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2" r:id="rId5"/>
    <p:sldId id="433" r:id="rId6"/>
    <p:sldId id="434" r:id="rId7"/>
    <p:sldId id="372" r:id="rId8"/>
    <p:sldId id="383" r:id="rId9"/>
    <p:sldId id="386" r:id="rId10"/>
    <p:sldId id="381" r:id="rId11"/>
    <p:sldId id="300" r:id="rId12"/>
    <p:sldId id="385" r:id="rId13"/>
    <p:sldId id="445" r:id="rId14"/>
    <p:sldId id="387" r:id="rId15"/>
    <p:sldId id="388" r:id="rId16"/>
    <p:sldId id="416" r:id="rId17"/>
    <p:sldId id="418" r:id="rId18"/>
    <p:sldId id="419" r:id="rId19"/>
    <p:sldId id="417" r:id="rId20"/>
    <p:sldId id="420" r:id="rId21"/>
    <p:sldId id="439" r:id="rId22"/>
    <p:sldId id="446" r:id="rId23"/>
    <p:sldId id="389" r:id="rId24"/>
    <p:sldId id="390" r:id="rId25"/>
    <p:sldId id="391" r:id="rId26"/>
    <p:sldId id="392" r:id="rId27"/>
    <p:sldId id="384" r:id="rId28"/>
    <p:sldId id="414" r:id="rId29"/>
    <p:sldId id="415" r:id="rId30"/>
    <p:sldId id="394" r:id="rId31"/>
    <p:sldId id="441" r:id="rId32"/>
    <p:sldId id="438" r:id="rId33"/>
    <p:sldId id="422" r:id="rId34"/>
    <p:sldId id="425" r:id="rId35"/>
    <p:sldId id="395" r:id="rId36"/>
    <p:sldId id="440" r:id="rId37"/>
    <p:sldId id="396" r:id="rId38"/>
    <p:sldId id="428" r:id="rId39"/>
    <p:sldId id="397" r:id="rId40"/>
    <p:sldId id="399" r:id="rId41"/>
    <p:sldId id="400" r:id="rId42"/>
    <p:sldId id="403" r:id="rId43"/>
    <p:sldId id="401" r:id="rId44"/>
    <p:sldId id="402" r:id="rId45"/>
    <p:sldId id="436" r:id="rId46"/>
    <p:sldId id="437" r:id="rId47"/>
    <p:sldId id="444" r:id="rId48"/>
    <p:sldId id="404" r:id="rId49"/>
    <p:sldId id="421" r:id="rId50"/>
    <p:sldId id="405" r:id="rId51"/>
    <p:sldId id="406" r:id="rId52"/>
    <p:sldId id="407" r:id="rId53"/>
    <p:sldId id="408" r:id="rId54"/>
    <p:sldId id="409" r:id="rId55"/>
    <p:sldId id="410" r:id="rId56"/>
    <p:sldId id="411" r:id="rId57"/>
    <p:sldId id="426" r:id="rId58"/>
    <p:sldId id="442" r:id="rId59"/>
    <p:sldId id="443" r:id="rId60"/>
    <p:sldId id="412" r:id="rId61"/>
    <p:sldId id="447" r:id="rId62"/>
    <p:sldId id="448" r:id="rId63"/>
    <p:sldId id="430" r:id="rId64"/>
    <p:sldId id="431" r:id="rId65"/>
    <p:sldId id="432" r:id="rId66"/>
    <p:sldId id="435" r:id="rId67"/>
    <p:sldId id="393" r:id="rId68"/>
    <p:sldId id="259" r:id="rId6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100" d="100"/>
          <a:sy n="100" d="100"/>
        </p:scale>
        <p:origin x="-1092"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05/05/2015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05/05/2015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05/05/2015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05/05/2015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05/05/2015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05/05/2015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05/05/2015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05/05/2015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05/05/2015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05/05/2015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05/05/2015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05/05/2015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smtClean="0">
                <a:solidFill>
                  <a:schemeClr val="bg1"/>
                </a:solidFill>
              </a:rPr>
              <a:t>Java Enterprise Edition 7</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err="1" smtClean="0">
                <a:solidFill>
                  <a:schemeClr val="bg1"/>
                </a:solidFill>
              </a:rPr>
              <a:t>Implementations</a:t>
            </a:r>
            <a:endParaRPr lang="fr-CA" dirty="0" smtClean="0">
              <a:solidFill>
                <a:schemeClr val="bg1"/>
              </a:solidFill>
            </a:endParaRPr>
          </a:p>
        </p:txBody>
      </p:sp>
      <p:sp>
        <p:nvSpPr>
          <p:cNvPr id="4099" name="Espace réservé du contenu 4"/>
          <p:cNvSpPr>
            <a:spLocks noGrp="1"/>
          </p:cNvSpPr>
          <p:nvPr>
            <p:ph idx="1"/>
          </p:nvPr>
        </p:nvSpPr>
        <p:spPr>
          <a:xfrm>
            <a:off x="304800" y="1905000"/>
            <a:ext cx="8839200" cy="762000"/>
          </a:xfrm>
        </p:spPr>
        <p:txBody>
          <a:bodyPr/>
          <a:lstStyle/>
          <a:p>
            <a:r>
              <a:rPr lang="en-US" sz="1400" dirty="0" smtClean="0">
                <a:solidFill>
                  <a:srgbClr val="3C5790"/>
                </a:solidFill>
              </a:rPr>
              <a:t>Glassfish 4 implements the Java EE 7 specifications.</a:t>
            </a:r>
          </a:p>
          <a:p>
            <a:r>
              <a:rPr lang="en-US" sz="1400" dirty="0" smtClean="0">
                <a:solidFill>
                  <a:srgbClr val="3C5790"/>
                </a:solidFill>
              </a:rPr>
              <a:t>Glassfish is the first server compatible with the enterprise Java standard.</a:t>
            </a:r>
            <a:endParaRPr lang="en-US" sz="1200" dirty="0" smtClean="0">
              <a:solidFill>
                <a:srgbClr val="3C5790"/>
              </a:solidFill>
            </a:endParaRPr>
          </a:p>
        </p:txBody>
      </p:sp>
      <p:pic>
        <p:nvPicPr>
          <p:cNvPr id="3073" name="Picture 1"/>
          <p:cNvPicPr>
            <a:picLocks noChangeAspect="1" noChangeArrowheads="1"/>
          </p:cNvPicPr>
          <p:nvPr/>
        </p:nvPicPr>
        <p:blipFill>
          <a:blip r:embed="rId3" cstate="print"/>
          <a:srcRect/>
          <a:stretch>
            <a:fillRect/>
          </a:stretch>
        </p:blipFill>
        <p:spPr bwMode="auto">
          <a:xfrm>
            <a:off x="914400" y="2514600"/>
            <a:ext cx="7086600" cy="41353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smtClean="0">
                <a:solidFill>
                  <a:schemeClr val="bg1"/>
                </a:solidFill>
              </a:rPr>
              <a:t>Servlet</a:t>
            </a:r>
            <a:r>
              <a:rPr lang="en-US" sz="3200" dirty="0" smtClean="0">
                <a:solidFill>
                  <a:schemeClr val="bg1"/>
                </a:solidFill>
              </a:rPr>
              <a:t> 3.1</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smtClean="0">
                <a:solidFill>
                  <a:srgbClr val="3C5790"/>
                </a:solidFill>
              </a:rPr>
              <a:t>Servlets</a:t>
            </a:r>
            <a:r>
              <a:rPr lang="en-US" sz="1400" dirty="0" smtClean="0">
                <a:solidFill>
                  <a:srgbClr val="3C5790"/>
                </a:solidFill>
              </a:rPr>
              <a:t> 3.1 includes features like:</a:t>
            </a:r>
          </a:p>
          <a:p>
            <a:pPr lvl="1"/>
            <a:r>
              <a:rPr lang="en-US" sz="1200" dirty="0" smtClean="0">
                <a:solidFill>
                  <a:srgbClr val="3C5790"/>
                </a:solidFill>
              </a:rPr>
              <a:t>Non-Blocking I/O API</a:t>
            </a:r>
          </a:p>
          <a:p>
            <a:pPr lvl="1"/>
            <a:r>
              <a:rPr lang="en-US" sz="1200" dirty="0" err="1" smtClean="0">
                <a:solidFill>
                  <a:srgbClr val="3C5790"/>
                </a:solidFill>
              </a:rPr>
              <a:t>WebSocket</a:t>
            </a:r>
            <a:r>
              <a:rPr lang="en-US" sz="1200" dirty="0" smtClean="0">
                <a:solidFill>
                  <a:srgbClr val="3C5790"/>
                </a:solidFill>
              </a:rPr>
              <a:t> API for working with </a:t>
            </a:r>
            <a:r>
              <a:rPr lang="en-US" sz="1200" dirty="0" err="1" smtClean="0">
                <a:solidFill>
                  <a:srgbClr val="3C5790"/>
                </a:solidFill>
              </a:rPr>
              <a:t>WebSocket</a:t>
            </a:r>
            <a:r>
              <a:rPr lang="en-US" sz="1200" dirty="0" smtClean="0">
                <a:solidFill>
                  <a:srgbClr val="3C5790"/>
                </a:solidFill>
              </a:rPr>
              <a:t> protocol</a:t>
            </a:r>
          </a:p>
          <a:p>
            <a:pPr lvl="1"/>
            <a:r>
              <a:rPr lang="en-US" sz="1200" dirty="0" smtClean="0">
                <a:solidFill>
                  <a:srgbClr val="3C5790"/>
                </a:solidFill>
              </a:rPr>
              <a:t>Security enhancements</a:t>
            </a:r>
          </a:p>
          <a:p>
            <a:pPr lvl="1"/>
            <a:r>
              <a:rPr lang="en-US" sz="1200" dirty="0" smtClean="0">
                <a:solidFill>
                  <a:srgbClr val="3C5790"/>
                </a:solidFill>
              </a:rPr>
              <a:t>Miscellaneous updates</a:t>
            </a:r>
          </a:p>
          <a:p>
            <a:r>
              <a:rPr lang="en-US" sz="1400" b="1" dirty="0" err="1" smtClean="0">
                <a:solidFill>
                  <a:srgbClr val="3C5790"/>
                </a:solidFill>
              </a:rPr>
              <a:t>ReaderListener</a:t>
            </a:r>
            <a:r>
              <a:rPr lang="en-US" sz="1400" dirty="0" smtClean="0">
                <a:solidFill>
                  <a:srgbClr val="3C5790"/>
                </a:solidFill>
              </a:rPr>
              <a:t>/</a:t>
            </a:r>
            <a:r>
              <a:rPr lang="en-US" sz="1400" b="1" dirty="0" err="1" smtClean="0">
                <a:solidFill>
                  <a:srgbClr val="3C5790"/>
                </a:solidFill>
              </a:rPr>
              <a:t>WriteListener</a:t>
            </a:r>
            <a:r>
              <a:rPr lang="en-US" sz="1400" dirty="0" smtClean="0">
                <a:solidFill>
                  <a:srgbClr val="3C5790"/>
                </a:solidFill>
              </a:rPr>
              <a:t> were added for </a:t>
            </a:r>
            <a:r>
              <a:rPr lang="en-US" sz="1400" dirty="0" err="1" smtClean="0">
                <a:solidFill>
                  <a:srgbClr val="3C5790"/>
                </a:solidFill>
              </a:rPr>
              <a:t>nonblocking</a:t>
            </a:r>
            <a:r>
              <a:rPr lang="en-US" sz="1400" dirty="0" smtClean="0">
                <a:solidFill>
                  <a:srgbClr val="3C5790"/>
                </a:solidFill>
              </a:rPr>
              <a:t> API and have callback methods.</a:t>
            </a:r>
          </a:p>
          <a:p>
            <a:pPr>
              <a:buNone/>
            </a:pPr>
            <a:r>
              <a:rPr lang="en-US" sz="1400" dirty="0" smtClean="0">
                <a:solidFill>
                  <a:srgbClr val="3C5790"/>
                </a:solidFill>
              </a:rPr>
              <a:t>	</a:t>
            </a:r>
            <a:r>
              <a:rPr lang="en-US" sz="1400" dirty="0" err="1" smtClean="0">
                <a:solidFill>
                  <a:srgbClr val="3C5790"/>
                </a:solidFill>
              </a:rPr>
              <a:t>AsyncContext</a:t>
            </a:r>
            <a:r>
              <a:rPr lang="en-US" sz="1400" dirty="0" smtClean="0">
                <a:solidFill>
                  <a:srgbClr val="3C5790"/>
                </a:solidFill>
              </a:rPr>
              <a:t> context = </a:t>
            </a:r>
            <a:r>
              <a:rPr lang="en-US" sz="1400" dirty="0" err="1" smtClean="0">
                <a:solidFill>
                  <a:srgbClr val="3C5790"/>
                </a:solidFill>
              </a:rPr>
              <a:t>request.startAsync</a:t>
            </a:r>
            <a:r>
              <a:rPr lang="en-US" sz="1400" dirty="0" smtClean="0">
                <a:solidFill>
                  <a:srgbClr val="3C5790"/>
                </a:solidFill>
              </a:rPr>
              <a:t>();</a:t>
            </a:r>
          </a:p>
          <a:p>
            <a:pPr>
              <a:buNone/>
            </a:pPr>
            <a:r>
              <a:rPr lang="en-US" sz="1400" dirty="0" smtClean="0">
                <a:solidFill>
                  <a:srgbClr val="3C5790"/>
                </a:solidFill>
              </a:rPr>
              <a:t>	</a:t>
            </a:r>
            <a:r>
              <a:rPr lang="en-US" sz="1400" dirty="0" err="1" smtClean="0">
                <a:solidFill>
                  <a:srgbClr val="3C5790"/>
                </a:solidFill>
              </a:rPr>
              <a:t>ServletInputStream</a:t>
            </a:r>
            <a:r>
              <a:rPr lang="en-US" sz="1400" dirty="0" smtClean="0">
                <a:solidFill>
                  <a:srgbClr val="3C5790"/>
                </a:solidFill>
              </a:rPr>
              <a:t> input = </a:t>
            </a:r>
            <a:r>
              <a:rPr lang="en-US" sz="1400" dirty="0" err="1" smtClean="0">
                <a:solidFill>
                  <a:srgbClr val="3C5790"/>
                </a:solidFill>
              </a:rPr>
              <a:t>request.getInputStream</a:t>
            </a:r>
            <a:r>
              <a:rPr lang="en-US" sz="1400" dirty="0" smtClean="0">
                <a:solidFill>
                  <a:srgbClr val="3C5790"/>
                </a:solidFill>
              </a:rPr>
              <a:t>();</a:t>
            </a:r>
          </a:p>
          <a:p>
            <a:pPr>
              <a:buNone/>
            </a:pPr>
            <a:r>
              <a:rPr lang="en-US" sz="1400" dirty="0" smtClean="0">
                <a:solidFill>
                  <a:srgbClr val="3C5790"/>
                </a:solidFill>
              </a:rPr>
              <a:t>	</a:t>
            </a:r>
            <a:r>
              <a:rPr lang="en-US" sz="1400" dirty="0" err="1" smtClean="0">
                <a:solidFill>
                  <a:srgbClr val="3C5790"/>
                </a:solidFill>
              </a:rPr>
              <a:t>input.setReadListener</a:t>
            </a:r>
            <a:r>
              <a:rPr lang="en-US" sz="1400" dirty="0" smtClean="0">
                <a:solidFill>
                  <a:srgbClr val="3C5790"/>
                </a:solidFill>
              </a:rPr>
              <a:t>(new </a:t>
            </a:r>
            <a:r>
              <a:rPr lang="en-US" sz="1400" dirty="0" err="1" smtClean="0">
                <a:solidFill>
                  <a:srgbClr val="3C5790"/>
                </a:solidFill>
              </a:rPr>
              <a:t>ReadListenerImpl</a:t>
            </a:r>
            <a:r>
              <a:rPr lang="en-US" sz="1400" dirty="0" smtClean="0">
                <a:solidFill>
                  <a:srgbClr val="3C5790"/>
                </a:solidFill>
              </a:rPr>
              <a:t>(input, context));</a:t>
            </a:r>
          </a:p>
          <a:p>
            <a:r>
              <a:rPr lang="en-US" sz="1400" b="1" dirty="0" err="1" smtClean="0">
                <a:solidFill>
                  <a:srgbClr val="3C5790"/>
                </a:solidFill>
              </a:rPr>
              <a:t>AsyncContext</a:t>
            </a:r>
            <a:r>
              <a:rPr lang="en-US" sz="1400" dirty="0" smtClean="0">
                <a:solidFill>
                  <a:srgbClr val="3C5790"/>
                </a:solidFill>
              </a:rPr>
              <a:t> was added in </a:t>
            </a:r>
            <a:r>
              <a:rPr lang="en-US" sz="1400" dirty="0" err="1" smtClean="0">
                <a:solidFill>
                  <a:srgbClr val="3C5790"/>
                </a:solidFill>
              </a:rPr>
              <a:t>Servlet</a:t>
            </a:r>
            <a:r>
              <a:rPr lang="en-US" sz="1400" dirty="0" smtClean="0">
                <a:solidFill>
                  <a:srgbClr val="3C5790"/>
                </a:solidFill>
              </a:rPr>
              <a:t> 3.0 for asynchronous operation and </a:t>
            </a:r>
            <a:r>
              <a:rPr lang="en-US" sz="1400" dirty="0" err="1" smtClean="0">
                <a:solidFill>
                  <a:srgbClr val="3C5790"/>
                </a:solidFill>
              </a:rPr>
              <a:t>servlet</a:t>
            </a:r>
            <a:r>
              <a:rPr lang="en-US" sz="1400" dirty="0" smtClean="0">
                <a:solidFill>
                  <a:srgbClr val="3C5790"/>
                </a:solidFill>
              </a:rPr>
              <a:t> should be annotated as @</a:t>
            </a:r>
            <a:r>
              <a:rPr lang="en-US" sz="1400" dirty="0" err="1" smtClean="0">
                <a:solidFill>
                  <a:srgbClr val="3C5790"/>
                </a:solidFill>
              </a:rPr>
              <a:t>WebServlet</a:t>
            </a:r>
            <a:r>
              <a:rPr lang="en-US" sz="1400" dirty="0" smtClean="0">
                <a:solidFill>
                  <a:srgbClr val="3C5790"/>
                </a:solidFill>
              </a:rPr>
              <a:t> and </a:t>
            </a:r>
            <a:r>
              <a:rPr lang="en-US" sz="1400" b="1" dirty="0" err="1" smtClean="0">
                <a:solidFill>
                  <a:srgbClr val="3C5790"/>
                </a:solidFill>
              </a:rPr>
              <a:t>asyncSupported</a:t>
            </a:r>
            <a:r>
              <a:rPr lang="en-US" sz="1400" dirty="0" smtClean="0">
                <a:solidFill>
                  <a:srgbClr val="3C5790"/>
                </a:solidFill>
              </a:rPr>
              <a:t> attribute set to true.</a:t>
            </a:r>
          </a:p>
          <a:p>
            <a:endParaRPr lang="en-US" sz="1400" dirty="0" smtClean="0">
              <a:solidFill>
                <a:srgbClr val="3C5790"/>
              </a:solidFill>
            </a:endParaRPr>
          </a:p>
          <a:p>
            <a:endParaRPr lang="en-US"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smtClean="0">
                <a:solidFill>
                  <a:schemeClr val="bg1"/>
                </a:solidFill>
              </a:rPr>
              <a:t>Servlet</a:t>
            </a:r>
            <a:r>
              <a:rPr lang="en-US" sz="3200" dirty="0" smtClean="0">
                <a:solidFill>
                  <a:schemeClr val="bg1"/>
                </a:solidFill>
              </a:rPr>
              <a:t> 3.1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a:t>
            </a:r>
            <a:r>
              <a:rPr lang="en-US" sz="1400" dirty="0" err="1" smtClean="0">
                <a:solidFill>
                  <a:srgbClr val="3C5790"/>
                </a:solidFill>
              </a:rPr>
              <a:t>Servlet</a:t>
            </a:r>
            <a:r>
              <a:rPr lang="en-US" sz="1400" dirty="0" smtClean="0">
                <a:solidFill>
                  <a:srgbClr val="3C5790"/>
                </a:solidFill>
              </a:rPr>
              <a:t> 3.0 API included a new </a:t>
            </a:r>
            <a:r>
              <a:rPr lang="en-US" sz="1400" dirty="0" err="1" smtClean="0">
                <a:solidFill>
                  <a:srgbClr val="3C5790"/>
                </a:solidFill>
              </a:rPr>
              <a:t>FileUpload</a:t>
            </a:r>
            <a:r>
              <a:rPr lang="en-US" sz="1400" dirty="0" smtClean="0">
                <a:solidFill>
                  <a:srgbClr val="3C5790"/>
                </a:solidFill>
              </a:rPr>
              <a:t> mechanism. </a:t>
            </a:r>
          </a:p>
          <a:p>
            <a:r>
              <a:rPr lang="en-US" sz="1400" dirty="0" err="1" smtClean="0">
                <a:solidFill>
                  <a:srgbClr val="3C5790"/>
                </a:solidFill>
              </a:rPr>
              <a:t>Servlet</a:t>
            </a:r>
            <a:r>
              <a:rPr lang="en-US" sz="1400" dirty="0" smtClean="0">
                <a:solidFill>
                  <a:srgbClr val="3C5790"/>
                </a:solidFill>
              </a:rPr>
              <a:t> marked with the </a:t>
            </a:r>
            <a:r>
              <a:rPr lang="en-US" sz="1400" b="1" dirty="0" smtClean="0">
                <a:solidFill>
                  <a:srgbClr val="3C5790"/>
                </a:solidFill>
              </a:rPr>
              <a:t>@</a:t>
            </a:r>
            <a:r>
              <a:rPr lang="en-US" sz="1400" b="1" dirty="0" err="1" smtClean="0">
                <a:solidFill>
                  <a:srgbClr val="3C5790"/>
                </a:solidFill>
              </a:rPr>
              <a:t>MultipartConfig</a:t>
            </a:r>
            <a:r>
              <a:rPr lang="en-US" sz="1400" dirty="0" smtClean="0">
                <a:solidFill>
                  <a:srgbClr val="3C5790"/>
                </a:solidFill>
              </a:rPr>
              <a:t> annotation can handle file upload requests.</a:t>
            </a:r>
          </a:p>
          <a:p>
            <a:r>
              <a:rPr lang="en-US" sz="1400" dirty="0" smtClean="0">
                <a:solidFill>
                  <a:srgbClr val="3C5790"/>
                </a:solidFill>
              </a:rPr>
              <a:t>In the </a:t>
            </a:r>
            <a:r>
              <a:rPr lang="en-US" sz="1400" dirty="0" err="1" smtClean="0">
                <a:solidFill>
                  <a:srgbClr val="3C5790"/>
                </a:solidFill>
              </a:rPr>
              <a:t>Servlet</a:t>
            </a:r>
            <a:r>
              <a:rPr lang="en-US" sz="1400" dirty="0" smtClean="0">
                <a:solidFill>
                  <a:srgbClr val="3C5790"/>
                </a:solidFill>
              </a:rPr>
              <a:t> 3.1 there is support for containers that do not provide multipart/form-data processing.</a:t>
            </a:r>
          </a:p>
          <a:p>
            <a:r>
              <a:rPr lang="en-US" sz="1400" dirty="0" smtClean="0">
                <a:solidFill>
                  <a:srgbClr val="3C5790"/>
                </a:solidFill>
              </a:rPr>
              <a:t>If the container does not provide the processing, then the data will be available via </a:t>
            </a:r>
            <a:r>
              <a:rPr lang="en-US" sz="1400" dirty="0" err="1" smtClean="0">
                <a:solidFill>
                  <a:srgbClr val="3C5790"/>
                </a:solidFill>
              </a:rPr>
              <a:t>HttpServletRequest.getInputStream</a:t>
            </a:r>
            <a:r>
              <a:rPr lang="en-US" sz="1400" dirty="0" smtClean="0">
                <a:solidFill>
                  <a:srgbClr val="3C5790"/>
                </a:solidFill>
              </a:rPr>
              <a:t>.</a:t>
            </a:r>
          </a:p>
          <a:p>
            <a:r>
              <a:rPr lang="en-US" sz="1400" dirty="0" smtClean="0">
                <a:solidFill>
                  <a:srgbClr val="3C5790"/>
                </a:solidFill>
              </a:rPr>
              <a:t>Security roles that are defined for a particular application can be mapped to a </a:t>
            </a:r>
            <a:r>
              <a:rPr lang="en-US" sz="1400" dirty="0" err="1" smtClean="0">
                <a:solidFill>
                  <a:srgbClr val="3C5790"/>
                </a:solidFill>
              </a:rPr>
              <a:t>servlet</a:t>
            </a:r>
            <a:r>
              <a:rPr lang="en-US" sz="1400" dirty="0" smtClean="0">
                <a:solidFill>
                  <a:srgbClr val="3C5790"/>
                </a:solidFill>
              </a:rPr>
              <a:t> by annotating the </a:t>
            </a:r>
            <a:r>
              <a:rPr lang="en-US" sz="1400" dirty="0" err="1" smtClean="0">
                <a:solidFill>
                  <a:srgbClr val="3C5790"/>
                </a:solidFill>
              </a:rPr>
              <a:t>servlet</a:t>
            </a:r>
            <a:r>
              <a:rPr lang="en-US" sz="1400" dirty="0" smtClean="0">
                <a:solidFill>
                  <a:srgbClr val="3C5790"/>
                </a:solidFill>
              </a:rPr>
              <a:t> class with @</a:t>
            </a:r>
            <a:r>
              <a:rPr lang="en-US" sz="1400" dirty="0" err="1" smtClean="0">
                <a:solidFill>
                  <a:srgbClr val="3C5790"/>
                </a:solidFill>
              </a:rPr>
              <a:t>RunAs</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smtClean="0">
                <a:solidFill>
                  <a:schemeClr val="bg1"/>
                </a:solidFill>
              </a:rPr>
              <a:t>Servlet</a:t>
            </a:r>
            <a:r>
              <a:rPr lang="en-US" sz="3200" dirty="0" smtClean="0">
                <a:solidFill>
                  <a:schemeClr val="bg1"/>
                </a:solidFill>
              </a:rPr>
              <a:t> 3.1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Security Enhancements:</a:t>
            </a:r>
          </a:p>
          <a:p>
            <a:r>
              <a:rPr lang="en-US" sz="1400" dirty="0" smtClean="0">
                <a:solidFill>
                  <a:srgbClr val="3C5790"/>
                </a:solidFill>
              </a:rPr>
              <a:t>Applying run-as security roles to #init and #</a:t>
            </a:r>
            <a:r>
              <a:rPr lang="en-US" sz="1400" dirty="0" err="1" smtClean="0">
                <a:solidFill>
                  <a:srgbClr val="3C5790"/>
                </a:solidFill>
              </a:rPr>
              <a:t>destroymethods</a:t>
            </a:r>
            <a:endParaRPr lang="en-US" sz="1400" dirty="0" smtClean="0">
              <a:solidFill>
                <a:srgbClr val="3C5790"/>
              </a:solidFill>
            </a:endParaRPr>
          </a:p>
          <a:p>
            <a:r>
              <a:rPr lang="en-US" sz="1400" dirty="0" smtClean="0">
                <a:solidFill>
                  <a:srgbClr val="3C5790"/>
                </a:solidFill>
              </a:rPr>
              <a:t>Session fixation attack by adding </a:t>
            </a:r>
            <a:r>
              <a:rPr lang="en-US" sz="1400" dirty="0" err="1" smtClean="0">
                <a:solidFill>
                  <a:srgbClr val="3C5790"/>
                </a:solidFill>
              </a:rPr>
              <a:t>HttpServletRequest</a:t>
            </a:r>
            <a:r>
              <a:rPr lang="en-US" sz="1400" dirty="0" smtClean="0">
                <a:solidFill>
                  <a:srgbClr val="3C5790"/>
                </a:solidFill>
              </a:rPr>
              <a:t>. </a:t>
            </a:r>
            <a:r>
              <a:rPr lang="en-US" sz="1400" dirty="0" err="1" smtClean="0">
                <a:solidFill>
                  <a:srgbClr val="3C5790"/>
                </a:solidFill>
              </a:rPr>
              <a:t>changeSessionId</a:t>
            </a:r>
            <a:r>
              <a:rPr lang="en-US" sz="1400" dirty="0" smtClean="0">
                <a:solidFill>
                  <a:srgbClr val="3C5790"/>
                </a:solidFill>
              </a:rPr>
              <a:t> and a new interface </a:t>
            </a:r>
            <a:r>
              <a:rPr lang="en-US" sz="1400" dirty="0" err="1" smtClean="0">
                <a:solidFill>
                  <a:srgbClr val="3C5790"/>
                </a:solidFill>
              </a:rPr>
              <a:t>HttpSessionIdListener</a:t>
            </a:r>
            <a:r>
              <a:rPr lang="en-US" sz="1400" dirty="0" smtClean="0">
                <a:solidFill>
                  <a:srgbClr val="3C5790"/>
                </a:solidFill>
              </a:rPr>
              <a:t>. You can listen for any session id changes using these methods.</a:t>
            </a:r>
          </a:p>
          <a:p>
            <a:r>
              <a:rPr lang="en-US" sz="1400" dirty="0" smtClean="0">
                <a:solidFill>
                  <a:srgbClr val="3C5790"/>
                </a:solidFill>
              </a:rPr>
              <a:t>Default security semantic for non-specified HTTP method in &lt;security-constraint&gt;.</a:t>
            </a:r>
          </a:p>
          <a:p>
            <a:r>
              <a:rPr lang="en-US" sz="1400" dirty="0" smtClean="0">
                <a:solidFill>
                  <a:srgbClr val="3C5790"/>
                </a:solidFill>
              </a:rPr>
              <a:t>Clarifying the semantics if a parameter is specified in the URI and payload.</a:t>
            </a:r>
          </a:p>
          <a:p>
            <a:r>
              <a:rPr lang="en-US" sz="1400" dirty="0" smtClean="0">
                <a:solidFill>
                  <a:srgbClr val="3C5790"/>
                </a:solidFill>
              </a:rPr>
              <a:t>Addition of &lt;deny-uncovered-http-methods/&gt;to web.xml in order to block HTTP methods not covered by an explicit constraint.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EJB </a:t>
            </a:r>
            <a:r>
              <a:rPr lang="en-US" sz="3200" dirty="0" smtClean="0">
                <a:solidFill>
                  <a:schemeClr val="bg1"/>
                </a:solidFill>
              </a:rPr>
              <a:t>3.</a:t>
            </a:r>
            <a:r>
              <a:rPr lang="ro-RO" sz="3200" dirty="0" smtClean="0">
                <a:solidFill>
                  <a:schemeClr val="bg1"/>
                </a:solidFill>
              </a:rPr>
              <a:t>2</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Enhancing EJB architecture to enable the </a:t>
            </a:r>
            <a:r>
              <a:rPr lang="en-US" sz="1400" dirty="0" err="1" smtClean="0">
                <a:solidFill>
                  <a:srgbClr val="3C5790"/>
                </a:solidFill>
              </a:rPr>
              <a:t>PaaS</a:t>
            </a:r>
            <a:r>
              <a:rPr lang="en-US" sz="1400" dirty="0" smtClean="0">
                <a:solidFill>
                  <a:srgbClr val="3C5790"/>
                </a:solidFill>
              </a:rPr>
              <a:t> model with features such as multi-tenancy</a:t>
            </a:r>
          </a:p>
          <a:p>
            <a:r>
              <a:rPr lang="en-US" sz="1400" dirty="0" smtClean="0">
                <a:solidFill>
                  <a:srgbClr val="3C5790"/>
                </a:solidFill>
              </a:rPr>
              <a:t>Factorization of container-managed transactions to use other component technologies of the Java EE platform</a:t>
            </a:r>
          </a:p>
          <a:p>
            <a:r>
              <a:rPr lang="en-US" sz="1400" dirty="0" smtClean="0">
                <a:solidFill>
                  <a:srgbClr val="3C5790"/>
                </a:solidFill>
              </a:rPr>
              <a:t>Enhanced use of annotations to simplify EJB programming model</a:t>
            </a:r>
          </a:p>
          <a:p>
            <a:r>
              <a:rPr lang="en-US" sz="1400" dirty="0" smtClean="0">
                <a:solidFill>
                  <a:srgbClr val="3C5790"/>
                </a:solidFill>
              </a:rPr>
              <a:t>Alignment and integration with other specifications related to JSRs within the Java EE 7 platform such as CDI, JMS, Bean Validation, etc</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Schema generation</a:t>
            </a:r>
          </a:p>
          <a:p>
            <a:r>
              <a:rPr lang="en-US" sz="1400" dirty="0" smtClean="0">
                <a:solidFill>
                  <a:srgbClr val="3C5790"/>
                </a:solidFill>
              </a:rPr>
              <a:t>Entity converters</a:t>
            </a:r>
          </a:p>
          <a:p>
            <a:r>
              <a:rPr lang="en-US" sz="1400" dirty="0" smtClean="0">
                <a:solidFill>
                  <a:srgbClr val="3C5790"/>
                </a:solidFill>
              </a:rPr>
              <a:t>Stored procedures</a:t>
            </a:r>
          </a:p>
          <a:p>
            <a:r>
              <a:rPr lang="en-US" sz="1400" dirty="0" smtClean="0">
                <a:solidFill>
                  <a:srgbClr val="3C5790"/>
                </a:solidFill>
              </a:rPr>
              <a:t>Unsynchronized persistence contexts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600" b="1" i="1" dirty="0" smtClean="0">
                <a:solidFill>
                  <a:srgbClr val="3C5790"/>
                </a:solidFill>
              </a:rPr>
              <a:t>Schema Generation</a:t>
            </a:r>
          </a:p>
          <a:p>
            <a:r>
              <a:rPr lang="en-US" sz="1400" b="1" dirty="0" smtClean="0">
                <a:solidFill>
                  <a:srgbClr val="3C5790"/>
                </a:solidFill>
              </a:rPr>
              <a:t>What</a:t>
            </a:r>
            <a:r>
              <a:rPr lang="en-US" sz="1400" dirty="0" smtClean="0">
                <a:solidFill>
                  <a:srgbClr val="3C5790"/>
                </a:solidFill>
              </a:rPr>
              <a:t>: Generation of database artifacts</a:t>
            </a:r>
          </a:p>
          <a:p>
            <a:pPr lvl="1"/>
            <a:r>
              <a:rPr lang="en-US" sz="1200" dirty="0" smtClean="0">
                <a:solidFill>
                  <a:srgbClr val="3C5790"/>
                </a:solidFill>
              </a:rPr>
              <a:t>Tables, indexes, constraints, generators, …</a:t>
            </a:r>
          </a:p>
          <a:p>
            <a:r>
              <a:rPr lang="en-US" sz="1400" b="1" dirty="0" smtClean="0">
                <a:solidFill>
                  <a:srgbClr val="3C5790"/>
                </a:solidFill>
              </a:rPr>
              <a:t>Scenarios</a:t>
            </a:r>
            <a:r>
              <a:rPr lang="en-US" sz="1400" dirty="0" smtClean="0">
                <a:solidFill>
                  <a:srgbClr val="3C5790"/>
                </a:solidFill>
              </a:rPr>
              <a:t>: Prototyping, database provisioning (e.g. in cloud), production</a:t>
            </a:r>
          </a:p>
          <a:p>
            <a:r>
              <a:rPr lang="en-US" sz="1400" b="1" dirty="0" smtClean="0">
                <a:solidFill>
                  <a:srgbClr val="3C5790"/>
                </a:solidFill>
              </a:rPr>
              <a:t>To</a:t>
            </a:r>
            <a:r>
              <a:rPr lang="en-US" sz="1400" dirty="0" smtClean="0">
                <a:solidFill>
                  <a:srgbClr val="3C5790"/>
                </a:solidFill>
              </a:rPr>
              <a:t>: Database, DDL, Both</a:t>
            </a:r>
          </a:p>
          <a:p>
            <a:r>
              <a:rPr lang="en-US" sz="1400" b="1" dirty="0" smtClean="0">
                <a:solidFill>
                  <a:srgbClr val="3C5790"/>
                </a:solidFill>
              </a:rPr>
              <a:t>From</a:t>
            </a:r>
            <a:r>
              <a:rPr lang="en-US" sz="1400" dirty="0" smtClean="0">
                <a:solidFill>
                  <a:srgbClr val="3C5790"/>
                </a:solidFill>
              </a:rPr>
              <a:t>: O/R mapping metadata, SQL DDL scripts</a:t>
            </a:r>
          </a:p>
          <a:p>
            <a:r>
              <a:rPr lang="en-US" sz="1400" b="1" dirty="0" smtClean="0">
                <a:solidFill>
                  <a:srgbClr val="3C5790"/>
                </a:solidFill>
              </a:rPr>
              <a:t>When</a:t>
            </a:r>
            <a:r>
              <a:rPr lang="en-US" sz="1400" dirty="0" smtClean="0">
                <a:solidFill>
                  <a:srgbClr val="3C5790"/>
                </a:solidFill>
              </a:rPr>
              <a:t>: Prior to app deployment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b="1" i="1" dirty="0" smtClean="0">
                <a:solidFill>
                  <a:srgbClr val="3C5790"/>
                </a:solidFill>
              </a:rPr>
              <a:t>Schema Generation Properties</a:t>
            </a:r>
          </a:p>
          <a:p>
            <a:r>
              <a:rPr lang="en-US" sz="1400" dirty="0" err="1" smtClean="0">
                <a:solidFill>
                  <a:srgbClr val="3C5790"/>
                </a:solidFill>
              </a:rPr>
              <a:t>javax.persistence.schema</a:t>
            </a:r>
            <a:r>
              <a:rPr lang="en-US" sz="1400" dirty="0" smtClean="0">
                <a:solidFill>
                  <a:srgbClr val="3C5790"/>
                </a:solidFill>
              </a:rPr>
              <a:t>-generation-action</a:t>
            </a:r>
          </a:p>
          <a:p>
            <a:pPr lvl="1"/>
            <a:r>
              <a:rPr lang="en-US" sz="1200" dirty="0" smtClean="0">
                <a:solidFill>
                  <a:srgbClr val="3C5790"/>
                </a:solidFill>
              </a:rPr>
              <a:t>“none”, “create”, “drop-and-create”, “drop”</a:t>
            </a:r>
          </a:p>
          <a:p>
            <a:r>
              <a:rPr lang="en-US" sz="1400" dirty="0" err="1" smtClean="0">
                <a:solidFill>
                  <a:srgbClr val="3C5790"/>
                </a:solidFill>
              </a:rPr>
              <a:t>javax.persistence.schema</a:t>
            </a:r>
            <a:r>
              <a:rPr lang="en-US" sz="1400" dirty="0" smtClean="0">
                <a:solidFill>
                  <a:srgbClr val="3C5790"/>
                </a:solidFill>
              </a:rPr>
              <a:t>-generation-target</a:t>
            </a:r>
          </a:p>
          <a:p>
            <a:pPr lvl="1"/>
            <a:r>
              <a:rPr lang="en-US" sz="1200" dirty="0" smtClean="0">
                <a:solidFill>
                  <a:srgbClr val="3C5790"/>
                </a:solidFill>
              </a:rPr>
              <a:t>“database”, “scripts”, “database-and-scripts”</a:t>
            </a:r>
          </a:p>
          <a:p>
            <a:r>
              <a:rPr lang="en-US" sz="1400" dirty="0" err="1" smtClean="0">
                <a:solidFill>
                  <a:srgbClr val="3C5790"/>
                </a:solidFill>
              </a:rPr>
              <a:t>javax.persistence.ddl</a:t>
            </a:r>
            <a:r>
              <a:rPr lang="en-US" sz="1400" dirty="0" smtClean="0">
                <a:solidFill>
                  <a:srgbClr val="3C5790"/>
                </a:solidFill>
              </a:rPr>
              <a:t>-create-script-target/source</a:t>
            </a:r>
          </a:p>
          <a:p>
            <a:r>
              <a:rPr lang="en-US" sz="1400" dirty="0" err="1" smtClean="0">
                <a:solidFill>
                  <a:srgbClr val="3C5790"/>
                </a:solidFill>
              </a:rPr>
              <a:t>javax.persistence.ddl</a:t>
            </a:r>
            <a:r>
              <a:rPr lang="en-US" sz="1400" dirty="0" smtClean="0">
                <a:solidFill>
                  <a:srgbClr val="3C5790"/>
                </a:solidFill>
              </a:rPr>
              <a:t>-drop-script-target/source</a:t>
            </a:r>
          </a:p>
          <a:p>
            <a:r>
              <a:rPr lang="en-US" sz="1400" dirty="0" err="1" smtClean="0">
                <a:solidFill>
                  <a:srgbClr val="3C5790"/>
                </a:solidFill>
              </a:rPr>
              <a:t>javax.persistence.sql</a:t>
            </a:r>
            <a:r>
              <a:rPr lang="en-US" sz="1400" dirty="0" smtClean="0">
                <a:solidFill>
                  <a:srgbClr val="3C5790"/>
                </a:solidFill>
              </a:rPr>
              <a:t>-load-script-source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b="1" i="1" dirty="0" smtClean="0">
                <a:solidFill>
                  <a:srgbClr val="3C5790"/>
                </a:solidFill>
              </a:rPr>
              <a:t>Schema Generation Example</a:t>
            </a:r>
          </a:p>
          <a:p>
            <a:pPr>
              <a:buNone/>
            </a:pPr>
            <a:r>
              <a:rPr lang="ro-RO" sz="1400" dirty="0" smtClean="0">
                <a:solidFill>
                  <a:srgbClr val="3C5790"/>
                </a:solidFill>
              </a:rPr>
              <a:t>	</a:t>
            </a:r>
            <a:r>
              <a:rPr lang="en-US" sz="1400" dirty="0" smtClean="0">
                <a:solidFill>
                  <a:srgbClr val="3C5790"/>
                </a:solidFill>
              </a:rPr>
              <a:t>@Table(indexes= {@Index(</a:t>
            </a:r>
            <a:r>
              <a:rPr lang="en-US" sz="1400" dirty="0" err="1" smtClean="0">
                <a:solidFill>
                  <a:srgbClr val="3C5790"/>
                </a:solidFill>
              </a:rPr>
              <a:t>columnList</a:t>
            </a:r>
            <a:r>
              <a:rPr lang="en-US" sz="1400" dirty="0" smtClean="0">
                <a:solidFill>
                  <a:srgbClr val="3C5790"/>
                </a:solidFill>
              </a:rPr>
              <a:t>=“NAME”)</a:t>
            </a:r>
            <a:r>
              <a:rPr lang="ro-RO" sz="1400" dirty="0" smtClean="0">
                <a:solidFill>
                  <a:srgbClr val="3C5790"/>
                </a:solidFill>
              </a:rPr>
              <a:t>,</a:t>
            </a:r>
            <a:r>
              <a:rPr lang="en-US" sz="1400" dirty="0" smtClean="0">
                <a:solidFill>
                  <a:srgbClr val="3C5790"/>
                </a:solidFill>
              </a:rPr>
              <a:t> @Index(</a:t>
            </a:r>
            <a:r>
              <a:rPr lang="en-US" sz="1400" dirty="0" err="1" smtClean="0">
                <a:solidFill>
                  <a:srgbClr val="3C5790"/>
                </a:solidFill>
              </a:rPr>
              <a:t>columnList</a:t>
            </a:r>
            <a:r>
              <a:rPr lang="en-US" sz="1400" dirty="0" smtClean="0">
                <a:solidFill>
                  <a:srgbClr val="3C5790"/>
                </a:solidFill>
              </a:rPr>
              <a:t>=“DEPT_ID”)})</a:t>
            </a:r>
          </a:p>
          <a:p>
            <a:pPr>
              <a:buNone/>
            </a:pPr>
            <a:r>
              <a:rPr lang="ro-RO" sz="1400" dirty="0" smtClean="0">
                <a:solidFill>
                  <a:srgbClr val="3C5790"/>
                </a:solidFill>
              </a:rPr>
              <a:t>	</a:t>
            </a:r>
            <a:r>
              <a:rPr lang="en-US" sz="1400" dirty="0" smtClean="0">
                <a:solidFill>
                  <a:srgbClr val="3C5790"/>
                </a:solidFill>
              </a:rPr>
              <a:t>@Entity public class Employee {</a:t>
            </a:r>
          </a:p>
          <a:p>
            <a:pPr>
              <a:buNone/>
            </a:pPr>
            <a:r>
              <a:rPr lang="ro-RO" sz="1400" dirty="0" smtClean="0">
                <a:solidFill>
                  <a:srgbClr val="3C5790"/>
                </a:solidFill>
              </a:rPr>
              <a:t>	</a:t>
            </a:r>
            <a:r>
              <a:rPr lang="en-US" sz="1400" dirty="0" smtClean="0">
                <a:solidFill>
                  <a:srgbClr val="3C5790"/>
                </a:solidFill>
              </a:rPr>
              <a:t>@Id private Integer id;  </a:t>
            </a:r>
          </a:p>
          <a:p>
            <a:pPr>
              <a:buNone/>
            </a:pPr>
            <a:r>
              <a:rPr lang="ro-RO" sz="1400" dirty="0" smtClean="0">
                <a:solidFill>
                  <a:srgbClr val="3C5790"/>
                </a:solidFill>
              </a:rPr>
              <a:t>	</a:t>
            </a:r>
            <a:r>
              <a:rPr lang="en-US" sz="1400" dirty="0" smtClean="0">
                <a:solidFill>
                  <a:srgbClr val="3C5790"/>
                </a:solidFill>
              </a:rPr>
              <a:t> private String name;  </a:t>
            </a:r>
          </a:p>
          <a:p>
            <a:pPr>
              <a:buNone/>
            </a:pPr>
            <a:r>
              <a:rPr lang="ro-RO" sz="1400" dirty="0" smtClean="0">
                <a:solidFill>
                  <a:srgbClr val="3C5790"/>
                </a:solidFill>
              </a:rPr>
              <a:t>	</a:t>
            </a:r>
            <a:r>
              <a:rPr lang="en-US" sz="1400" dirty="0" smtClean="0">
                <a:solidFill>
                  <a:srgbClr val="3C5790"/>
                </a:solidFill>
              </a:rPr>
              <a:t>  ...</a:t>
            </a:r>
          </a:p>
          <a:p>
            <a:pPr>
              <a:buNone/>
            </a:pPr>
            <a:r>
              <a:rPr lang="ro-RO" sz="1400" dirty="0" smtClean="0">
                <a:solidFill>
                  <a:srgbClr val="3C5790"/>
                </a:solidFill>
              </a:rPr>
              <a:t>	</a:t>
            </a:r>
            <a:r>
              <a:rPr lang="en-US" sz="1400" dirty="0" smtClean="0">
                <a:solidFill>
                  <a:srgbClr val="3C5790"/>
                </a:solidFill>
              </a:rPr>
              <a:t>@</a:t>
            </a:r>
            <a:r>
              <a:rPr lang="en-US" sz="1400" dirty="0" err="1" smtClean="0">
                <a:solidFill>
                  <a:srgbClr val="3C5790"/>
                </a:solidFill>
              </a:rPr>
              <a:t>ManyToOne</a:t>
            </a:r>
            <a:endParaRPr lang="en-US" sz="1400" dirty="0" smtClean="0">
              <a:solidFill>
                <a:srgbClr val="3C5790"/>
              </a:solidFill>
            </a:endParaRPr>
          </a:p>
          <a:p>
            <a:pPr>
              <a:buNone/>
            </a:pPr>
            <a:r>
              <a:rPr lang="ro-RO" sz="1400" dirty="0" smtClean="0">
                <a:solidFill>
                  <a:srgbClr val="3C5790"/>
                </a:solidFill>
              </a:rPr>
              <a:t>	</a:t>
            </a:r>
            <a:r>
              <a:rPr lang="en-US" sz="1400" dirty="0" smtClean="0">
                <a:solidFill>
                  <a:srgbClr val="3C5790"/>
                </a:solidFill>
              </a:rPr>
              <a:t>private Department dept;</a:t>
            </a:r>
          </a:p>
          <a:p>
            <a:pPr>
              <a:buNone/>
            </a:pPr>
            <a:r>
              <a:rPr lang="ro-RO" sz="1400" dirty="0" smtClean="0">
                <a:solidFill>
                  <a:srgbClr val="3C5790"/>
                </a:solidFill>
              </a:rPr>
              <a:t>	</a:t>
            </a:r>
            <a:r>
              <a:rPr lang="en-US" sz="1400" dirty="0" smtClean="0">
                <a:solidFill>
                  <a:srgbClr val="3C5790"/>
                </a:solidFill>
              </a:rPr>
              <a:t>  …</a:t>
            </a:r>
          </a:p>
          <a:p>
            <a:pPr>
              <a:buNone/>
            </a:pPr>
            <a:r>
              <a:rPr lang="ro-RO" sz="1400" dirty="0" smtClean="0">
                <a:solidFill>
                  <a:srgbClr val="3C5790"/>
                </a:solidFill>
              </a:rPr>
              <a:t>	</a:t>
            </a:r>
            <a:r>
              <a:rPr lang="en-US" sz="1400" dirty="0" smtClean="0">
                <a:solidFill>
                  <a:srgbClr val="3C5790"/>
                </a:solidFill>
              </a:rPr>
              <a:t>}</a:t>
            </a:r>
            <a:endParaRPr lang="ro-RO" sz="1400" dirty="0" smtClean="0">
              <a:solidFill>
                <a:srgbClr val="3C5790"/>
              </a:solidFill>
            </a:endParaRPr>
          </a:p>
          <a:p>
            <a:endParaRPr lang="en-US" sz="1400" b="1" i="1" dirty="0" smtClean="0">
              <a:solidFill>
                <a:srgbClr val="3C579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b="1" i="1" dirty="0" smtClean="0">
                <a:solidFill>
                  <a:srgbClr val="3C5790"/>
                </a:solidFill>
              </a:rPr>
              <a:t>Stored Procedures</a:t>
            </a:r>
          </a:p>
          <a:p>
            <a:pPr>
              <a:buNone/>
            </a:pPr>
            <a:r>
              <a:rPr lang="ro-RO" sz="1400" dirty="0" smtClean="0">
                <a:solidFill>
                  <a:srgbClr val="3C5790"/>
                </a:solidFill>
              </a:rPr>
              <a:t>	</a:t>
            </a:r>
            <a:r>
              <a:rPr lang="en-US" sz="1400" dirty="0" smtClean="0">
                <a:solidFill>
                  <a:srgbClr val="3C5790"/>
                </a:solidFill>
              </a:rPr>
              <a:t>@Entity</a:t>
            </a:r>
          </a:p>
          <a:p>
            <a:pPr>
              <a:buNone/>
            </a:pPr>
            <a:r>
              <a:rPr lang="ro-RO" sz="1400" dirty="0" smtClean="0">
                <a:solidFill>
                  <a:srgbClr val="3C5790"/>
                </a:solidFill>
              </a:rPr>
              <a:t>	</a:t>
            </a:r>
            <a:r>
              <a:rPr lang="en-US" sz="1400" dirty="0" smtClean="0">
                <a:solidFill>
                  <a:srgbClr val="3C5790"/>
                </a:solidFill>
              </a:rPr>
              <a:t>@</a:t>
            </a:r>
            <a:r>
              <a:rPr lang="en-US" sz="1400" dirty="0" err="1" smtClean="0">
                <a:solidFill>
                  <a:srgbClr val="3C5790"/>
                </a:solidFill>
              </a:rPr>
              <a:t>NamedStoredProcedureQuery</a:t>
            </a:r>
            <a:r>
              <a:rPr lang="en-US" sz="1400" dirty="0" smtClean="0">
                <a:solidFill>
                  <a:srgbClr val="3C5790"/>
                </a:solidFill>
              </a:rPr>
              <a:t>(name="</a:t>
            </a:r>
            <a:r>
              <a:rPr lang="en-US" sz="1400" dirty="0" err="1" smtClean="0">
                <a:solidFill>
                  <a:srgbClr val="3C5790"/>
                </a:solidFill>
              </a:rPr>
              <a:t>topGiftsStoredProcedure</a:t>
            </a:r>
            <a:r>
              <a:rPr lang="en-US" sz="1400" dirty="0" smtClean="0">
                <a:solidFill>
                  <a:srgbClr val="3C5790"/>
                </a:solidFill>
              </a:rPr>
              <a:t>”,</a:t>
            </a:r>
            <a:r>
              <a:rPr lang="ro-RO" sz="1400" dirty="0" smtClean="0">
                <a:solidFill>
                  <a:srgbClr val="3C5790"/>
                </a:solidFill>
              </a:rPr>
              <a:t> </a:t>
            </a:r>
            <a:r>
              <a:rPr lang="en-US" sz="1400" dirty="0" err="1" smtClean="0">
                <a:solidFill>
                  <a:srgbClr val="3C5790"/>
                </a:solidFill>
              </a:rPr>
              <a:t>procedureName</a:t>
            </a:r>
            <a:r>
              <a:rPr lang="en-US" sz="1400" dirty="0" smtClean="0">
                <a:solidFill>
                  <a:srgbClr val="3C5790"/>
                </a:solidFill>
              </a:rPr>
              <a:t>="Top10Gifts")</a:t>
            </a:r>
          </a:p>
          <a:p>
            <a:pPr>
              <a:buNone/>
            </a:pPr>
            <a:r>
              <a:rPr lang="ro-RO" sz="1400" dirty="0" smtClean="0">
                <a:solidFill>
                  <a:srgbClr val="3C5790"/>
                </a:solidFill>
              </a:rPr>
              <a:t>	</a:t>
            </a:r>
            <a:r>
              <a:rPr lang="en-US" sz="1400" dirty="0" smtClean="0">
                <a:solidFill>
                  <a:srgbClr val="3C5790"/>
                </a:solidFill>
              </a:rPr>
              <a:t>public class Product {</a:t>
            </a:r>
          </a:p>
          <a:p>
            <a:endParaRPr lang="en-US" sz="1400" dirty="0" smtClean="0">
              <a:solidFill>
                <a:srgbClr val="3C5790"/>
              </a:solidFill>
            </a:endParaRPr>
          </a:p>
          <a:p>
            <a:pPr>
              <a:buNone/>
            </a:pPr>
            <a:r>
              <a:rPr lang="ro-RO" sz="1400" dirty="0" smtClean="0">
                <a:solidFill>
                  <a:srgbClr val="3C5790"/>
                </a:solidFill>
              </a:rPr>
              <a:t>	</a:t>
            </a:r>
            <a:r>
              <a:rPr lang="en-US" sz="1400" dirty="0" err="1" smtClean="0">
                <a:solidFill>
                  <a:srgbClr val="3C5790"/>
                </a:solidFill>
              </a:rPr>
              <a:t>StoredProcedreQuery</a:t>
            </a:r>
            <a:r>
              <a:rPr lang="en-US" sz="1400" dirty="0" smtClean="0">
                <a:solidFill>
                  <a:srgbClr val="3C5790"/>
                </a:solidFill>
              </a:rPr>
              <a:t> query = </a:t>
            </a:r>
            <a:r>
              <a:rPr lang="en-US" sz="1400" dirty="0" err="1" smtClean="0">
                <a:solidFill>
                  <a:srgbClr val="3C5790"/>
                </a:solidFill>
              </a:rPr>
              <a:t>EntityManager.createNamedStoredProcedureQuery</a:t>
            </a:r>
            <a:r>
              <a:rPr lang="en-US" sz="1400" dirty="0" smtClean="0">
                <a:solidFill>
                  <a:srgbClr val="3C5790"/>
                </a:solidFill>
              </a:rPr>
              <a:t>("</a:t>
            </a:r>
            <a:r>
              <a:rPr lang="en-US" sz="1400" dirty="0" err="1" smtClean="0">
                <a:solidFill>
                  <a:srgbClr val="3C5790"/>
                </a:solidFill>
              </a:rPr>
              <a:t>topGiftsStoredProcedure</a:t>
            </a:r>
            <a:r>
              <a:rPr lang="en-US" sz="1400" dirty="0" smtClean="0">
                <a:solidFill>
                  <a:srgbClr val="3C5790"/>
                </a:solidFill>
              </a:rPr>
              <a:t>");</a:t>
            </a:r>
          </a:p>
          <a:p>
            <a:pPr>
              <a:buNone/>
            </a:pPr>
            <a:r>
              <a:rPr lang="ro-RO" sz="1400" dirty="0" smtClean="0">
                <a:solidFill>
                  <a:srgbClr val="3C5790"/>
                </a:solidFill>
              </a:rPr>
              <a:t>	</a:t>
            </a:r>
            <a:r>
              <a:rPr lang="en-US" sz="1400" dirty="0" err="1" smtClean="0">
                <a:solidFill>
                  <a:srgbClr val="3C5790"/>
                </a:solidFill>
              </a:rPr>
              <a:t>query.registerStoredProcedureParameter</a:t>
            </a:r>
            <a:r>
              <a:rPr lang="en-US" sz="1400" dirty="0" smtClean="0">
                <a:solidFill>
                  <a:srgbClr val="3C5790"/>
                </a:solidFill>
              </a:rPr>
              <a:t>(1, </a:t>
            </a:r>
            <a:r>
              <a:rPr lang="en-US" sz="1400" dirty="0" err="1" smtClean="0">
                <a:solidFill>
                  <a:srgbClr val="3C5790"/>
                </a:solidFill>
              </a:rPr>
              <a:t>String.class</a:t>
            </a:r>
            <a:r>
              <a:rPr lang="en-US" sz="1400" dirty="0" smtClean="0">
                <a:solidFill>
                  <a:srgbClr val="3C5790"/>
                </a:solidFill>
              </a:rPr>
              <a:t>,  </a:t>
            </a:r>
            <a:r>
              <a:rPr lang="en-US" sz="1400" dirty="0" err="1" smtClean="0">
                <a:solidFill>
                  <a:srgbClr val="3C5790"/>
                </a:solidFill>
              </a:rPr>
              <a:t>ParameterMode.INOUT</a:t>
            </a:r>
            <a:r>
              <a:rPr lang="en-US" sz="1400" dirty="0" smtClean="0">
                <a:solidFill>
                  <a:srgbClr val="3C5790"/>
                </a:solidFill>
              </a:rPr>
              <a:t>);</a:t>
            </a:r>
          </a:p>
          <a:p>
            <a:pPr>
              <a:buNone/>
            </a:pPr>
            <a:r>
              <a:rPr lang="ro-RO" sz="1400" dirty="0" smtClean="0">
                <a:solidFill>
                  <a:srgbClr val="3C5790"/>
                </a:solidFill>
              </a:rPr>
              <a:t>	</a:t>
            </a:r>
            <a:r>
              <a:rPr lang="en-US" sz="1400" dirty="0" err="1" smtClean="0">
                <a:solidFill>
                  <a:srgbClr val="3C5790"/>
                </a:solidFill>
              </a:rPr>
              <a:t>query.setParameter</a:t>
            </a:r>
            <a:r>
              <a:rPr lang="en-US" sz="1400" dirty="0" smtClean="0">
                <a:solidFill>
                  <a:srgbClr val="3C5790"/>
                </a:solidFill>
              </a:rPr>
              <a:t>(1, "top10");</a:t>
            </a:r>
          </a:p>
          <a:p>
            <a:pPr>
              <a:buNone/>
            </a:pPr>
            <a:r>
              <a:rPr lang="ro-RO" sz="1400" dirty="0" smtClean="0">
                <a:solidFill>
                  <a:srgbClr val="3C5790"/>
                </a:solidFill>
              </a:rPr>
              <a:t>	</a:t>
            </a:r>
            <a:r>
              <a:rPr lang="en-US" sz="1400" dirty="0" err="1" smtClean="0">
                <a:solidFill>
                  <a:srgbClr val="3C5790"/>
                </a:solidFill>
              </a:rPr>
              <a:t>query.registerStoredProcedureParameter</a:t>
            </a:r>
            <a:r>
              <a:rPr lang="en-US" sz="1400" dirty="0" smtClean="0">
                <a:solidFill>
                  <a:srgbClr val="3C5790"/>
                </a:solidFill>
              </a:rPr>
              <a:t>(2, </a:t>
            </a:r>
            <a:r>
              <a:rPr lang="en-US" sz="1400" dirty="0" err="1" smtClean="0">
                <a:solidFill>
                  <a:srgbClr val="3C5790"/>
                </a:solidFill>
              </a:rPr>
              <a:t>Integer.class</a:t>
            </a:r>
            <a:r>
              <a:rPr lang="en-US" sz="1400" dirty="0" smtClean="0">
                <a:solidFill>
                  <a:srgbClr val="3C5790"/>
                </a:solidFill>
              </a:rPr>
              <a:t>, ParameterMode.IN);</a:t>
            </a:r>
          </a:p>
          <a:p>
            <a:pPr>
              <a:buNone/>
            </a:pPr>
            <a:r>
              <a:rPr lang="ro-RO" sz="1400" dirty="0" smtClean="0">
                <a:solidFill>
                  <a:srgbClr val="3C5790"/>
                </a:solidFill>
              </a:rPr>
              <a:t>	</a:t>
            </a:r>
            <a:r>
              <a:rPr lang="en-US" sz="1400" dirty="0" err="1" smtClean="0">
                <a:solidFill>
                  <a:srgbClr val="3C5790"/>
                </a:solidFill>
              </a:rPr>
              <a:t>query.setParameter</a:t>
            </a:r>
            <a:r>
              <a:rPr lang="en-US" sz="1400" dirty="0" smtClean="0">
                <a:solidFill>
                  <a:srgbClr val="3C5790"/>
                </a:solidFill>
              </a:rPr>
              <a:t>(2, 100);</a:t>
            </a:r>
          </a:p>
          <a:p>
            <a:pPr>
              <a:buNone/>
            </a:pPr>
            <a:r>
              <a:rPr lang="ro-RO" sz="1400" dirty="0" smtClean="0">
                <a:solidFill>
                  <a:srgbClr val="3C5790"/>
                </a:solidFill>
              </a:rPr>
              <a:t>	</a:t>
            </a:r>
            <a:r>
              <a:rPr lang="en-US" sz="1400" dirty="0" smtClean="0">
                <a:solidFill>
                  <a:srgbClr val="3C5790"/>
                </a:solidFill>
              </a:rPr>
              <a:t>. . .</a:t>
            </a:r>
          </a:p>
          <a:p>
            <a:pPr>
              <a:buNone/>
            </a:pPr>
            <a:r>
              <a:rPr lang="ro-RO" sz="1400" dirty="0" smtClean="0">
                <a:solidFill>
                  <a:srgbClr val="3C5790"/>
                </a:solidFill>
              </a:rPr>
              <a:t>	</a:t>
            </a:r>
            <a:r>
              <a:rPr lang="en-US" sz="1400" dirty="0" err="1" smtClean="0">
                <a:solidFill>
                  <a:srgbClr val="3C5790"/>
                </a:solidFill>
              </a:rPr>
              <a:t>query.execute</a:t>
            </a:r>
            <a:r>
              <a:rPr lang="en-US" sz="1400" dirty="0" smtClean="0">
                <a:solidFill>
                  <a:srgbClr val="3C5790"/>
                </a:solidFill>
              </a:rPr>
              <a:t>();</a:t>
            </a:r>
          </a:p>
          <a:p>
            <a:pPr>
              <a:buNone/>
            </a:pPr>
            <a:r>
              <a:rPr lang="ro-RO" sz="1400" dirty="0" smtClean="0">
                <a:solidFill>
                  <a:srgbClr val="3C5790"/>
                </a:solidFill>
              </a:rPr>
              <a:t>	</a:t>
            </a:r>
            <a:r>
              <a:rPr lang="en-US" sz="1400" dirty="0" smtClean="0">
                <a:solidFill>
                  <a:srgbClr val="3C5790"/>
                </a:solidFill>
              </a:rPr>
              <a:t>String response = </a:t>
            </a:r>
            <a:r>
              <a:rPr lang="en-US" sz="1400" dirty="0" err="1" smtClean="0">
                <a:solidFill>
                  <a:srgbClr val="3C5790"/>
                </a:solidFill>
              </a:rPr>
              <a:t>query.getOutputParameterValue</a:t>
            </a:r>
            <a:r>
              <a:rPr lang="en-US" sz="1400" dirty="0" smtClean="0">
                <a:solidFill>
                  <a:srgbClr val="3C5790"/>
                </a:solidFill>
              </a:rPr>
              <a:t>(1);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224088" y="1600200"/>
            <a:ext cx="2805112" cy="3886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Java EE?</a:t>
            </a:r>
          </a:p>
          <a:p>
            <a:r>
              <a:rPr lang="fr-CA" sz="1600" dirty="0" err="1" smtClean="0">
                <a:solidFill>
                  <a:srgbClr val="3C5790"/>
                </a:solidFill>
              </a:rPr>
              <a:t>History</a:t>
            </a:r>
            <a:endParaRPr lang="fr-CA" sz="1600" dirty="0" smtClean="0">
              <a:solidFill>
                <a:srgbClr val="3C5790"/>
              </a:solidFill>
            </a:endParaRPr>
          </a:p>
          <a:p>
            <a:r>
              <a:rPr lang="fr-CA" sz="1600" dirty="0" smtClean="0">
                <a:solidFill>
                  <a:srgbClr val="3C5790"/>
                </a:solidFill>
              </a:rPr>
              <a:t>Java EE7 </a:t>
            </a:r>
            <a:r>
              <a:rPr lang="fr-CA" sz="1600" dirty="0" err="1" smtClean="0">
                <a:solidFill>
                  <a:srgbClr val="3C5790"/>
                </a:solidFill>
              </a:rPr>
              <a:t>Themes</a:t>
            </a:r>
            <a:endParaRPr lang="fr-CA" sz="1600" dirty="0" smtClean="0">
              <a:solidFill>
                <a:srgbClr val="3C5790"/>
              </a:solidFill>
            </a:endParaRPr>
          </a:p>
          <a:p>
            <a:r>
              <a:rPr lang="fr-CA" sz="1600" dirty="0" smtClean="0">
                <a:solidFill>
                  <a:srgbClr val="3C5790"/>
                </a:solidFill>
              </a:rPr>
              <a:t>JAVA EE7 </a:t>
            </a:r>
            <a:r>
              <a:rPr lang="fr-CA" sz="1600" dirty="0" err="1" smtClean="0">
                <a:solidFill>
                  <a:srgbClr val="3C5790"/>
                </a:solidFill>
              </a:rPr>
              <a:t>Specifications</a:t>
            </a:r>
            <a:endParaRPr lang="fr-CA" sz="1600" dirty="0" smtClean="0">
              <a:solidFill>
                <a:srgbClr val="3C5790"/>
              </a:solidFill>
            </a:endParaRPr>
          </a:p>
          <a:p>
            <a:r>
              <a:rPr lang="fr-CA" sz="1600" dirty="0" smtClean="0">
                <a:solidFill>
                  <a:srgbClr val="3C5790"/>
                </a:solidFill>
              </a:rPr>
              <a:t>Java EE7 new </a:t>
            </a:r>
            <a:r>
              <a:rPr lang="fr-CA" sz="1600" dirty="0" err="1" smtClean="0">
                <a:solidFill>
                  <a:srgbClr val="3C5790"/>
                </a:solidFill>
              </a:rPr>
              <a:t>features</a:t>
            </a:r>
            <a:endParaRPr lang="fr-CA" sz="1600" dirty="0" smtClean="0">
              <a:solidFill>
                <a:srgbClr val="3C5790"/>
              </a:solidFill>
            </a:endParaRPr>
          </a:p>
          <a:p>
            <a:r>
              <a:rPr lang="fr-CA" sz="1600" dirty="0" smtClean="0">
                <a:solidFill>
                  <a:srgbClr val="3C5790"/>
                </a:solidFill>
              </a:rPr>
              <a:t>Java EE7 </a:t>
            </a:r>
            <a:r>
              <a:rPr lang="fr-CA" sz="1600" dirty="0" err="1" smtClean="0">
                <a:solidFill>
                  <a:srgbClr val="3C5790"/>
                </a:solidFill>
              </a:rPr>
              <a:t>Implementations</a:t>
            </a:r>
            <a:endParaRPr lang="fr-CA" sz="1600" dirty="0" smtClean="0">
              <a:solidFill>
                <a:srgbClr val="3C5790"/>
              </a:solidFill>
            </a:endParaRPr>
          </a:p>
          <a:p>
            <a:r>
              <a:rPr lang="fr-CA" sz="1600" dirty="0" err="1" smtClean="0">
                <a:solidFill>
                  <a:srgbClr val="3C5790"/>
                </a:solidFill>
              </a:rPr>
              <a:t>Servlet</a:t>
            </a:r>
            <a:r>
              <a:rPr lang="fr-CA" sz="1600" dirty="0" smtClean="0">
                <a:solidFill>
                  <a:srgbClr val="3C5790"/>
                </a:solidFill>
              </a:rPr>
              <a:t> 3.1</a:t>
            </a:r>
          </a:p>
          <a:p>
            <a:r>
              <a:rPr lang="ro-RO" sz="1600" dirty="0" smtClean="0">
                <a:solidFill>
                  <a:srgbClr val="3C5790"/>
                </a:solidFill>
              </a:rPr>
              <a:t>EJB 3.2</a:t>
            </a:r>
          </a:p>
          <a:p>
            <a:r>
              <a:rPr lang="ro-RO" sz="1600" dirty="0" smtClean="0">
                <a:solidFill>
                  <a:srgbClr val="3C5790"/>
                </a:solidFill>
              </a:rPr>
              <a:t>JPA 2.1</a:t>
            </a:r>
          </a:p>
          <a:p>
            <a:r>
              <a:rPr lang="ro-RO" sz="1600" dirty="0" smtClean="0">
                <a:solidFill>
                  <a:srgbClr val="3C5790"/>
                </a:solidFill>
              </a:rPr>
              <a:t>JMS 2.0</a:t>
            </a:r>
          </a:p>
          <a:p>
            <a:r>
              <a:rPr lang="ro-RO" sz="1600" dirty="0" smtClean="0">
                <a:solidFill>
                  <a:srgbClr val="3C5790"/>
                </a:solidFill>
              </a:rPr>
              <a:t>JAX-RS 2.0</a:t>
            </a:r>
          </a:p>
          <a:p>
            <a:r>
              <a:rPr lang="fr-CA" sz="1600" dirty="0" smtClean="0">
                <a:solidFill>
                  <a:srgbClr val="3C5790"/>
                </a:solidFill>
              </a:rPr>
              <a:t>JSF 2.2</a:t>
            </a:r>
            <a:endParaRPr lang="ro-RO" sz="1600" dirty="0" smtClean="0">
              <a:solidFill>
                <a:srgbClr val="3C5790"/>
              </a:solidFill>
            </a:endParaRPr>
          </a:p>
          <a:p>
            <a:r>
              <a:rPr lang="ro-RO" sz="1600" dirty="0" smtClean="0">
                <a:solidFill>
                  <a:srgbClr val="3C5790"/>
                </a:solidFill>
              </a:rPr>
              <a:t>Expression Language 3.0</a:t>
            </a: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
        <p:nvSpPr>
          <p:cNvPr id="4" name="Espace réservé du contenu 2"/>
          <p:cNvSpPr txBox="1">
            <a:spLocks/>
          </p:cNvSpPr>
          <p:nvPr/>
        </p:nvSpPr>
        <p:spPr bwMode="auto">
          <a:xfrm>
            <a:off x="5653088" y="1600200"/>
            <a:ext cx="28051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 typeface="Arial" charset="0"/>
              <a:buChar char="•"/>
              <a:defRPr/>
            </a:pPr>
            <a:r>
              <a:rPr lang="ro-RO" sz="1600" dirty="0" smtClean="0">
                <a:solidFill>
                  <a:srgbClr val="3C5790"/>
                </a:solidFill>
                <a:latin typeface="+mj-lt"/>
              </a:rPr>
              <a:t>Bean Validation 1.1</a:t>
            </a:r>
            <a:endParaRPr kumimoji="0" lang="en-US" sz="1600" b="0" i="0" u="none" strike="noStrike" kern="1200" cap="none" spc="0" normalizeH="0" baseline="0" noProof="0" dirty="0" smtClean="0">
              <a:ln>
                <a:noFill/>
              </a:ln>
              <a:solidFill>
                <a:srgbClr val="3C5790"/>
              </a:solidFill>
              <a:effectLst/>
              <a:uLnTx/>
              <a:uFillTx/>
              <a:latin typeface="+mj-lt"/>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ro-RO" sz="1600" b="0" i="0" u="none" strike="noStrike" kern="1200" cap="none" spc="0" normalizeH="0" baseline="0" noProof="0" dirty="0" smtClean="0">
                <a:ln>
                  <a:noFill/>
                </a:ln>
                <a:solidFill>
                  <a:srgbClr val="3C5790"/>
                </a:solidFill>
                <a:effectLst/>
                <a:uLnTx/>
                <a:uFillTx/>
                <a:latin typeface="+mn-lt"/>
                <a:ea typeface="+mn-ea"/>
                <a:cs typeface="+mn-cs"/>
              </a:rPr>
              <a:t>WebSocket 1.0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ro-RO" sz="1600" b="0" i="0" u="none" strike="noStrike" kern="1200" cap="none" spc="0" normalizeH="0" baseline="0" noProof="0" dirty="0" smtClean="0">
                <a:ln>
                  <a:noFill/>
                </a:ln>
                <a:solidFill>
                  <a:srgbClr val="3C5790"/>
                </a:solidFill>
                <a:effectLst/>
                <a:uLnTx/>
                <a:uFillTx/>
                <a:latin typeface="+mn-lt"/>
                <a:ea typeface="+mn-ea"/>
                <a:cs typeface="+mn-cs"/>
              </a:rPr>
              <a:t>CDI 1.1</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ro-RO" sz="1600" dirty="0" smtClean="0">
                <a:solidFill>
                  <a:srgbClr val="3C5790"/>
                </a:solidFill>
                <a:latin typeface="+mn-lt"/>
              </a:rPr>
              <a:t>JTA 1.2</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ro-RO" sz="1600" b="0" i="0" u="none" strike="noStrike" kern="1200" cap="none" spc="0" normalizeH="0" baseline="0" noProof="0" dirty="0" smtClean="0">
                <a:ln>
                  <a:noFill/>
                </a:ln>
                <a:solidFill>
                  <a:srgbClr val="3C5790"/>
                </a:solidFill>
                <a:effectLst/>
                <a:uLnTx/>
                <a:uFillTx/>
                <a:latin typeface="+mn-lt"/>
                <a:ea typeface="+mn-ea"/>
                <a:cs typeface="+mn-cs"/>
              </a:rPr>
              <a:t>JSON –P</a:t>
            </a:r>
            <a:r>
              <a:rPr kumimoji="0" lang="ro-RO" sz="1600" b="0" i="0" u="none" strike="noStrike" kern="1200" cap="none" spc="0" normalizeH="0" noProof="0" dirty="0" smtClean="0">
                <a:ln>
                  <a:noFill/>
                </a:ln>
                <a:solidFill>
                  <a:srgbClr val="3C5790"/>
                </a:solidFill>
                <a:effectLst/>
                <a:uLnTx/>
                <a:uFillTx/>
                <a:latin typeface="+mn-lt"/>
                <a:ea typeface="+mn-ea"/>
                <a:cs typeface="+mn-cs"/>
              </a:rPr>
              <a:t> 1.0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ro-RO" sz="1600" baseline="0" dirty="0" smtClean="0">
                <a:solidFill>
                  <a:srgbClr val="3C5790"/>
                </a:solidFill>
                <a:latin typeface="+mn-lt"/>
              </a:rPr>
              <a:t>Interceptors 1.2</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ro-RO" sz="1600" b="0" i="0" u="none" strike="noStrike" kern="1200" cap="none" spc="0" normalizeH="0" noProof="0" dirty="0" smtClean="0">
                <a:ln>
                  <a:noFill/>
                </a:ln>
                <a:solidFill>
                  <a:srgbClr val="3C5790"/>
                </a:solidFill>
                <a:effectLst/>
                <a:uLnTx/>
                <a:uFillTx/>
                <a:latin typeface="+mn-lt"/>
                <a:ea typeface="+mn-ea"/>
                <a:cs typeface="+mn-cs"/>
              </a:rPr>
              <a:t>Batch API 1.0</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ro-RO" sz="1600" baseline="0" dirty="0" smtClean="0">
                <a:solidFill>
                  <a:srgbClr val="3C5790"/>
                </a:solidFill>
                <a:latin typeface="+mn-lt"/>
              </a:rPr>
              <a:t>Java </a:t>
            </a:r>
            <a:r>
              <a:rPr lang="ro-RO" sz="1600" baseline="0" smtClean="0">
                <a:solidFill>
                  <a:srgbClr val="3C5790"/>
                </a:solidFill>
                <a:latin typeface="+mn-lt"/>
              </a:rPr>
              <a:t>Mail 1.5</a:t>
            </a:r>
            <a:endParaRPr kumimoji="0" lang="en-US" sz="1600" b="0" i="0" u="none" strike="noStrike" kern="1200" cap="none" spc="0" normalizeH="0" noProof="0" dirty="0" smtClean="0">
              <a:ln>
                <a:noFill/>
              </a:ln>
              <a:solidFill>
                <a:srgbClr val="3C579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1600" dirty="0" smtClean="0">
                <a:solidFill>
                  <a:srgbClr val="3C5790"/>
                </a:solidFill>
                <a:latin typeface="+mn-lt"/>
              </a:rPr>
              <a:t>JASPIC 1.0</a:t>
            </a:r>
            <a:endParaRPr kumimoji="0" lang="en-US" sz="1600" b="0" i="0" u="none" strike="noStrike" kern="1200" cap="none" spc="0" normalizeH="0" noProof="0" dirty="0" smtClean="0">
              <a:ln>
                <a:noFill/>
              </a:ln>
              <a:solidFill>
                <a:srgbClr val="3C579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lang="en-US" sz="1600" baseline="0" dirty="0" smtClean="0">
                <a:solidFill>
                  <a:srgbClr val="3C5790"/>
                </a:solidFill>
                <a:latin typeface="+mn-lt"/>
              </a:rPr>
              <a:t>Concurrent Utilities</a:t>
            </a:r>
            <a:endParaRPr kumimoji="0" lang="fr-CA" sz="1600" b="0" i="0" u="none" strike="noStrike" kern="1200" cap="none" spc="0" normalizeH="0" baseline="0" noProof="0" dirty="0" smtClean="0">
              <a:ln>
                <a:noFill/>
              </a:ln>
              <a:solidFill>
                <a:srgbClr val="3C579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fr-CA" sz="1600" b="0" i="0" u="none" strike="noStrike" kern="1200" cap="none" spc="0" normalizeH="0" baseline="0" noProof="0" dirty="0" smtClean="0">
                <a:ln>
                  <a:noFill/>
                </a:ln>
                <a:solidFill>
                  <a:srgbClr val="3C5790"/>
                </a:solidFill>
                <a:effectLst/>
                <a:uLnTx/>
                <a:uFillTx/>
                <a:latin typeface="+mn-lt"/>
                <a:ea typeface="+mn-ea"/>
                <a:cs typeface="+mn-cs"/>
              </a:rPr>
              <a:t>Java EE 8 and</a:t>
            </a:r>
            <a:r>
              <a:rPr kumimoji="0" lang="fr-CA" sz="1600" b="0" i="0" u="none" strike="noStrike" kern="1200" cap="none" spc="0" normalizeH="0" noProof="0" dirty="0" smtClean="0">
                <a:ln>
                  <a:noFill/>
                </a:ln>
                <a:solidFill>
                  <a:srgbClr val="3C5790"/>
                </a:solidFill>
                <a:effectLst/>
                <a:uLnTx/>
                <a:uFillTx/>
                <a:latin typeface="+mn-lt"/>
                <a:ea typeface="+mn-ea"/>
                <a:cs typeface="+mn-cs"/>
              </a:rPr>
              <a:t> </a:t>
            </a:r>
            <a:r>
              <a:rPr kumimoji="0" lang="fr-CA" sz="1600" b="0" i="0" u="none" strike="noStrike" kern="1200" cap="none" spc="0" normalizeH="0" noProof="0" dirty="0" err="1" smtClean="0">
                <a:ln>
                  <a:noFill/>
                </a:ln>
                <a:solidFill>
                  <a:srgbClr val="3C5790"/>
                </a:solidFill>
                <a:effectLst/>
                <a:uLnTx/>
                <a:uFillTx/>
                <a:latin typeface="+mn-lt"/>
                <a:ea typeface="+mn-ea"/>
                <a:cs typeface="+mn-cs"/>
              </a:rPr>
              <a:t>Beyond</a:t>
            </a:r>
            <a:endParaRPr kumimoji="0" lang="fr-CA" sz="1600" b="0" i="0" u="none" strike="noStrike" kern="1200" cap="none" spc="0" normalizeH="0" baseline="0" noProof="0" dirty="0" smtClean="0">
              <a:ln>
                <a:noFill/>
              </a:ln>
              <a:solidFill>
                <a:srgbClr val="3C579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fr-CA" sz="1600" b="0" i="0" u="none" strike="noStrike" kern="1200" cap="none" spc="0" normalizeH="0" baseline="0" noProof="0" dirty="0" err="1" smtClean="0">
                <a:ln>
                  <a:noFill/>
                </a:ln>
                <a:solidFill>
                  <a:srgbClr val="3C5790"/>
                </a:solidFill>
                <a:effectLst/>
                <a:uLnTx/>
                <a:uFillTx/>
                <a:latin typeface="+mn-lt"/>
                <a:ea typeface="+mn-ea"/>
                <a:cs typeface="+mn-cs"/>
              </a:rPr>
              <a:t>Bibliography</a:t>
            </a:r>
            <a:endParaRPr kumimoji="0" lang="fr-CA" sz="1600" b="0" i="0" u="none" strike="noStrike" kern="1200" cap="none" spc="0" normalizeH="0" baseline="0" noProof="0" dirty="0" smtClean="0">
              <a:ln>
                <a:noFill/>
              </a:ln>
              <a:solidFill>
                <a:srgbClr val="3C579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fr-CA" sz="1600" b="0" i="0" u="none" strike="noStrike" kern="1200" cap="none" spc="0" normalizeH="0" baseline="0" noProof="0" dirty="0" smtClean="0">
                <a:ln>
                  <a:noFill/>
                </a:ln>
                <a:solidFill>
                  <a:srgbClr val="3C5790"/>
                </a:solidFill>
                <a:effectLst/>
                <a:uLnTx/>
                <a:uFillTx/>
                <a:latin typeface="+mn-lt"/>
                <a:ea typeface="+mn-ea"/>
                <a:cs typeface="+mn-cs"/>
              </a:rPr>
              <a:t/>
            </a:r>
            <a:br>
              <a:rPr kumimoji="0" lang="fr-CA" sz="1600" b="0" i="0" u="none" strike="noStrike" kern="1200" cap="none" spc="0" normalizeH="0" baseline="0" noProof="0" dirty="0" smtClean="0">
                <a:ln>
                  <a:noFill/>
                </a:ln>
                <a:solidFill>
                  <a:srgbClr val="3C5790"/>
                </a:solidFill>
                <a:effectLst/>
                <a:uLnTx/>
                <a:uFillTx/>
                <a:latin typeface="+mn-lt"/>
                <a:ea typeface="+mn-ea"/>
                <a:cs typeface="+mn-cs"/>
              </a:rPr>
            </a:br>
            <a:endParaRPr kumimoji="0" lang="fr-CA" sz="1600" b="0" i="0" u="none" strike="noStrike" kern="1200" cap="none" spc="0" normalizeH="0" baseline="0" noProof="0" dirty="0" smtClean="0">
              <a:ln>
                <a:noFill/>
              </a:ln>
              <a:solidFill>
                <a:srgbClr val="3C5790"/>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b="1" i="1" dirty="0" smtClean="0">
                <a:solidFill>
                  <a:srgbClr val="3C5790"/>
                </a:solidFill>
              </a:rPr>
              <a:t>Uns</a:t>
            </a:r>
            <a:r>
              <a:rPr lang="en-US" sz="1400" b="1" i="1" dirty="0" smtClean="0">
                <a:solidFill>
                  <a:srgbClr val="3C5790"/>
                </a:solidFill>
              </a:rPr>
              <a:t>y</a:t>
            </a:r>
            <a:r>
              <a:rPr lang="ro-RO" sz="1400" b="1" i="1" dirty="0" smtClean="0">
                <a:solidFill>
                  <a:srgbClr val="3C5790"/>
                </a:solidFill>
              </a:rPr>
              <a:t>nchroni</a:t>
            </a:r>
            <a:r>
              <a:rPr lang="en-US" sz="1400" b="1" i="1" dirty="0" smtClean="0">
                <a:solidFill>
                  <a:srgbClr val="3C5790"/>
                </a:solidFill>
              </a:rPr>
              <a:t>zed Persistence Context</a:t>
            </a:r>
          </a:p>
          <a:p>
            <a:r>
              <a:rPr lang="en-US" sz="1200" dirty="0" smtClean="0">
                <a:solidFill>
                  <a:srgbClr val="3C5790"/>
                </a:solidFill>
              </a:rPr>
              <a:t>@</a:t>
            </a:r>
            <a:r>
              <a:rPr lang="en-US" sz="1200" dirty="0" err="1" smtClean="0">
                <a:solidFill>
                  <a:srgbClr val="3C5790"/>
                </a:solidFill>
              </a:rPr>
              <a:t>Stateful</a:t>
            </a:r>
            <a:r>
              <a:rPr lang="en-US" sz="1200" dirty="0" smtClean="0">
                <a:solidFill>
                  <a:srgbClr val="3C5790"/>
                </a:solidFill>
              </a:rPr>
              <a:t> public class </a:t>
            </a:r>
            <a:r>
              <a:rPr lang="en-US" sz="1200" dirty="0" err="1" smtClean="0">
                <a:solidFill>
                  <a:srgbClr val="3C5790"/>
                </a:solidFill>
              </a:rPr>
              <a:t>ShoppingCart</a:t>
            </a:r>
            <a:r>
              <a:rPr lang="en-US" sz="1200" dirty="0" smtClean="0">
                <a:solidFill>
                  <a:srgbClr val="3C5790"/>
                </a:solidFill>
              </a:rPr>
              <a:t> {</a:t>
            </a:r>
          </a:p>
          <a:p>
            <a:r>
              <a:rPr lang="en-US" sz="1200" dirty="0" smtClean="0">
                <a:solidFill>
                  <a:srgbClr val="3C5790"/>
                </a:solidFill>
              </a:rPr>
              <a:t>@</a:t>
            </a:r>
            <a:r>
              <a:rPr lang="en-US" sz="1200" dirty="0" err="1" smtClean="0">
                <a:solidFill>
                  <a:srgbClr val="3C5790"/>
                </a:solidFill>
              </a:rPr>
              <a:t>PersistenceContext</a:t>
            </a:r>
            <a:r>
              <a:rPr lang="en-US" sz="1200" dirty="0" smtClean="0">
                <a:solidFill>
                  <a:srgbClr val="3C5790"/>
                </a:solidFill>
              </a:rPr>
              <a:t>(type=EXTENDED, synchronization=UNSYNCHRONIZED) </a:t>
            </a:r>
          </a:p>
          <a:p>
            <a:r>
              <a:rPr lang="en-US" sz="1200" dirty="0" err="1" smtClean="0">
                <a:solidFill>
                  <a:srgbClr val="3C5790"/>
                </a:solidFill>
              </a:rPr>
              <a:t>EntityManager</a:t>
            </a:r>
            <a:r>
              <a:rPr lang="en-US" sz="1200" dirty="0" smtClean="0">
                <a:solidFill>
                  <a:srgbClr val="3C5790"/>
                </a:solidFill>
              </a:rPr>
              <a:t> </a:t>
            </a:r>
            <a:r>
              <a:rPr lang="en-US" sz="1200" dirty="0" err="1" smtClean="0">
                <a:solidFill>
                  <a:srgbClr val="3C5790"/>
                </a:solidFill>
              </a:rPr>
              <a:t>em</a:t>
            </a:r>
            <a:r>
              <a:rPr lang="en-US" sz="1200" dirty="0" smtClean="0">
                <a:solidFill>
                  <a:srgbClr val="3C5790"/>
                </a:solidFill>
              </a:rPr>
              <a:t>;</a:t>
            </a:r>
          </a:p>
          <a:p>
            <a:r>
              <a:rPr lang="en-US" sz="1200" dirty="0" smtClean="0">
                <a:solidFill>
                  <a:srgbClr val="3C5790"/>
                </a:solidFill>
              </a:rPr>
              <a:t>Customer </a:t>
            </a:r>
            <a:r>
              <a:rPr lang="en-US" sz="1200" dirty="0" err="1" smtClean="0">
                <a:solidFill>
                  <a:srgbClr val="3C5790"/>
                </a:solidFill>
              </a:rPr>
              <a:t>customer</a:t>
            </a:r>
            <a:r>
              <a:rPr lang="en-US" sz="1200" dirty="0" smtClean="0">
                <a:solidFill>
                  <a:srgbClr val="3C5790"/>
                </a:solidFill>
              </a:rPr>
              <a:t>;</a:t>
            </a:r>
          </a:p>
          <a:p>
            <a:r>
              <a:rPr lang="en-US" sz="1200" dirty="0" smtClean="0">
                <a:solidFill>
                  <a:srgbClr val="3C5790"/>
                </a:solidFill>
              </a:rPr>
              <a:t>Order </a:t>
            </a:r>
            <a:r>
              <a:rPr lang="en-US" sz="1200" dirty="0" err="1" smtClean="0">
                <a:solidFill>
                  <a:srgbClr val="3C5790"/>
                </a:solidFill>
              </a:rPr>
              <a:t>order</a:t>
            </a:r>
            <a:r>
              <a:rPr lang="en-US" sz="1200" dirty="0" smtClean="0">
                <a:solidFill>
                  <a:srgbClr val="3C5790"/>
                </a:solidFill>
              </a:rPr>
              <a:t>;</a:t>
            </a:r>
          </a:p>
          <a:p>
            <a:endParaRPr lang="en-US" sz="1200" dirty="0" smtClean="0">
              <a:solidFill>
                <a:srgbClr val="3C5790"/>
              </a:solidFill>
            </a:endParaRPr>
          </a:p>
          <a:p>
            <a:r>
              <a:rPr lang="en-US" sz="1200" dirty="0" smtClean="0">
                <a:solidFill>
                  <a:srgbClr val="3C5790"/>
                </a:solidFill>
              </a:rPr>
              <a:t>public void </a:t>
            </a:r>
            <a:r>
              <a:rPr lang="en-US" sz="1200" dirty="0" err="1" smtClean="0">
                <a:solidFill>
                  <a:srgbClr val="3C5790"/>
                </a:solidFill>
              </a:rPr>
              <a:t>startToShop</a:t>
            </a:r>
            <a:r>
              <a:rPr lang="en-US" sz="1200" dirty="0" smtClean="0">
                <a:solidFill>
                  <a:srgbClr val="3C5790"/>
                </a:solidFill>
              </a:rPr>
              <a:t>(Integer </a:t>
            </a:r>
            <a:r>
              <a:rPr lang="en-US" sz="1200" dirty="0" err="1" smtClean="0">
                <a:solidFill>
                  <a:srgbClr val="3C5790"/>
                </a:solidFill>
              </a:rPr>
              <a:t>custId</a:t>
            </a:r>
            <a:r>
              <a:rPr lang="en-US" sz="1200" dirty="0" smtClean="0">
                <a:solidFill>
                  <a:srgbClr val="3C5790"/>
                </a:solidFill>
              </a:rPr>
              <a:t>) {</a:t>
            </a:r>
          </a:p>
          <a:p>
            <a:r>
              <a:rPr lang="en-US" sz="1200" dirty="0" smtClean="0">
                <a:solidFill>
                  <a:srgbClr val="3C5790"/>
                </a:solidFill>
              </a:rPr>
              <a:t>  customer = </a:t>
            </a:r>
            <a:r>
              <a:rPr lang="en-US" sz="1200" dirty="0" err="1" smtClean="0">
                <a:solidFill>
                  <a:srgbClr val="3C5790"/>
                </a:solidFill>
              </a:rPr>
              <a:t>em.find</a:t>
            </a:r>
            <a:r>
              <a:rPr lang="en-US" sz="1200" dirty="0" smtClean="0">
                <a:solidFill>
                  <a:srgbClr val="3C5790"/>
                </a:solidFill>
              </a:rPr>
              <a:t>(</a:t>
            </a:r>
            <a:r>
              <a:rPr lang="en-US" sz="1200" dirty="0" err="1" smtClean="0">
                <a:solidFill>
                  <a:srgbClr val="3C5790"/>
                </a:solidFill>
              </a:rPr>
              <a:t>Customer.class</a:t>
            </a:r>
            <a:r>
              <a:rPr lang="en-US" sz="1200" dirty="0" smtClean="0">
                <a:solidFill>
                  <a:srgbClr val="3C5790"/>
                </a:solidFill>
              </a:rPr>
              <a:t>, </a:t>
            </a:r>
            <a:r>
              <a:rPr lang="en-US" sz="1200" dirty="0" err="1" smtClean="0">
                <a:solidFill>
                  <a:srgbClr val="3C5790"/>
                </a:solidFill>
              </a:rPr>
              <a:t>custId</a:t>
            </a:r>
            <a:r>
              <a:rPr lang="en-US" sz="1200" dirty="0" smtClean="0">
                <a:solidFill>
                  <a:srgbClr val="3C5790"/>
                </a:solidFill>
              </a:rPr>
              <a:t>);</a:t>
            </a:r>
          </a:p>
          <a:p>
            <a:r>
              <a:rPr lang="en-US" sz="1200" dirty="0" smtClean="0">
                <a:solidFill>
                  <a:srgbClr val="3C5790"/>
                </a:solidFill>
              </a:rPr>
              <a:t>  order = new Order();</a:t>
            </a:r>
          </a:p>
          <a:p>
            <a:r>
              <a:rPr lang="en-US" sz="1200" dirty="0" smtClean="0">
                <a:solidFill>
                  <a:srgbClr val="3C5790"/>
                </a:solidFill>
              </a:rPr>
              <a:t>}</a:t>
            </a:r>
          </a:p>
          <a:p>
            <a:r>
              <a:rPr lang="en-US" sz="1200" dirty="0" smtClean="0">
                <a:solidFill>
                  <a:srgbClr val="3C5790"/>
                </a:solidFill>
              </a:rPr>
              <a:t>public void </a:t>
            </a:r>
            <a:r>
              <a:rPr lang="en-US" sz="1200" dirty="0" err="1" smtClean="0">
                <a:solidFill>
                  <a:srgbClr val="3C5790"/>
                </a:solidFill>
              </a:rPr>
              <a:t>addToCart</a:t>
            </a:r>
            <a:r>
              <a:rPr lang="en-US" sz="1200" dirty="0" smtClean="0">
                <a:solidFill>
                  <a:srgbClr val="3C5790"/>
                </a:solidFill>
              </a:rPr>
              <a:t>(Book </a:t>
            </a:r>
            <a:r>
              <a:rPr lang="en-US" sz="1200" dirty="0" err="1" smtClean="0">
                <a:solidFill>
                  <a:srgbClr val="3C5790"/>
                </a:solidFill>
              </a:rPr>
              <a:t>book</a:t>
            </a:r>
            <a:r>
              <a:rPr lang="en-US" sz="1200" dirty="0" smtClean="0">
                <a:solidFill>
                  <a:srgbClr val="3C5790"/>
                </a:solidFill>
              </a:rPr>
              <a:t>) {</a:t>
            </a:r>
          </a:p>
          <a:p>
            <a:r>
              <a:rPr lang="en-US" sz="1200" dirty="0" smtClean="0">
                <a:solidFill>
                  <a:srgbClr val="3C5790"/>
                </a:solidFill>
              </a:rPr>
              <a:t>  Item </a:t>
            </a:r>
            <a:r>
              <a:rPr lang="en-US" sz="1200" dirty="0" err="1" smtClean="0">
                <a:solidFill>
                  <a:srgbClr val="3C5790"/>
                </a:solidFill>
              </a:rPr>
              <a:t>item</a:t>
            </a:r>
            <a:r>
              <a:rPr lang="en-US" sz="1200" dirty="0" smtClean="0">
                <a:solidFill>
                  <a:srgbClr val="3C5790"/>
                </a:solidFill>
              </a:rPr>
              <a:t> = new Item(book);</a:t>
            </a:r>
          </a:p>
          <a:p>
            <a:r>
              <a:rPr lang="en-US" sz="1200" dirty="0" smtClean="0">
                <a:solidFill>
                  <a:srgbClr val="3C5790"/>
                </a:solidFill>
              </a:rPr>
              <a:t>  </a:t>
            </a:r>
            <a:r>
              <a:rPr lang="en-US" sz="1200" dirty="0" err="1" smtClean="0">
                <a:solidFill>
                  <a:srgbClr val="3C5790"/>
                </a:solidFill>
              </a:rPr>
              <a:t>order.addItem</a:t>
            </a:r>
            <a:r>
              <a:rPr lang="en-US" sz="1200" dirty="0" smtClean="0">
                <a:solidFill>
                  <a:srgbClr val="3C5790"/>
                </a:solidFill>
              </a:rPr>
              <a:t>(item);</a:t>
            </a:r>
          </a:p>
          <a:p>
            <a:r>
              <a:rPr lang="en-US" sz="1200" dirty="0" smtClean="0">
                <a:solidFill>
                  <a:srgbClr val="3C5790"/>
                </a:solidFill>
              </a:rPr>
              <a:t>}</a:t>
            </a:r>
          </a:p>
          <a:p>
            <a:endParaRPr lang="en-US" sz="1200" dirty="0" smtClean="0">
              <a:solidFill>
                <a:srgbClr val="3C5790"/>
              </a:solidFill>
            </a:endParaRPr>
          </a:p>
          <a:p>
            <a:r>
              <a:rPr lang="en-US" sz="1200" dirty="0" smtClean="0">
                <a:solidFill>
                  <a:srgbClr val="3C5790"/>
                </a:solidFill>
              </a:rPr>
              <a:t>public void </a:t>
            </a:r>
            <a:r>
              <a:rPr lang="en-US" sz="1200" dirty="0" err="1" smtClean="0">
                <a:solidFill>
                  <a:srgbClr val="3C5790"/>
                </a:solidFill>
              </a:rPr>
              <a:t>confirmOrder</a:t>
            </a:r>
            <a:r>
              <a:rPr lang="en-US" sz="1200" dirty="0" smtClean="0">
                <a:solidFill>
                  <a:srgbClr val="3C5790"/>
                </a:solidFill>
              </a:rPr>
              <a:t>() {</a:t>
            </a:r>
          </a:p>
          <a:p>
            <a:r>
              <a:rPr lang="en-US" sz="1200" dirty="0" smtClean="0">
                <a:solidFill>
                  <a:srgbClr val="3C5790"/>
                </a:solidFill>
              </a:rPr>
              <a:t>  </a:t>
            </a:r>
            <a:r>
              <a:rPr lang="en-US" sz="1200" dirty="0" err="1" smtClean="0">
                <a:solidFill>
                  <a:srgbClr val="3C5790"/>
                </a:solidFill>
              </a:rPr>
              <a:t>em.joinTransaction</a:t>
            </a:r>
            <a:r>
              <a:rPr lang="en-US" sz="1200" dirty="0" smtClean="0">
                <a:solidFill>
                  <a:srgbClr val="3C5790"/>
                </a:solidFill>
              </a:rPr>
              <a:t>(); </a:t>
            </a:r>
          </a:p>
          <a:p>
            <a:r>
              <a:rPr lang="en-US" sz="1200" dirty="0" smtClean="0">
                <a:solidFill>
                  <a:srgbClr val="3C5790"/>
                </a:solidFill>
              </a:rPr>
              <a:t> </a:t>
            </a:r>
            <a:r>
              <a:rPr lang="en-US" sz="1200" dirty="0" err="1" smtClean="0">
                <a:solidFill>
                  <a:srgbClr val="3C5790"/>
                </a:solidFill>
              </a:rPr>
              <a:t>customer.addOrder</a:t>
            </a:r>
            <a:r>
              <a:rPr lang="en-US" sz="1200" dirty="0" smtClean="0">
                <a:solidFill>
                  <a:srgbClr val="3C5790"/>
                </a:solidFill>
              </a:rPr>
              <a:t>(order); </a:t>
            </a:r>
          </a:p>
          <a:p>
            <a:r>
              <a:rPr lang="en-US" sz="1200" dirty="0" smtClean="0">
                <a:solidFill>
                  <a:srgbClr val="3C5790"/>
                </a:solidFill>
              </a:rPr>
              <a:t> }</a:t>
            </a:r>
          </a:p>
          <a:p>
            <a:r>
              <a:rPr lang="en-US" sz="1200" dirty="0" smtClean="0">
                <a:solidFill>
                  <a:srgbClr val="3C5790"/>
                </a:solidFill>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Added new identifiers for persistence query language (JPQL), such as FUNCTION for supporting JPQL built-in functions, TREAT for down casting within path expressions in the FROM and WHERE clauses, and ON for specifying the relationship between the tables.</a:t>
            </a:r>
          </a:p>
          <a:p>
            <a:r>
              <a:rPr lang="en-US" sz="1400" dirty="0" smtClean="0">
                <a:solidFill>
                  <a:srgbClr val="3C5790"/>
                </a:solidFill>
              </a:rPr>
              <a:t>The entity listeners can be annotated with @</a:t>
            </a:r>
            <a:r>
              <a:rPr lang="en-US" sz="1400" dirty="0" err="1" smtClean="0">
                <a:solidFill>
                  <a:srgbClr val="3C5790"/>
                </a:solidFill>
              </a:rPr>
              <a:t>PostConstruct</a:t>
            </a:r>
            <a:r>
              <a:rPr lang="en-US" sz="1400" dirty="0" smtClean="0">
                <a:solidFill>
                  <a:srgbClr val="3C5790"/>
                </a:solidFill>
              </a:rPr>
              <a:t> and @</a:t>
            </a:r>
            <a:r>
              <a:rPr lang="en-US" sz="1400" dirty="0" err="1" smtClean="0">
                <a:solidFill>
                  <a:srgbClr val="3C5790"/>
                </a:solidFill>
              </a:rPr>
              <a:t>PostDestroy</a:t>
            </a:r>
            <a:r>
              <a:rPr lang="en-US" sz="1400" dirty="0" smtClean="0">
                <a:solidFill>
                  <a:srgbClr val="3C5790"/>
                </a:solidFill>
              </a:rPr>
              <a:t> for their lifecycle. Also, the usual lifecycle callback methods, such as @</a:t>
            </a:r>
            <a:r>
              <a:rPr lang="en-US" sz="1400" dirty="0" err="1" smtClean="0">
                <a:solidFill>
                  <a:srgbClr val="3C5790"/>
                </a:solidFill>
              </a:rPr>
              <a:t>PrePersist</a:t>
            </a:r>
            <a:r>
              <a:rPr lang="en-US" sz="1400" dirty="0" smtClean="0">
                <a:solidFill>
                  <a:srgbClr val="3C5790"/>
                </a:solidFill>
              </a:rPr>
              <a:t>, @</a:t>
            </a:r>
            <a:r>
              <a:rPr lang="en-US" sz="1400" dirty="0" err="1" smtClean="0">
                <a:solidFill>
                  <a:srgbClr val="3C5790"/>
                </a:solidFill>
              </a:rPr>
              <a:t>PostPersist</a:t>
            </a:r>
            <a:r>
              <a:rPr lang="en-US" sz="1400" dirty="0" smtClean="0">
                <a:solidFill>
                  <a:srgbClr val="3C5790"/>
                </a:solidFill>
              </a:rPr>
              <a:t>, @</a:t>
            </a:r>
            <a:r>
              <a:rPr lang="en-US" sz="1400" dirty="0" err="1" smtClean="0">
                <a:solidFill>
                  <a:srgbClr val="3C5790"/>
                </a:solidFill>
              </a:rPr>
              <a:t>PreUpdate</a:t>
            </a:r>
            <a:r>
              <a:rPr lang="en-US" sz="1400" dirty="0" smtClean="0">
                <a:solidFill>
                  <a:srgbClr val="3C5790"/>
                </a:solidFill>
              </a:rPr>
              <a:t> and @</a:t>
            </a:r>
            <a:r>
              <a:rPr lang="en-US" sz="1400" dirty="0" err="1" smtClean="0">
                <a:solidFill>
                  <a:srgbClr val="3C5790"/>
                </a:solidFill>
              </a:rPr>
              <a:t>PreRemove</a:t>
            </a:r>
            <a:r>
              <a:rPr lang="en-US" sz="1400" dirty="0" smtClean="0">
                <a:solidFill>
                  <a:srgbClr val="3C5790"/>
                </a:solidFill>
              </a:rPr>
              <a:t> can be used for entities.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JPA 2.1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a:t>
            </a:r>
            <a:r>
              <a:rPr lang="en-US" sz="1400" dirty="0" err="1" smtClean="0">
                <a:solidFill>
                  <a:srgbClr val="3C5790"/>
                </a:solidFill>
              </a:rPr>
              <a:t>javax.persistence.criteria.AbstractQuery</a:t>
            </a:r>
            <a:r>
              <a:rPr lang="en-US" sz="1400" dirty="0" smtClean="0">
                <a:solidFill>
                  <a:srgbClr val="3C5790"/>
                </a:solidFill>
              </a:rPr>
              <a:t> interface has been </a:t>
            </a:r>
            <a:r>
              <a:rPr lang="en-US" sz="1400" dirty="0" err="1" smtClean="0">
                <a:solidFill>
                  <a:srgbClr val="3C5790"/>
                </a:solidFill>
              </a:rPr>
              <a:t>refactored</a:t>
            </a:r>
            <a:r>
              <a:rPr lang="en-US" sz="1400" dirty="0" smtClean="0">
                <a:solidFill>
                  <a:srgbClr val="3C5790"/>
                </a:solidFill>
              </a:rPr>
              <a:t> by </a:t>
            </a:r>
            <a:r>
              <a:rPr lang="en-US" sz="1400" dirty="0" err="1" smtClean="0">
                <a:solidFill>
                  <a:srgbClr val="3C5790"/>
                </a:solidFill>
              </a:rPr>
              <a:t>CriteriaUpdate</a:t>
            </a:r>
            <a:r>
              <a:rPr lang="en-US" sz="1400" dirty="0" smtClean="0">
                <a:solidFill>
                  <a:srgbClr val="3C5790"/>
                </a:solidFill>
              </a:rPr>
              <a:t>, </a:t>
            </a:r>
            <a:r>
              <a:rPr lang="en-US" sz="1400" dirty="0" err="1" smtClean="0">
                <a:solidFill>
                  <a:srgbClr val="3C5790"/>
                </a:solidFill>
              </a:rPr>
              <a:t>CriteriaDelete</a:t>
            </a:r>
            <a:r>
              <a:rPr lang="en-US" sz="1400" dirty="0" smtClean="0">
                <a:solidFill>
                  <a:srgbClr val="3C5790"/>
                </a:solidFill>
              </a:rPr>
              <a:t> and </a:t>
            </a:r>
            <a:r>
              <a:rPr lang="en-US" sz="1400" dirty="0" err="1" smtClean="0">
                <a:solidFill>
                  <a:srgbClr val="3C5790"/>
                </a:solidFill>
              </a:rPr>
              <a:t>CommonAbstractQuery</a:t>
            </a:r>
            <a:r>
              <a:rPr lang="en-US" sz="1400" dirty="0" smtClean="0">
                <a:solidFill>
                  <a:srgbClr val="3C5790"/>
                </a:solidFill>
              </a:rPr>
              <a:t> interfaces.</a:t>
            </a:r>
          </a:p>
          <a:p>
            <a:r>
              <a:rPr lang="en-US" sz="1400" dirty="0" err="1" smtClean="0">
                <a:solidFill>
                  <a:srgbClr val="3C5790"/>
                </a:solidFill>
              </a:rPr>
              <a:t>CriteriaUpdate</a:t>
            </a:r>
            <a:r>
              <a:rPr lang="en-US" sz="1400" dirty="0" smtClean="0">
                <a:solidFill>
                  <a:srgbClr val="3C5790"/>
                </a:solidFill>
              </a:rPr>
              <a:t> q = </a:t>
            </a:r>
            <a:r>
              <a:rPr lang="en-US" sz="1400" dirty="0" err="1" smtClean="0">
                <a:solidFill>
                  <a:srgbClr val="3C5790"/>
                </a:solidFill>
              </a:rPr>
              <a:t>cb.createCriteriaUpdate</a:t>
            </a:r>
            <a:r>
              <a:rPr lang="en-US" sz="1400" dirty="0" smtClean="0">
                <a:solidFill>
                  <a:srgbClr val="3C5790"/>
                </a:solidFill>
              </a:rPr>
              <a:t>(</a:t>
            </a:r>
            <a:r>
              <a:rPr lang="en-US" sz="1400" dirty="0" err="1" smtClean="0">
                <a:solidFill>
                  <a:srgbClr val="3C5790"/>
                </a:solidFill>
              </a:rPr>
              <a:t>Customer.class</a:t>
            </a:r>
            <a:r>
              <a:rPr lang="en-US" sz="1400" dirty="0" smtClean="0">
                <a:solidFill>
                  <a:srgbClr val="3C5790"/>
                </a:solidFill>
              </a:rPr>
              <a:t>); </a:t>
            </a:r>
          </a:p>
          <a:p>
            <a:pPr>
              <a:buNone/>
            </a:pPr>
            <a:r>
              <a:rPr lang="en-US" sz="1400" dirty="0" smtClean="0">
                <a:solidFill>
                  <a:srgbClr val="3C5790"/>
                </a:solidFill>
              </a:rPr>
              <a:t>	Root c = </a:t>
            </a:r>
            <a:r>
              <a:rPr lang="en-US" sz="1400" dirty="0" err="1" smtClean="0">
                <a:solidFill>
                  <a:srgbClr val="3C5790"/>
                </a:solidFill>
              </a:rPr>
              <a:t>q.from</a:t>
            </a:r>
            <a:r>
              <a:rPr lang="en-US" sz="1400" dirty="0" smtClean="0">
                <a:solidFill>
                  <a:srgbClr val="3C5790"/>
                </a:solidFill>
              </a:rPr>
              <a:t>(</a:t>
            </a:r>
            <a:r>
              <a:rPr lang="en-US" sz="1400" dirty="0" err="1" smtClean="0">
                <a:solidFill>
                  <a:srgbClr val="3C5790"/>
                </a:solidFill>
              </a:rPr>
              <a:t>Customer.class</a:t>
            </a:r>
            <a:r>
              <a:rPr lang="en-US" sz="1400" dirty="0" smtClean="0">
                <a:solidFill>
                  <a:srgbClr val="3C5790"/>
                </a:solidFill>
              </a:rPr>
              <a:t>); </a:t>
            </a:r>
          </a:p>
          <a:p>
            <a:pPr>
              <a:buNone/>
            </a:pPr>
            <a:r>
              <a:rPr lang="en-US" sz="1400" dirty="0" smtClean="0">
                <a:solidFill>
                  <a:srgbClr val="3C5790"/>
                </a:solidFill>
              </a:rPr>
              <a:t>	</a:t>
            </a:r>
            <a:r>
              <a:rPr lang="en-US" sz="1400" dirty="0" err="1" smtClean="0">
                <a:solidFill>
                  <a:srgbClr val="3C5790"/>
                </a:solidFill>
              </a:rPr>
              <a:t>q.set</a:t>
            </a:r>
            <a:r>
              <a:rPr lang="en-US" sz="1400" dirty="0" smtClean="0">
                <a:solidFill>
                  <a:srgbClr val="3C5790"/>
                </a:solidFill>
              </a:rPr>
              <a:t>(</a:t>
            </a:r>
            <a:r>
              <a:rPr lang="en-US" sz="1400" dirty="0" err="1" smtClean="0">
                <a:solidFill>
                  <a:srgbClr val="3C5790"/>
                </a:solidFill>
              </a:rPr>
              <a:t>c.get</a:t>
            </a:r>
            <a:r>
              <a:rPr lang="en-US" sz="1400" dirty="0" smtClean="0">
                <a:solidFill>
                  <a:srgbClr val="3C5790"/>
                </a:solidFill>
              </a:rPr>
              <a:t>(</a:t>
            </a:r>
            <a:r>
              <a:rPr lang="en-US" sz="1400" dirty="0" err="1" smtClean="0">
                <a:solidFill>
                  <a:srgbClr val="3C5790"/>
                </a:solidFill>
              </a:rPr>
              <a:t>Customer_.status</a:t>
            </a:r>
            <a:r>
              <a:rPr lang="en-US" sz="1400" dirty="0" smtClean="0">
                <a:solidFill>
                  <a:srgbClr val="3C5790"/>
                </a:solidFill>
              </a:rPr>
              <a:t>), “outstanding”).where(cb.lt(</a:t>
            </a:r>
            <a:r>
              <a:rPr lang="en-US" sz="1400" dirty="0" err="1" smtClean="0">
                <a:solidFill>
                  <a:srgbClr val="3C5790"/>
                </a:solidFill>
              </a:rPr>
              <a:t>c.get</a:t>
            </a:r>
            <a:r>
              <a:rPr lang="en-US" sz="1400" dirty="0" smtClean="0">
                <a:solidFill>
                  <a:srgbClr val="3C5790"/>
                </a:solidFill>
              </a:rPr>
              <a:t>(</a:t>
            </a:r>
            <a:r>
              <a:rPr lang="en-US" sz="1400" dirty="0" err="1" smtClean="0">
                <a:solidFill>
                  <a:srgbClr val="3C5790"/>
                </a:solidFill>
              </a:rPr>
              <a:t>Customer_.balance</a:t>
            </a:r>
            <a:r>
              <a:rPr lang="en-US" sz="1400" dirty="0" smtClean="0">
                <a:solidFill>
                  <a:srgbClr val="3C5790"/>
                </a:solidFill>
              </a:rPr>
              <a:t>), 10000));</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JMS 2.0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Previous versions of JMS required lots of boilerplate code</a:t>
            </a:r>
            <a:r>
              <a:rPr lang="ro-RO" sz="1400" dirty="0" smtClean="0">
                <a:solidFill>
                  <a:srgbClr val="3C5790"/>
                </a:solidFill>
              </a:rPr>
              <a:t>.</a:t>
            </a:r>
          </a:p>
          <a:p>
            <a:r>
              <a:rPr lang="ro-RO" sz="1400" dirty="0" smtClean="0">
                <a:solidFill>
                  <a:srgbClr val="3C5790"/>
                </a:solidFill>
              </a:rPr>
              <a:t>The new JMS </a:t>
            </a:r>
            <a:r>
              <a:rPr lang="en-US" sz="1400" dirty="0" smtClean="0">
                <a:solidFill>
                  <a:srgbClr val="3C5790"/>
                </a:solidFill>
              </a:rPr>
              <a:t>API </a:t>
            </a:r>
            <a:r>
              <a:rPr lang="ro-RO" sz="1400" dirty="0" smtClean="0">
                <a:solidFill>
                  <a:srgbClr val="3C5790"/>
                </a:solidFill>
              </a:rPr>
              <a:t>is using </a:t>
            </a:r>
            <a:r>
              <a:rPr lang="en-US" sz="1400" dirty="0" smtClean="0">
                <a:solidFill>
                  <a:srgbClr val="3C5790"/>
                </a:solidFill>
              </a:rPr>
              <a:t>dependency injection.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JMS 2.0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57200"/>
          </a:xfrm>
        </p:spPr>
        <p:txBody>
          <a:bodyPr/>
          <a:lstStyle/>
          <a:p>
            <a:r>
              <a:rPr lang="ro-RO" sz="1400" dirty="0" smtClean="0">
                <a:solidFill>
                  <a:srgbClr val="3C5790"/>
                </a:solidFill>
              </a:rPr>
              <a:t>Example of </a:t>
            </a:r>
            <a:r>
              <a:rPr lang="ro-RO" sz="1400" b="1" dirty="0" smtClean="0">
                <a:solidFill>
                  <a:srgbClr val="3C5790"/>
                </a:solidFill>
              </a:rPr>
              <a:t>OLD</a:t>
            </a:r>
            <a:r>
              <a:rPr lang="ro-RO" sz="1400" dirty="0" smtClean="0">
                <a:solidFill>
                  <a:srgbClr val="3C5790"/>
                </a:solidFill>
              </a:rPr>
              <a:t> JMS usage.</a:t>
            </a:r>
            <a:endParaRPr lang="en-US" sz="1400" dirty="0" smtClean="0">
              <a:solidFill>
                <a:srgbClr val="3C5790"/>
              </a:solidFill>
            </a:endParaRPr>
          </a:p>
        </p:txBody>
      </p:sp>
      <p:sp>
        <p:nvSpPr>
          <p:cNvPr id="4" name="Rounded Rectangle 2"/>
          <p:cNvSpPr>
            <a:spLocks noChangeArrowheads="1"/>
          </p:cNvSpPr>
          <p:nvPr/>
        </p:nvSpPr>
        <p:spPr bwMode="auto">
          <a:xfrm>
            <a:off x="593725" y="2286000"/>
            <a:ext cx="8080375" cy="4343400"/>
          </a:xfrm>
          <a:prstGeom prst="roundRect">
            <a:avLst>
              <a:gd name="adj" fmla="val 16667"/>
            </a:avLst>
          </a:prstGeom>
          <a:noFill/>
          <a:ln w="25400" algn="ctr">
            <a:noFill/>
            <a:round/>
            <a:headEnd/>
            <a:tailEnd/>
          </a:ln>
        </p:spPr>
        <p:txBody>
          <a:bodyPr lIns="0" tIns="0" rIns="0" bIns="0"/>
          <a:lstStyle/>
          <a:p>
            <a:r>
              <a:rPr lang="en-US" sz="1200" b="1" dirty="0">
                <a:solidFill>
                  <a:srgbClr val="000000"/>
                </a:solidFill>
                <a:latin typeface="Courier New" pitchFamily="49" charset="0"/>
                <a:ea typeface="Courier"/>
                <a:cs typeface="Courier"/>
              </a:rPr>
              <a:t>@Resource(lookup = "</a:t>
            </a:r>
            <a:r>
              <a:rPr lang="en-US" sz="1200" b="1" dirty="0" err="1">
                <a:solidFill>
                  <a:srgbClr val="000000"/>
                </a:solidFill>
                <a:latin typeface="Courier New" pitchFamily="49" charset="0"/>
                <a:ea typeface="Courier"/>
                <a:cs typeface="Courier"/>
              </a:rPr>
              <a:t>java:global</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jms</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demoConnectionFactory</a:t>
            </a:r>
            <a:r>
              <a:rPr lang="en-US" sz="1200" b="1" dirty="0">
                <a:solidFill>
                  <a:srgbClr val="000000"/>
                </a:solidFill>
                <a:latin typeface="Courier New" pitchFamily="49" charset="0"/>
                <a:ea typeface="Courier"/>
                <a:cs typeface="Courier"/>
              </a:rPr>
              <a:t>")</a:t>
            </a:r>
          </a:p>
          <a:p>
            <a:r>
              <a:rPr lang="en-US" sz="1200" b="1" dirty="0" err="1">
                <a:solidFill>
                  <a:srgbClr val="000000"/>
                </a:solidFill>
                <a:latin typeface="Courier New" pitchFamily="49" charset="0"/>
                <a:ea typeface="Courier"/>
                <a:cs typeface="Courier"/>
              </a:rPr>
              <a:t>ConnectionFactory</a:t>
            </a:r>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connectionFactory</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@Resource(lookup = "</a:t>
            </a:r>
            <a:r>
              <a:rPr lang="en-US" sz="1200" b="1" dirty="0" err="1">
                <a:solidFill>
                  <a:srgbClr val="000000"/>
                </a:solidFill>
                <a:latin typeface="Courier New" pitchFamily="49" charset="0"/>
                <a:ea typeface="Courier"/>
                <a:cs typeface="Courier"/>
              </a:rPr>
              <a:t>java:global</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jms</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demoQueue</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Queue </a:t>
            </a:r>
            <a:r>
              <a:rPr lang="en-US" sz="1200" b="1" dirty="0" err="1">
                <a:solidFill>
                  <a:srgbClr val="000000"/>
                </a:solidFill>
                <a:latin typeface="Courier New" pitchFamily="49" charset="0"/>
                <a:ea typeface="Courier"/>
                <a:cs typeface="Courier"/>
              </a:rPr>
              <a:t>demoQueue</a:t>
            </a:r>
            <a:r>
              <a:rPr lang="en-US" sz="1200" b="1" dirty="0">
                <a:solidFill>
                  <a:srgbClr val="000000"/>
                </a:solidFill>
                <a:latin typeface="Courier New" pitchFamily="49" charset="0"/>
                <a:ea typeface="Courier"/>
                <a:cs typeface="Courier"/>
              </a:rPr>
              <a:t>;</a:t>
            </a:r>
          </a:p>
          <a:p>
            <a:endParaRPr lang="en-US" sz="1200" b="1" dirty="0">
              <a:solidFill>
                <a:srgbClr val="000000"/>
              </a:solidFill>
              <a:latin typeface="Courier New" pitchFamily="49" charset="0"/>
              <a:ea typeface="Courier"/>
              <a:cs typeface="Courier"/>
            </a:endParaRPr>
          </a:p>
          <a:p>
            <a:r>
              <a:rPr lang="en-US" sz="1200" b="1" dirty="0">
                <a:solidFill>
                  <a:srgbClr val="000000"/>
                </a:solidFill>
                <a:latin typeface="Courier New" pitchFamily="49" charset="0"/>
                <a:ea typeface="Courier"/>
                <a:cs typeface="Courier"/>
              </a:rPr>
              <a:t>public void </a:t>
            </a:r>
            <a:r>
              <a:rPr lang="en-US" sz="1200" b="1" dirty="0" err="1">
                <a:solidFill>
                  <a:srgbClr val="000000"/>
                </a:solidFill>
                <a:latin typeface="Courier New" pitchFamily="49" charset="0"/>
                <a:ea typeface="Courier"/>
                <a:cs typeface="Courier"/>
              </a:rPr>
              <a:t>sendMessage</a:t>
            </a:r>
            <a:r>
              <a:rPr lang="en-US" sz="1200" b="1" dirty="0">
                <a:solidFill>
                  <a:srgbClr val="000000"/>
                </a:solidFill>
                <a:latin typeface="Courier New" pitchFamily="49" charset="0"/>
                <a:ea typeface="Courier"/>
                <a:cs typeface="Courier"/>
              </a:rPr>
              <a:t>(String payload) {</a:t>
            </a:r>
          </a:p>
          <a:p>
            <a:r>
              <a:rPr lang="en-US" sz="1200" b="1" dirty="0">
                <a:solidFill>
                  <a:srgbClr val="000000"/>
                </a:solidFill>
                <a:latin typeface="Courier New" pitchFamily="49" charset="0"/>
                <a:ea typeface="Courier"/>
                <a:cs typeface="Courier"/>
              </a:rPr>
              <a:t>  try {</a:t>
            </a:r>
          </a:p>
          <a:p>
            <a:r>
              <a:rPr lang="en-US" sz="1200" b="1" dirty="0">
                <a:solidFill>
                  <a:srgbClr val="000000"/>
                </a:solidFill>
                <a:latin typeface="Courier New" pitchFamily="49" charset="0"/>
                <a:ea typeface="Courier"/>
                <a:cs typeface="Courier"/>
              </a:rPr>
              <a:t>    Connection </a:t>
            </a:r>
            <a:r>
              <a:rPr lang="en-US" sz="1200" b="1" dirty="0" err="1">
                <a:solidFill>
                  <a:srgbClr val="000000"/>
                </a:solidFill>
                <a:latin typeface="Courier New" pitchFamily="49" charset="0"/>
                <a:ea typeface="Courier"/>
                <a:cs typeface="Courier"/>
              </a:rPr>
              <a:t>connection</a:t>
            </a:r>
            <a:r>
              <a:rPr lang="en-US" sz="1200" b="1" dirty="0">
                <a:solidFill>
                  <a:srgbClr val="000000"/>
                </a:solidFill>
                <a:latin typeface="Courier New" pitchFamily="49" charset="0"/>
                <a:ea typeface="Courier"/>
                <a:cs typeface="Courier"/>
              </a:rPr>
              <a:t> = </a:t>
            </a:r>
            <a:r>
              <a:rPr lang="en-US" sz="1200" b="1" dirty="0" err="1">
                <a:solidFill>
                  <a:srgbClr val="000000"/>
                </a:solidFill>
                <a:latin typeface="Courier New" pitchFamily="49" charset="0"/>
                <a:ea typeface="Courier"/>
                <a:cs typeface="Courier"/>
              </a:rPr>
              <a:t>connectionFactory.createConnection</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      try {</a:t>
            </a:r>
          </a:p>
          <a:p>
            <a:r>
              <a:rPr lang="en-US" sz="1200" b="1" dirty="0">
                <a:solidFill>
                  <a:srgbClr val="000000"/>
                </a:solidFill>
                <a:latin typeface="Courier New" pitchFamily="49" charset="0"/>
                <a:ea typeface="Courier"/>
                <a:cs typeface="Courier"/>
              </a:rPr>
              <a:t>        Session </a:t>
            </a:r>
            <a:r>
              <a:rPr lang="en-US" sz="1200" b="1" dirty="0" err="1">
                <a:solidFill>
                  <a:srgbClr val="000000"/>
                </a:solidFill>
                <a:latin typeface="Courier New" pitchFamily="49" charset="0"/>
                <a:ea typeface="Courier"/>
                <a:cs typeface="Courier"/>
              </a:rPr>
              <a:t>session</a:t>
            </a:r>
            <a:r>
              <a:rPr lang="en-US" sz="1200" b="1" dirty="0">
                <a:solidFill>
                  <a:srgbClr val="000000"/>
                </a:solidFill>
                <a:latin typeface="Courier New" pitchFamily="49" charset="0"/>
                <a:ea typeface="Courier"/>
                <a:cs typeface="Courier"/>
              </a:rPr>
              <a:t> = </a:t>
            </a:r>
            <a:r>
              <a:rPr lang="en-US" sz="1200" b="1" dirty="0" err="1">
                <a:solidFill>
                  <a:srgbClr val="000000"/>
                </a:solidFill>
                <a:latin typeface="Courier New" pitchFamily="49" charset="0"/>
                <a:ea typeface="Courier"/>
                <a:cs typeface="Courier"/>
              </a:rPr>
              <a:t>connection.createSession</a:t>
            </a:r>
            <a:r>
              <a:rPr lang="en-US" sz="1200" b="1" dirty="0">
                <a:solidFill>
                  <a:srgbClr val="000000"/>
                </a:solidFill>
                <a:latin typeface="Courier New" pitchFamily="49" charset="0"/>
                <a:ea typeface="Courier"/>
                <a:cs typeface="Courier"/>
              </a:rPr>
              <a:t>(false, </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Session.AUTO_ACKNOWLEDGE</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MessageProducer</a:t>
            </a:r>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messageProducer</a:t>
            </a:r>
            <a:r>
              <a:rPr lang="en-US" sz="1200" b="1" dirty="0">
                <a:solidFill>
                  <a:srgbClr val="000000"/>
                </a:solidFill>
                <a:latin typeface="Courier New" pitchFamily="49" charset="0"/>
                <a:ea typeface="Courier"/>
                <a:cs typeface="Courier"/>
              </a:rPr>
              <a:t> = </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session.createProducer</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demoQueue</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TextMessage</a:t>
            </a:r>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textMessage</a:t>
            </a:r>
            <a:r>
              <a:rPr lang="en-US" sz="1200" b="1" dirty="0">
                <a:solidFill>
                  <a:srgbClr val="000000"/>
                </a:solidFill>
                <a:latin typeface="Courier New" pitchFamily="49" charset="0"/>
                <a:ea typeface="Courier"/>
                <a:cs typeface="Courier"/>
              </a:rPr>
              <a:t> = </a:t>
            </a:r>
            <a:r>
              <a:rPr lang="en-US" sz="1200" b="1" dirty="0" err="1">
                <a:solidFill>
                  <a:srgbClr val="000000"/>
                </a:solidFill>
                <a:latin typeface="Courier New" pitchFamily="49" charset="0"/>
                <a:ea typeface="Courier"/>
                <a:cs typeface="Courier"/>
              </a:rPr>
              <a:t>session.createTextMessage</a:t>
            </a:r>
            <a:r>
              <a:rPr lang="en-US" sz="1200" b="1" dirty="0">
                <a:solidFill>
                  <a:srgbClr val="000000"/>
                </a:solidFill>
                <a:latin typeface="Courier New" pitchFamily="49" charset="0"/>
                <a:ea typeface="Courier"/>
                <a:cs typeface="Courier"/>
              </a:rPr>
              <a:t>(payload);</a:t>
            </a:r>
          </a:p>
          <a:p>
            <a:r>
              <a:rPr lang="en-US" sz="1200" b="1" dirty="0">
                <a:solidFill>
                  <a:srgbClr val="000000"/>
                </a:solidFill>
                <a:latin typeface="Courier New" pitchFamily="49" charset="0"/>
                <a:ea typeface="Courier"/>
                <a:cs typeface="Courier"/>
              </a:rPr>
              <a:t>        </a:t>
            </a:r>
            <a:r>
              <a:rPr lang="en-US" sz="1200" b="1" dirty="0" err="1">
                <a:solidFill>
                  <a:srgbClr val="FF0000"/>
                </a:solidFill>
                <a:latin typeface="Courier New" pitchFamily="49" charset="0"/>
                <a:ea typeface="Courier"/>
                <a:cs typeface="Courier"/>
              </a:rPr>
              <a:t>messageProducer.send</a:t>
            </a:r>
            <a:r>
              <a:rPr lang="en-US" sz="1200" b="1" dirty="0">
                <a:solidFill>
                  <a:srgbClr val="FF0000"/>
                </a:solidFill>
                <a:latin typeface="Courier New" pitchFamily="49" charset="0"/>
                <a:ea typeface="Courier"/>
                <a:cs typeface="Courier"/>
              </a:rPr>
              <a:t>(</a:t>
            </a:r>
            <a:r>
              <a:rPr lang="en-US" sz="1200" b="1" dirty="0" err="1">
                <a:solidFill>
                  <a:srgbClr val="FF0000"/>
                </a:solidFill>
                <a:latin typeface="Courier New" pitchFamily="49" charset="0"/>
                <a:ea typeface="Courier"/>
                <a:cs typeface="Courier"/>
              </a:rPr>
              <a:t>textMessage</a:t>
            </a:r>
            <a:r>
              <a:rPr lang="en-US" sz="1200" b="1" dirty="0">
                <a:solidFill>
                  <a:srgbClr val="FF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      } finally {</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connection.close</a:t>
            </a:r>
            <a:r>
              <a:rPr lang="en-US" sz="1200" b="1" dirty="0">
                <a:solidFill>
                  <a:srgbClr val="000000"/>
                </a:solidFill>
                <a:latin typeface="Courier New" pitchFamily="49" charset="0"/>
                <a:ea typeface="Courier"/>
                <a:cs typeface="Courier"/>
              </a:rPr>
              <a:t>();</a:t>
            </a:r>
          </a:p>
          <a:p>
            <a:r>
              <a:rPr lang="en-US" sz="1200" b="1" dirty="0">
                <a:solidFill>
                  <a:srgbClr val="000000"/>
                </a:solidFill>
                <a:latin typeface="Courier New" pitchFamily="49" charset="0"/>
                <a:ea typeface="Courier"/>
                <a:cs typeface="Courier"/>
              </a:rPr>
              <a:t>      }</a:t>
            </a:r>
          </a:p>
          <a:p>
            <a:r>
              <a:rPr lang="en-US" sz="1200" b="1" dirty="0">
                <a:solidFill>
                  <a:srgbClr val="000000"/>
                </a:solidFill>
                <a:latin typeface="Courier New" pitchFamily="49" charset="0"/>
                <a:ea typeface="Courier"/>
                <a:cs typeface="Courier"/>
              </a:rPr>
              <a:t>  } catch (</a:t>
            </a:r>
            <a:r>
              <a:rPr lang="en-US" sz="1200" b="1" dirty="0" err="1">
                <a:solidFill>
                  <a:srgbClr val="000000"/>
                </a:solidFill>
                <a:latin typeface="Courier New" pitchFamily="49" charset="0"/>
                <a:ea typeface="Courier"/>
                <a:cs typeface="Courier"/>
              </a:rPr>
              <a:t>JMSException</a:t>
            </a:r>
            <a:r>
              <a:rPr lang="en-US" sz="1200" b="1" dirty="0">
                <a:solidFill>
                  <a:srgbClr val="000000"/>
                </a:solidFill>
                <a:latin typeface="Courier New" pitchFamily="49" charset="0"/>
                <a:ea typeface="Courier"/>
                <a:cs typeface="Courier"/>
              </a:rPr>
              <a:t> ex) {</a:t>
            </a:r>
          </a:p>
          <a:p>
            <a:r>
              <a:rPr lang="en-US" sz="1200" b="1" dirty="0">
                <a:solidFill>
                  <a:srgbClr val="000000"/>
                </a:solidFill>
                <a:latin typeface="Courier New" pitchFamily="49" charset="0"/>
                <a:ea typeface="Courier"/>
                <a:cs typeface="Courier"/>
              </a:rPr>
              <a:t>    </a:t>
            </a:r>
            <a:r>
              <a:rPr lang="en-US" sz="1200" b="1" dirty="0" err="1">
                <a:solidFill>
                  <a:srgbClr val="000000"/>
                </a:solidFill>
                <a:latin typeface="Courier New" pitchFamily="49" charset="0"/>
                <a:ea typeface="Courier"/>
                <a:cs typeface="Courier"/>
              </a:rPr>
              <a:t>Logger.getLogger</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getClass</a:t>
            </a:r>
            <a:r>
              <a:rPr lang="en-US" sz="1200" b="1" dirty="0">
                <a:solidFill>
                  <a:srgbClr val="000000"/>
                </a:solidFill>
                <a:latin typeface="Courier New" pitchFamily="49" charset="0"/>
                <a:ea typeface="Courier"/>
                <a:cs typeface="Courier"/>
              </a:rPr>
              <a:t>().</a:t>
            </a:r>
            <a:r>
              <a:rPr lang="en-US" sz="1200" b="1" dirty="0" err="1">
                <a:solidFill>
                  <a:srgbClr val="000000"/>
                </a:solidFill>
                <a:latin typeface="Courier New" pitchFamily="49" charset="0"/>
                <a:ea typeface="Courier"/>
                <a:cs typeface="Courier"/>
              </a:rPr>
              <a:t>getName</a:t>
            </a:r>
            <a:r>
              <a:rPr lang="en-US" sz="1200" b="1" dirty="0">
                <a:solidFill>
                  <a:srgbClr val="000000"/>
                </a:solidFill>
                <a:latin typeface="Courier New" pitchFamily="49" charset="0"/>
                <a:ea typeface="Courier"/>
                <a:cs typeface="Courier"/>
              </a:rPr>
              <a:t>()).log(</a:t>
            </a:r>
            <a:r>
              <a:rPr lang="en-US" sz="1200" b="1" dirty="0" err="1">
                <a:solidFill>
                  <a:srgbClr val="000000"/>
                </a:solidFill>
                <a:latin typeface="Courier New" pitchFamily="49" charset="0"/>
                <a:ea typeface="Courier"/>
                <a:cs typeface="Courier"/>
              </a:rPr>
              <a:t>Level.SEVERE</a:t>
            </a:r>
            <a:r>
              <a:rPr lang="en-US" sz="1200" b="1" dirty="0">
                <a:solidFill>
                  <a:srgbClr val="000000"/>
                </a:solidFill>
                <a:latin typeface="Courier New" pitchFamily="49" charset="0"/>
                <a:ea typeface="Courier"/>
                <a:cs typeface="Courier"/>
              </a:rPr>
              <a:t>, null, ex);</a:t>
            </a:r>
          </a:p>
          <a:p>
            <a:r>
              <a:rPr lang="en-US" sz="1200" b="1" dirty="0">
                <a:solidFill>
                  <a:srgbClr val="000000"/>
                </a:solidFill>
                <a:latin typeface="Courier New" pitchFamily="49" charset="0"/>
                <a:ea typeface="Courier"/>
                <a:cs typeface="Courier"/>
              </a:rPr>
              <a:t>  }</a:t>
            </a:r>
          </a:p>
          <a:p>
            <a:r>
              <a:rPr lang="en-US" sz="1200" b="1" dirty="0">
                <a:solidFill>
                  <a:srgbClr val="000000"/>
                </a:solidFill>
                <a:latin typeface="Courier New" pitchFamily="49" charset="0"/>
                <a:ea typeface="Courier"/>
                <a:cs typeface="Courier"/>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JMS 2.0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57200"/>
          </a:xfrm>
        </p:spPr>
        <p:txBody>
          <a:bodyPr/>
          <a:lstStyle/>
          <a:p>
            <a:r>
              <a:rPr lang="ro-RO" sz="1400" dirty="0" smtClean="0">
                <a:solidFill>
                  <a:srgbClr val="3C5790"/>
                </a:solidFill>
              </a:rPr>
              <a:t>Example of </a:t>
            </a:r>
            <a:r>
              <a:rPr lang="ro-RO" sz="1400" b="1" dirty="0" smtClean="0">
                <a:solidFill>
                  <a:srgbClr val="3C5790"/>
                </a:solidFill>
              </a:rPr>
              <a:t>NEW</a:t>
            </a:r>
            <a:r>
              <a:rPr lang="ro-RO" sz="1400" dirty="0" smtClean="0">
                <a:solidFill>
                  <a:srgbClr val="3C5790"/>
                </a:solidFill>
              </a:rPr>
              <a:t>(simplified) JMS usage.</a:t>
            </a:r>
            <a:endParaRPr lang="en-US" sz="1400" dirty="0" smtClean="0">
              <a:solidFill>
                <a:srgbClr val="3C5790"/>
              </a:solidFill>
            </a:endParaRPr>
          </a:p>
        </p:txBody>
      </p:sp>
      <p:sp>
        <p:nvSpPr>
          <p:cNvPr id="5" name="Rounded Rectangle 2"/>
          <p:cNvSpPr>
            <a:spLocks noChangeArrowheads="1"/>
          </p:cNvSpPr>
          <p:nvPr/>
        </p:nvSpPr>
        <p:spPr bwMode="auto">
          <a:xfrm>
            <a:off x="454025" y="2463800"/>
            <a:ext cx="8080375" cy="2489200"/>
          </a:xfrm>
          <a:prstGeom prst="roundRect">
            <a:avLst>
              <a:gd name="adj" fmla="val 16667"/>
            </a:avLst>
          </a:prstGeom>
          <a:noFill/>
          <a:ln w="25400" algn="ctr">
            <a:noFill/>
            <a:round/>
            <a:headEnd/>
            <a:tailEnd/>
          </a:ln>
        </p:spPr>
        <p:txBody>
          <a:bodyPr lIns="0" tIns="0" rIns="0" bIns="0"/>
          <a:lstStyle/>
          <a:p>
            <a:r>
              <a:rPr lang="en-US" sz="1400" b="1" dirty="0">
                <a:solidFill>
                  <a:srgbClr val="FF0000"/>
                </a:solidFill>
                <a:latin typeface="Courier New" pitchFamily="49" charset="0"/>
                <a:ea typeface="Courier"/>
                <a:cs typeface="Courier"/>
              </a:rPr>
              <a:t>@Inject</a:t>
            </a:r>
          </a:p>
          <a:p>
            <a:r>
              <a:rPr lang="en-US" sz="1400" b="1" dirty="0">
                <a:solidFill>
                  <a:srgbClr val="FF0000"/>
                </a:solidFill>
                <a:latin typeface="Courier New" pitchFamily="49" charset="0"/>
                <a:ea typeface="Courier"/>
                <a:cs typeface="Courier"/>
              </a:rPr>
              <a:t>private </a:t>
            </a:r>
            <a:r>
              <a:rPr lang="en-US" sz="1400" b="1" dirty="0" err="1">
                <a:solidFill>
                  <a:srgbClr val="FF0000"/>
                </a:solidFill>
                <a:latin typeface="Courier New" pitchFamily="49" charset="0"/>
                <a:ea typeface="Courier"/>
                <a:cs typeface="Courier"/>
              </a:rPr>
              <a:t>JMSContext</a:t>
            </a:r>
            <a:r>
              <a:rPr lang="en-US" sz="1400" b="1" dirty="0">
                <a:solidFill>
                  <a:srgbClr val="FF0000"/>
                </a:solidFill>
                <a:latin typeface="Courier New" pitchFamily="49" charset="0"/>
                <a:ea typeface="Courier"/>
                <a:cs typeface="Courier"/>
              </a:rPr>
              <a:t> context;</a:t>
            </a:r>
          </a:p>
          <a:p>
            <a:endParaRPr lang="en-US" sz="1400" b="1" dirty="0">
              <a:solidFill>
                <a:srgbClr val="FF0000"/>
              </a:solidFill>
              <a:latin typeface="Courier New" pitchFamily="49" charset="0"/>
              <a:ea typeface="Courier"/>
              <a:cs typeface="Courier"/>
            </a:endParaRPr>
          </a:p>
          <a:p>
            <a:r>
              <a:rPr lang="en-US" sz="1400" b="1" dirty="0">
                <a:solidFill>
                  <a:srgbClr val="000000"/>
                </a:solidFill>
                <a:latin typeface="Courier New" pitchFamily="49" charset="0"/>
                <a:ea typeface="Courier"/>
                <a:cs typeface="Courier"/>
              </a:rPr>
              <a:t>@Resource(</a:t>
            </a:r>
            <a:r>
              <a:rPr lang="en-US" sz="1400" b="1" dirty="0" err="1">
                <a:solidFill>
                  <a:srgbClr val="000000"/>
                </a:solidFill>
                <a:latin typeface="Courier New" pitchFamily="49" charset="0"/>
                <a:ea typeface="Courier"/>
                <a:cs typeface="Courier"/>
              </a:rPr>
              <a:t>mappedName</a:t>
            </a:r>
            <a:r>
              <a:rPr lang="en-US" sz="1400" b="1" dirty="0">
                <a:solidFill>
                  <a:srgbClr val="000000"/>
                </a:solidFill>
                <a:latin typeface="Courier New" pitchFamily="49" charset="0"/>
                <a:ea typeface="Courier"/>
                <a:cs typeface="Courier"/>
              </a:rPr>
              <a:t> = "</a:t>
            </a:r>
            <a:r>
              <a:rPr lang="en-US" sz="1400" b="1" dirty="0" err="1">
                <a:solidFill>
                  <a:srgbClr val="000000"/>
                </a:solidFill>
                <a:latin typeface="Courier New" pitchFamily="49" charset="0"/>
                <a:ea typeface="Courier"/>
                <a:cs typeface="Courier"/>
              </a:rPr>
              <a:t>jms</a:t>
            </a:r>
            <a:r>
              <a:rPr lang="en-US" sz="1400" b="1" dirty="0">
                <a:solidFill>
                  <a:srgbClr val="000000"/>
                </a:solidFill>
                <a:latin typeface="Courier New" pitchFamily="49" charset="0"/>
                <a:ea typeface="Courier"/>
                <a:cs typeface="Courier"/>
              </a:rPr>
              <a:t>/</a:t>
            </a:r>
            <a:r>
              <a:rPr lang="en-US" sz="1400" b="1" dirty="0" err="1">
                <a:solidFill>
                  <a:srgbClr val="000000"/>
                </a:solidFill>
                <a:latin typeface="Courier New" pitchFamily="49" charset="0"/>
                <a:ea typeface="Courier"/>
                <a:cs typeface="Courier"/>
              </a:rPr>
              <a:t>inboundQueue</a:t>
            </a:r>
            <a:r>
              <a:rPr lang="en-US" sz="1400" b="1" dirty="0">
                <a:solidFill>
                  <a:srgbClr val="000000"/>
                </a:solidFill>
                <a:latin typeface="Courier New" pitchFamily="49" charset="0"/>
                <a:ea typeface="Courier"/>
                <a:cs typeface="Courier"/>
              </a:rPr>
              <a:t>")</a:t>
            </a:r>
          </a:p>
          <a:p>
            <a:r>
              <a:rPr lang="en-US" sz="1400" b="1" dirty="0">
                <a:solidFill>
                  <a:srgbClr val="000000"/>
                </a:solidFill>
                <a:latin typeface="Courier New" pitchFamily="49" charset="0"/>
                <a:ea typeface="Courier"/>
                <a:cs typeface="Courier"/>
              </a:rPr>
              <a:t>private Queue </a:t>
            </a:r>
            <a:r>
              <a:rPr lang="en-US" sz="1400" b="1" dirty="0" err="1">
                <a:solidFill>
                  <a:srgbClr val="000000"/>
                </a:solidFill>
                <a:latin typeface="Courier New" pitchFamily="49" charset="0"/>
                <a:ea typeface="Courier"/>
                <a:cs typeface="Courier"/>
              </a:rPr>
              <a:t>inboundQueue</a:t>
            </a:r>
            <a:r>
              <a:rPr lang="en-US" sz="1400" b="1" dirty="0">
                <a:solidFill>
                  <a:srgbClr val="000000"/>
                </a:solidFill>
                <a:latin typeface="Courier New" pitchFamily="49" charset="0"/>
                <a:ea typeface="Courier"/>
                <a:cs typeface="Courier"/>
              </a:rPr>
              <a:t>;</a:t>
            </a:r>
          </a:p>
          <a:p>
            <a:endParaRPr lang="en-US" sz="1400" b="1" dirty="0">
              <a:solidFill>
                <a:srgbClr val="000000"/>
              </a:solidFill>
              <a:latin typeface="Courier New" pitchFamily="49" charset="0"/>
              <a:ea typeface="Courier"/>
              <a:cs typeface="Courier"/>
            </a:endParaRPr>
          </a:p>
          <a:p>
            <a:r>
              <a:rPr lang="en-US" sz="1400" b="1" dirty="0">
                <a:solidFill>
                  <a:srgbClr val="000000"/>
                </a:solidFill>
                <a:latin typeface="Courier New" pitchFamily="49" charset="0"/>
                <a:ea typeface="Courier"/>
                <a:cs typeface="Courier"/>
              </a:rPr>
              <a:t>public void </a:t>
            </a:r>
            <a:r>
              <a:rPr lang="en-US" sz="1400" b="1" dirty="0" err="1">
                <a:solidFill>
                  <a:srgbClr val="000000"/>
                </a:solidFill>
                <a:latin typeface="Courier New" pitchFamily="49" charset="0"/>
                <a:ea typeface="Courier"/>
                <a:cs typeface="Courier"/>
              </a:rPr>
              <a:t>sendMessage</a:t>
            </a:r>
            <a:r>
              <a:rPr lang="en-US" sz="1400" b="1" dirty="0">
                <a:solidFill>
                  <a:srgbClr val="000000"/>
                </a:solidFill>
                <a:latin typeface="Courier New" pitchFamily="49" charset="0"/>
                <a:ea typeface="Courier"/>
                <a:cs typeface="Courier"/>
              </a:rPr>
              <a:t> (String payload) {</a:t>
            </a:r>
          </a:p>
          <a:p>
            <a:r>
              <a:rPr lang="en-US" sz="1400" b="1" dirty="0">
                <a:solidFill>
                  <a:srgbClr val="000000"/>
                </a:solidFill>
                <a:latin typeface="Courier New" pitchFamily="49" charset="0"/>
                <a:ea typeface="Courier"/>
                <a:cs typeface="Courier"/>
              </a:rPr>
              <a:t>  </a:t>
            </a:r>
            <a:r>
              <a:rPr lang="en-US" sz="1400" b="1" dirty="0" err="1">
                <a:solidFill>
                  <a:srgbClr val="FF0000"/>
                </a:solidFill>
                <a:latin typeface="Courier New" pitchFamily="49" charset="0"/>
                <a:ea typeface="Courier"/>
                <a:cs typeface="Courier"/>
              </a:rPr>
              <a:t>context.createProducer</a:t>
            </a:r>
            <a:r>
              <a:rPr lang="en-US" sz="1400" b="1" dirty="0">
                <a:solidFill>
                  <a:srgbClr val="FF0000"/>
                </a:solidFill>
                <a:latin typeface="Courier New" pitchFamily="49" charset="0"/>
                <a:ea typeface="Courier"/>
                <a:cs typeface="Courier"/>
              </a:rPr>
              <a:t>().send(</a:t>
            </a:r>
            <a:r>
              <a:rPr lang="en-US" sz="1400" b="1" dirty="0" err="1">
                <a:solidFill>
                  <a:srgbClr val="FF0000"/>
                </a:solidFill>
                <a:latin typeface="Courier New" pitchFamily="49" charset="0"/>
                <a:ea typeface="Courier"/>
                <a:cs typeface="Courier"/>
              </a:rPr>
              <a:t>inboundQueue</a:t>
            </a:r>
            <a:r>
              <a:rPr lang="en-US" sz="1400" b="1" dirty="0">
                <a:solidFill>
                  <a:srgbClr val="FF0000"/>
                </a:solidFill>
                <a:latin typeface="Courier New" pitchFamily="49" charset="0"/>
                <a:ea typeface="Courier"/>
                <a:cs typeface="Courier"/>
              </a:rPr>
              <a:t>, payload);</a:t>
            </a:r>
          </a:p>
          <a:p>
            <a:r>
              <a:rPr lang="en-US" sz="1400" b="1" dirty="0">
                <a:solidFill>
                  <a:srgbClr val="000000"/>
                </a:solidFill>
                <a:latin typeface="Courier New" pitchFamily="49" charset="0"/>
                <a:ea typeface="Courier"/>
                <a:cs typeface="Courier"/>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JMS 2.0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57200"/>
          </a:xfrm>
        </p:spPr>
        <p:txBody>
          <a:bodyPr/>
          <a:lstStyle/>
          <a:p>
            <a:r>
              <a:rPr lang="ro-RO" sz="1400" dirty="0" smtClean="0">
                <a:solidFill>
                  <a:srgbClr val="3C5790"/>
                </a:solidFill>
              </a:rPr>
              <a:t>Example of Resource Definition</a:t>
            </a:r>
            <a:endParaRPr lang="en-US" sz="1400" dirty="0" smtClean="0">
              <a:solidFill>
                <a:srgbClr val="3C5790"/>
              </a:solidFill>
            </a:endParaRPr>
          </a:p>
        </p:txBody>
      </p:sp>
      <p:sp>
        <p:nvSpPr>
          <p:cNvPr id="5" name="Rounded Rectangle 2"/>
          <p:cNvSpPr>
            <a:spLocks noChangeArrowheads="1"/>
          </p:cNvSpPr>
          <p:nvPr/>
        </p:nvSpPr>
        <p:spPr bwMode="auto">
          <a:xfrm>
            <a:off x="454025" y="2463800"/>
            <a:ext cx="8080375" cy="2489200"/>
          </a:xfrm>
          <a:prstGeom prst="roundRect">
            <a:avLst>
              <a:gd name="adj" fmla="val 16667"/>
            </a:avLst>
          </a:prstGeom>
          <a:noFill/>
          <a:ln w="25400" algn="ctr">
            <a:noFill/>
            <a:round/>
            <a:headEnd/>
            <a:tailEnd/>
          </a:ln>
        </p:spPr>
        <p:txBody>
          <a:bodyPr lIns="0" tIns="0" rIns="0" bIns="0"/>
          <a:lstStyle/>
          <a:p>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JMSConnectionFactoryDefinition</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name="</a:t>
            </a:r>
            <a:r>
              <a:rPr lang="en-US" sz="1400" b="1" dirty="0" err="1" smtClean="0">
                <a:solidFill>
                  <a:srgbClr val="000000"/>
                </a:solidFill>
                <a:latin typeface="Courier New" pitchFamily="49" charset="0"/>
                <a:ea typeface="Courier"/>
                <a:cs typeface="Courier"/>
              </a:rPr>
              <a:t>java:global</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jms</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demoConnectionFactory</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className</a:t>
            </a:r>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javax.jms.ConnectionFactory</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description="</a:t>
            </a:r>
            <a:r>
              <a:rPr lang="en-US" sz="1400" b="1" dirty="0" err="1" smtClean="0">
                <a:solidFill>
                  <a:srgbClr val="000000"/>
                </a:solidFill>
                <a:latin typeface="Courier New" pitchFamily="49" charset="0"/>
                <a:ea typeface="Courier"/>
                <a:cs typeface="Courier"/>
              </a:rPr>
              <a:t>ConnectionFactory</a:t>
            </a:r>
            <a:r>
              <a:rPr lang="en-US" sz="1400" b="1" dirty="0" smtClean="0">
                <a:solidFill>
                  <a:srgbClr val="000000"/>
                </a:solidFill>
                <a:latin typeface="Courier New" pitchFamily="49" charset="0"/>
                <a:ea typeface="Courier"/>
                <a:cs typeface="Courier"/>
              </a:rPr>
              <a:t> to use in demonstration")</a:t>
            </a:r>
          </a:p>
          <a:p>
            <a:endParaRPr lang="en-US" sz="1400" b="1" dirty="0" smtClean="0">
              <a:solidFill>
                <a:srgbClr val="000000"/>
              </a:solidFill>
              <a:latin typeface="Courier New" pitchFamily="49" charset="0"/>
              <a:ea typeface="Courier"/>
              <a:cs typeface="Courier"/>
            </a:endParaRPr>
          </a:p>
          <a:p>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JMSDestinationDefinition</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name = "</a:t>
            </a:r>
            <a:r>
              <a:rPr lang="en-US" sz="1400" b="1" dirty="0" err="1" smtClean="0">
                <a:solidFill>
                  <a:srgbClr val="000000"/>
                </a:solidFill>
                <a:latin typeface="Courier New" pitchFamily="49" charset="0"/>
                <a:ea typeface="Courier"/>
                <a:cs typeface="Courier"/>
              </a:rPr>
              <a:t>java:global</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jms</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demoQueue</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description = "Queue to use in demonstration",</a:t>
            </a:r>
          </a:p>
          <a:p>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className</a:t>
            </a:r>
            <a:r>
              <a:rPr lang="en-US" sz="1400" b="1" dirty="0" smtClean="0">
                <a:solidFill>
                  <a:srgbClr val="000000"/>
                </a:solidFill>
                <a:latin typeface="Courier New" pitchFamily="49" charset="0"/>
                <a:ea typeface="Courier"/>
                <a:cs typeface="Courier"/>
              </a:rPr>
              <a:t> = "</a:t>
            </a:r>
            <a:r>
              <a:rPr lang="en-US" sz="1400" b="1" dirty="0" err="1" smtClean="0">
                <a:solidFill>
                  <a:srgbClr val="000000"/>
                </a:solidFill>
                <a:latin typeface="Courier New" pitchFamily="49" charset="0"/>
                <a:ea typeface="Courier"/>
                <a:cs typeface="Courier"/>
              </a:rPr>
              <a:t>javax.jms.Queue</a:t>
            </a:r>
            <a:r>
              <a:rPr lang="en-US" sz="1400" b="1" dirty="0" smtClean="0">
                <a:solidFill>
                  <a:srgbClr val="000000"/>
                </a:solidFill>
                <a:latin typeface="Courier New" pitchFamily="49" charset="0"/>
                <a:ea typeface="Courier"/>
                <a:cs typeface="Courier"/>
              </a:rPr>
              <a:t>",</a:t>
            </a:r>
          </a:p>
          <a:p>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destinationName</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demoQueue</a:t>
            </a:r>
            <a:r>
              <a:rPr lang="en-US" sz="1400" b="1" dirty="0" smtClean="0">
                <a:solidFill>
                  <a:srgbClr val="000000"/>
                </a:solidFill>
                <a:latin typeface="Courier New" pitchFamily="49" charset="0"/>
                <a:ea typeface="Courier"/>
                <a:cs typeface="Courier"/>
              </a:rPr>
              <a:t>")</a:t>
            </a:r>
            <a:endParaRPr lang="en-US" sz="1400" b="1" dirty="0">
              <a:solidFill>
                <a:srgbClr val="000000"/>
              </a:solidFill>
              <a:latin typeface="Courier New" pitchFamily="49" charset="0"/>
              <a:ea typeface="Courier"/>
              <a:cs typeface="Courie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JAX-RS 2.0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Client API.</a:t>
            </a:r>
          </a:p>
          <a:p>
            <a:r>
              <a:rPr lang="en-US" sz="1400" dirty="0" smtClean="0">
                <a:solidFill>
                  <a:srgbClr val="3C5790"/>
                </a:solidFill>
              </a:rPr>
              <a:t>Message Filters &amp; Entity Interceptors</a:t>
            </a:r>
          </a:p>
          <a:p>
            <a:r>
              <a:rPr lang="en-US" sz="1400" dirty="0" smtClean="0">
                <a:solidFill>
                  <a:srgbClr val="3C5790"/>
                </a:solidFill>
              </a:rPr>
              <a:t>Asynchronous Processing – Server &amp; Client</a:t>
            </a:r>
          </a:p>
          <a:p>
            <a:r>
              <a:rPr lang="en-US" sz="1400" dirty="0" smtClean="0">
                <a:solidFill>
                  <a:srgbClr val="3C5790"/>
                </a:solidFill>
              </a:rPr>
              <a:t>Hypermedia Support</a:t>
            </a:r>
          </a:p>
          <a:p>
            <a:r>
              <a:rPr lang="en-US" sz="1400" dirty="0" smtClean="0">
                <a:solidFill>
                  <a:srgbClr val="3C5790"/>
                </a:solidFill>
              </a:rPr>
              <a:t>Content Negotiation</a:t>
            </a:r>
          </a:p>
          <a:p>
            <a:r>
              <a:rPr lang="en-US" sz="1400" dirty="0" smtClean="0">
                <a:solidFill>
                  <a:srgbClr val="3C5790"/>
                </a:solidFill>
              </a:rPr>
              <a:t>Common Configuration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JAX-RS 2.0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Client API.</a:t>
            </a:r>
            <a:endParaRPr lang="ro-RO" sz="1400" b="1" i="1" dirty="0" smtClean="0">
              <a:solidFill>
                <a:srgbClr val="3C5790"/>
              </a:solidFill>
            </a:endParaRPr>
          </a:p>
          <a:p>
            <a:endParaRPr lang="ro-RO" sz="1400" dirty="0" smtClean="0">
              <a:solidFill>
                <a:srgbClr val="3C5790"/>
              </a:solidFill>
            </a:endParaRP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Client </a:t>
            </a:r>
            <a:r>
              <a:rPr lang="en-US" sz="1400" b="1" dirty="0" err="1" smtClean="0">
                <a:solidFill>
                  <a:srgbClr val="000000"/>
                </a:solidFill>
                <a:latin typeface="Courier New" pitchFamily="49" charset="0"/>
                <a:ea typeface="Courier"/>
                <a:cs typeface="Courier"/>
              </a:rPr>
              <a:t>client</a:t>
            </a:r>
            <a:r>
              <a:rPr lang="en-US" sz="1400" b="1" dirty="0" smtClean="0">
                <a:solidFill>
                  <a:srgbClr val="000000"/>
                </a:solidFill>
                <a:latin typeface="Courier New" pitchFamily="49" charset="0"/>
                <a:ea typeface="Courier"/>
                <a:cs typeface="Courier"/>
              </a:rPr>
              <a:t> = </a:t>
            </a:r>
            <a:r>
              <a:rPr lang="en-US" sz="1400" b="1" dirty="0" err="1" smtClean="0">
                <a:solidFill>
                  <a:srgbClr val="FF0000"/>
                </a:solidFill>
                <a:latin typeface="Courier New" pitchFamily="49" charset="0"/>
                <a:ea typeface="Courier"/>
                <a:cs typeface="Courier"/>
              </a:rPr>
              <a:t>ClientFactory.newClient</a:t>
            </a:r>
            <a:r>
              <a:rPr lang="en-US" sz="1400" b="1" dirty="0" smtClean="0">
                <a:solidFill>
                  <a:srgbClr val="FF0000"/>
                </a:solidFill>
                <a:latin typeface="Courier New" pitchFamily="49" charset="0"/>
                <a:ea typeface="Courier"/>
                <a:cs typeface="Courier"/>
              </a:rPr>
              <a:t>()</a:t>
            </a:r>
            <a:r>
              <a:rPr lang="en-US" sz="1400" b="1" dirty="0" smtClean="0">
                <a:solidFill>
                  <a:srgbClr val="000000"/>
                </a:solidFill>
                <a:latin typeface="Courier New" pitchFamily="49" charset="0"/>
                <a:ea typeface="Courier"/>
                <a:cs typeface="Courier"/>
              </a:rPr>
              <a:t>;</a:t>
            </a:r>
            <a:br>
              <a:rPr lang="en-US" sz="1400" b="1" dirty="0" smtClean="0">
                <a:solidFill>
                  <a:srgbClr val="000000"/>
                </a:solidFill>
                <a:latin typeface="Courier New" pitchFamily="49" charset="0"/>
                <a:ea typeface="Courier"/>
                <a:cs typeface="Courier"/>
              </a:rPr>
            </a:br>
            <a:r>
              <a:rPr lang="en-US" sz="1400" b="1" dirty="0" smtClean="0">
                <a:solidFill>
                  <a:srgbClr val="000000"/>
                </a:solidFill>
                <a:latin typeface="Courier New" pitchFamily="49" charset="0"/>
                <a:ea typeface="Courier"/>
                <a:cs typeface="Courier"/>
              </a:rPr>
              <a:t>String name = </a:t>
            </a:r>
            <a:r>
              <a:rPr lang="en-US" sz="1400" b="1" dirty="0" err="1" smtClean="0">
                <a:solidFill>
                  <a:srgbClr val="000000"/>
                </a:solidFill>
                <a:latin typeface="Courier New" pitchFamily="49" charset="0"/>
                <a:ea typeface="Courier"/>
                <a:cs typeface="Courier"/>
              </a:rPr>
              <a:t>client.target</a:t>
            </a:r>
            <a:r>
              <a:rPr lang="en-US" sz="1400" b="1" dirty="0" smtClean="0">
                <a:solidFill>
                  <a:srgbClr val="000000"/>
                </a:solidFill>
                <a:latin typeface="Courier New" pitchFamily="49" charset="0"/>
                <a:ea typeface="Courier"/>
                <a:cs typeface="Courier"/>
              </a:rPr>
              <a:t>(“</a:t>
            </a:r>
            <a:r>
              <a:rPr lang="en-US" sz="1400" b="1" dirty="0" smtClean="0">
                <a:solidFill>
                  <a:srgbClr val="FF0000"/>
                </a:solidFill>
                <a:latin typeface="Courier New" pitchFamily="49" charset="0"/>
                <a:ea typeface="Courier"/>
                <a:cs typeface="Courier"/>
              </a:rPr>
              <a:t>../orders/{</a:t>
            </a:r>
            <a:r>
              <a:rPr lang="en-US" sz="1400" b="1" dirty="0" err="1" smtClean="0">
                <a:solidFill>
                  <a:srgbClr val="FF0000"/>
                </a:solidFill>
                <a:latin typeface="Courier New" pitchFamily="49" charset="0"/>
                <a:ea typeface="Courier"/>
                <a:cs typeface="Courier"/>
              </a:rPr>
              <a:t>orderId</a:t>
            </a:r>
            <a:r>
              <a:rPr lang="en-US" sz="1400" b="1" dirty="0" smtClean="0">
                <a:solidFill>
                  <a:srgbClr val="FF0000"/>
                </a:solidFill>
                <a:latin typeface="Courier New" pitchFamily="49" charset="0"/>
                <a:ea typeface="Courier"/>
                <a:cs typeface="Courier"/>
              </a:rPr>
              <a:t>}/customer</a:t>
            </a:r>
            <a:r>
              <a:rPr lang="en-US" sz="1400" b="1" dirty="0" smtClean="0">
                <a:solidFill>
                  <a:srgbClr val="000000"/>
                </a:solidFill>
                <a:latin typeface="Courier New" pitchFamily="49" charset="0"/>
                <a:ea typeface="Courier"/>
                <a:cs typeface="Courier"/>
              </a:rPr>
              <a:t>”)</a:t>
            </a:r>
            <a:br>
              <a:rPr lang="en-US" sz="1400" b="1" dirty="0" smtClean="0">
                <a:solidFill>
                  <a:srgbClr val="000000"/>
                </a:solidFill>
                <a:latin typeface="Courier New" pitchFamily="49" charset="0"/>
                <a:ea typeface="Courier"/>
                <a:cs typeface="Courier"/>
              </a:rPr>
            </a:br>
            <a:r>
              <a:rPr lang="en-US" sz="1400" b="1" dirty="0" smtClean="0">
                <a:solidFill>
                  <a:srgbClr val="000000"/>
                </a:solidFill>
                <a:latin typeface="Courier New" pitchFamily="49" charset="0"/>
                <a:ea typeface="Courier"/>
                <a:cs typeface="Courier"/>
              </a:rPr>
              <a:t>                    .</a:t>
            </a:r>
            <a:r>
              <a:rPr lang="en-US" sz="1400" b="1" dirty="0" err="1" smtClean="0">
                <a:latin typeface="Courier New" pitchFamily="49" charset="0"/>
                <a:ea typeface="Courier"/>
                <a:cs typeface="Courier"/>
              </a:rPr>
              <a:t>pathParam</a:t>
            </a:r>
            <a:r>
              <a:rPr lang="en-US" sz="1400" b="1" dirty="0" smtClean="0">
                <a:solidFill>
                  <a:srgbClr val="000000"/>
                </a:solidFill>
                <a:latin typeface="Courier New" pitchFamily="49" charset="0"/>
                <a:ea typeface="Courier"/>
                <a:cs typeface="Courier"/>
              </a:rPr>
              <a:t>(”</a:t>
            </a:r>
            <a:r>
              <a:rPr lang="en-US" sz="1400" b="1" dirty="0" err="1" smtClean="0">
                <a:solidFill>
                  <a:srgbClr val="000000"/>
                </a:solidFill>
                <a:latin typeface="Courier New" pitchFamily="49" charset="0"/>
                <a:ea typeface="Courier"/>
                <a:cs typeface="Courier"/>
              </a:rPr>
              <a:t>orderId</a:t>
            </a:r>
            <a:r>
              <a:rPr lang="en-US" sz="1400" b="1" dirty="0" smtClean="0">
                <a:solidFill>
                  <a:srgbClr val="000000"/>
                </a:solidFill>
                <a:latin typeface="Courier New" pitchFamily="49" charset="0"/>
                <a:ea typeface="Courier"/>
                <a:cs typeface="Courier"/>
              </a:rPr>
              <a:t>", ”10”)</a:t>
            </a:r>
            <a:br>
              <a:rPr lang="en-US" sz="1400" b="1" dirty="0" smtClean="0">
                <a:solidFill>
                  <a:srgbClr val="000000"/>
                </a:solidFill>
                <a:latin typeface="Courier New" pitchFamily="49" charset="0"/>
                <a:ea typeface="Courier"/>
                <a:cs typeface="Courier"/>
              </a:rPr>
            </a:br>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queryParam</a:t>
            </a:r>
            <a:r>
              <a:rPr lang="en-US" sz="1400" b="1" dirty="0" smtClean="0">
                <a:solidFill>
                  <a:srgbClr val="000000"/>
                </a:solidFill>
                <a:latin typeface="Courier New" pitchFamily="49" charset="0"/>
                <a:ea typeface="Courier"/>
                <a:cs typeface="Courier"/>
              </a:rPr>
              <a:t>(”shipped", ”true”)</a:t>
            </a:r>
            <a:br>
              <a:rPr lang="en-US" sz="1400" b="1" dirty="0" smtClean="0">
                <a:solidFill>
                  <a:srgbClr val="000000"/>
                </a:solidFill>
                <a:latin typeface="Courier New" pitchFamily="49" charset="0"/>
                <a:ea typeface="Courier"/>
                <a:cs typeface="Courier"/>
              </a:rPr>
            </a:br>
            <a:r>
              <a:rPr lang="en-US" sz="1400" b="1" dirty="0" smtClean="0">
                <a:solidFill>
                  <a:srgbClr val="000000"/>
                </a:solidFill>
                <a:latin typeface="Courier New" pitchFamily="49" charset="0"/>
                <a:ea typeface="Courier"/>
                <a:cs typeface="Courier"/>
              </a:rPr>
              <a:t>                    .request()</a:t>
            </a:r>
            <a:br>
              <a:rPr lang="en-US" sz="1400" b="1" dirty="0" smtClean="0">
                <a:solidFill>
                  <a:srgbClr val="000000"/>
                </a:solidFill>
                <a:latin typeface="Courier New" pitchFamily="49" charset="0"/>
                <a:ea typeface="Courier"/>
                <a:cs typeface="Courier"/>
              </a:rPr>
            </a:br>
            <a:r>
              <a:rPr lang="en-US" sz="1400" b="1" dirty="0" smtClean="0">
                <a:solidFill>
                  <a:srgbClr val="000000"/>
                </a:solidFill>
                <a:latin typeface="Courier New" pitchFamily="49" charset="0"/>
                <a:ea typeface="Courier"/>
                <a:cs typeface="Courier"/>
              </a:rPr>
              <a:t>                    .get(</a:t>
            </a:r>
            <a:r>
              <a:rPr lang="en-US" sz="1400" b="1" dirty="0" err="1" smtClean="0">
                <a:solidFill>
                  <a:srgbClr val="000000"/>
                </a:solidFill>
                <a:latin typeface="Courier New" pitchFamily="49" charset="0"/>
                <a:ea typeface="Courier"/>
                <a:cs typeface="Courier"/>
              </a:rPr>
              <a:t>String.class</a:t>
            </a:r>
            <a:r>
              <a:rPr lang="en-US" sz="1400" b="1" dirty="0" smtClean="0">
                <a:solidFill>
                  <a:srgbClr val="000000"/>
                </a:solidFill>
                <a:latin typeface="Courier New" pitchFamily="49" charset="0"/>
                <a:ea typeface="Courier"/>
                <a:cs typeface="Courier"/>
              </a:rPr>
              <a:t>);</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JAX-RS 2.0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b="1" i="1" dirty="0" smtClean="0">
                <a:solidFill>
                  <a:srgbClr val="3C5790"/>
                </a:solidFill>
              </a:rPr>
              <a:t>Logging Filter.</a:t>
            </a:r>
          </a:p>
          <a:p>
            <a:endParaRPr lang="ro-RO" sz="1400" dirty="0" smtClean="0">
              <a:solidFill>
                <a:srgbClr val="3C5790"/>
              </a:solidFill>
            </a:endParaRP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public class </a:t>
            </a:r>
            <a:r>
              <a:rPr lang="en-US" sz="1400" b="1" dirty="0" err="1" smtClean="0">
                <a:solidFill>
                  <a:srgbClr val="000000"/>
                </a:solidFill>
                <a:latin typeface="Courier New" pitchFamily="49" charset="0"/>
                <a:ea typeface="Courier"/>
                <a:cs typeface="Courier"/>
              </a:rPr>
              <a:t>RequestLoggingFilter</a:t>
            </a:r>
            <a:r>
              <a:rPr lang="en-US" sz="1400" b="1" dirty="0" smtClean="0">
                <a:solidFill>
                  <a:srgbClr val="000000"/>
                </a:solidFill>
                <a:latin typeface="Courier New" pitchFamily="49" charset="0"/>
                <a:ea typeface="Courier"/>
                <a:cs typeface="Courier"/>
              </a:rPr>
              <a:t> </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implements </a:t>
            </a:r>
            <a:r>
              <a:rPr lang="en-US" sz="1400" b="1" dirty="0" err="1" smtClean="0">
                <a:solidFill>
                  <a:schemeClr val="accent1"/>
                </a:solidFill>
                <a:latin typeface="Courier New" pitchFamily="49" charset="0"/>
                <a:ea typeface="Courier"/>
                <a:cs typeface="Courier"/>
              </a:rPr>
              <a:t>ContainerRequestFilter</a:t>
            </a:r>
            <a:r>
              <a:rPr lang="en-US" sz="1400" b="1" dirty="0" smtClean="0">
                <a:solidFill>
                  <a:srgbClr val="000000"/>
                </a:solidFill>
                <a:latin typeface="Courier New" pitchFamily="49" charset="0"/>
                <a:ea typeface="Courier"/>
                <a:cs typeface="Courier"/>
              </a:rPr>
              <a:t> {</a:t>
            </a:r>
          </a:p>
          <a:p>
            <a:endParaRPr lang="en-US" sz="1400" b="1" dirty="0" smtClean="0">
              <a:solidFill>
                <a:srgbClr val="000000"/>
              </a:solidFill>
              <a:latin typeface="Courier New" pitchFamily="49" charset="0"/>
              <a:ea typeface="Courier"/>
              <a:cs typeface="Courier"/>
            </a:endParaRP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@Override</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public void filter(</a:t>
            </a:r>
            <a:r>
              <a:rPr lang="en-US" sz="1400" b="1" dirty="0" err="1" smtClean="0">
                <a:solidFill>
                  <a:schemeClr val="accent1"/>
                </a:solidFill>
                <a:latin typeface="Courier New" pitchFamily="49" charset="0"/>
                <a:ea typeface="Courier"/>
                <a:cs typeface="Courier"/>
              </a:rPr>
              <a:t>ContainerRequestContext</a:t>
            </a:r>
            <a:r>
              <a:rPr lang="en-US" sz="1400" b="1" dirty="0" smtClean="0">
                <a:solidFill>
                  <a:srgbClr val="000000"/>
                </a:solidFill>
                <a:latin typeface="Courier New" pitchFamily="49" charset="0"/>
                <a:ea typeface="Courier"/>
                <a:cs typeface="Courier"/>
              </a:rPr>
              <a:t> </a:t>
            </a:r>
            <a:r>
              <a:rPr lang="en-US" sz="1400" b="1" dirty="0" err="1" smtClean="0">
                <a:solidFill>
                  <a:srgbClr val="000000"/>
                </a:solidFill>
                <a:latin typeface="Courier New" pitchFamily="49" charset="0"/>
                <a:ea typeface="Courier"/>
                <a:cs typeface="Courier"/>
              </a:rPr>
              <a:t>requestContext</a:t>
            </a:r>
            <a:r>
              <a:rPr lang="en-US" sz="1400" b="1" dirty="0" smtClean="0">
                <a:solidFill>
                  <a:srgbClr val="000000"/>
                </a:solidFill>
                <a:latin typeface="Courier New" pitchFamily="49" charset="0"/>
                <a:ea typeface="Courier"/>
                <a:cs typeface="Courier"/>
              </a:rPr>
              <a:t>) {</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log(</a:t>
            </a:r>
            <a:r>
              <a:rPr lang="en-US" sz="1400" b="1" dirty="0" err="1" smtClean="0">
                <a:solidFill>
                  <a:srgbClr val="000000"/>
                </a:solidFill>
                <a:latin typeface="Courier New" pitchFamily="49" charset="0"/>
                <a:ea typeface="Courier"/>
                <a:cs typeface="Courier"/>
              </a:rPr>
              <a:t>requestContext</a:t>
            </a:r>
            <a:r>
              <a:rPr lang="en-US" sz="1400" b="1" dirty="0" smtClean="0">
                <a:solidFill>
                  <a:srgbClr val="000000"/>
                </a:solidFill>
                <a:latin typeface="Courier New" pitchFamily="49" charset="0"/>
                <a:ea typeface="Courier"/>
                <a:cs typeface="Courier"/>
              </a:rPr>
              <a:t>);</a:t>
            </a:r>
          </a:p>
          <a:p>
            <a:pPr>
              <a:buNone/>
            </a:pPr>
            <a:r>
              <a:rPr lang="ro-RO" sz="1400" b="1" dirty="0" smtClean="0">
                <a:solidFill>
                  <a:schemeClr val="tx1">
                    <a:lumMod val="75000"/>
                    <a:lumOff val="25000"/>
                  </a:schemeClr>
                </a:solidFill>
                <a:latin typeface="Courier New" pitchFamily="49" charset="0"/>
                <a:ea typeface="Courier"/>
                <a:cs typeface="Courier"/>
              </a:rPr>
              <a:t>	</a:t>
            </a:r>
            <a:r>
              <a:rPr lang="en-US" sz="1400" b="1" dirty="0" smtClean="0">
                <a:solidFill>
                  <a:schemeClr val="tx1">
                    <a:lumMod val="75000"/>
                    <a:lumOff val="25000"/>
                  </a:schemeClr>
                </a:solidFill>
                <a:latin typeface="Courier New" pitchFamily="49" charset="0"/>
                <a:ea typeface="Courier"/>
                <a:cs typeface="Courier"/>
              </a:rPr>
              <a:t>    // Non-wrapping =&gt; returns without invoking next filter</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  ...</a:t>
            </a:r>
          </a:p>
          <a:p>
            <a:pPr>
              <a:buNone/>
            </a:pPr>
            <a:r>
              <a:rPr lang="ro-RO" sz="1400" b="1" dirty="0" smtClean="0">
                <a:solidFill>
                  <a:srgbClr val="000000"/>
                </a:solidFill>
                <a:latin typeface="Courier New" pitchFamily="49" charset="0"/>
                <a:ea typeface="Courier"/>
                <a:cs typeface="Courier"/>
              </a:rPr>
              <a:t>	</a:t>
            </a:r>
            <a:r>
              <a:rPr lang="en-US" sz="1400" b="1" dirty="0" smtClean="0">
                <a:solidFill>
                  <a:srgbClr val="000000"/>
                </a:solidFill>
                <a:latin typeface="Courier New" pitchFamily="49" charset="0"/>
                <a:ea typeface="Courier"/>
                <a:cs typeface="Courier"/>
              </a:rPr>
              <a:t>}</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Java EE?</a:t>
            </a:r>
          </a:p>
        </p:txBody>
      </p:sp>
      <p:sp>
        <p:nvSpPr>
          <p:cNvPr id="4099" name="Espace réservé du contenu 4"/>
          <p:cNvSpPr>
            <a:spLocks noGrp="1"/>
          </p:cNvSpPr>
          <p:nvPr>
            <p:ph idx="1"/>
          </p:nvPr>
        </p:nvSpPr>
        <p:spPr>
          <a:xfrm>
            <a:off x="228600" y="2133600"/>
            <a:ext cx="8686800" cy="1371600"/>
          </a:xfrm>
        </p:spPr>
        <p:txBody>
          <a:bodyPr/>
          <a:lstStyle/>
          <a:p>
            <a:r>
              <a:rPr lang="en-US" sz="1400" dirty="0" smtClean="0">
                <a:solidFill>
                  <a:srgbClr val="3C5790"/>
                </a:solidFill>
              </a:rPr>
              <a:t>Java Platform, Enterprise Edition or Java EE is Oracle's enterprise Java computing platform.</a:t>
            </a:r>
          </a:p>
          <a:p>
            <a:r>
              <a:rPr lang="en-US" sz="1400" dirty="0" smtClean="0">
                <a:solidFill>
                  <a:srgbClr val="3C5790"/>
                </a:solidFill>
              </a:rPr>
              <a:t>Java EE extends the Java Platform, Standard Edition providing an API for object-relational mapping, distributed and multi-tier architectures, and web services.</a:t>
            </a:r>
          </a:p>
          <a:p>
            <a:r>
              <a:rPr lang="en-US" sz="1400" dirty="0" smtClean="0">
                <a:solidFill>
                  <a:srgbClr val="3C5790"/>
                </a:solidFill>
              </a:rPr>
              <a:t>Java EE is defined by its specification.</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JSF 2.2</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HTML5 Support</a:t>
            </a:r>
          </a:p>
          <a:p>
            <a:r>
              <a:rPr lang="en-US" sz="1400" dirty="0" smtClean="0">
                <a:solidFill>
                  <a:srgbClr val="3C5790"/>
                </a:solidFill>
              </a:rPr>
              <a:t>@</a:t>
            </a:r>
            <a:r>
              <a:rPr lang="en-US" sz="1400" dirty="0" err="1" smtClean="0">
                <a:solidFill>
                  <a:srgbClr val="3C5790"/>
                </a:solidFill>
              </a:rPr>
              <a:t>FlowScoped</a:t>
            </a:r>
            <a:endParaRPr lang="en-US" sz="1400" dirty="0" smtClean="0">
              <a:solidFill>
                <a:srgbClr val="3C5790"/>
              </a:solidFill>
            </a:endParaRPr>
          </a:p>
          <a:p>
            <a:r>
              <a:rPr lang="en-US" sz="1400" dirty="0" smtClean="0">
                <a:solidFill>
                  <a:srgbClr val="3C5790"/>
                </a:solidFill>
              </a:rPr>
              <a:t>@</a:t>
            </a:r>
            <a:r>
              <a:rPr lang="en-US" sz="1400" dirty="0" err="1" smtClean="0">
                <a:solidFill>
                  <a:srgbClr val="3C5790"/>
                </a:solidFill>
              </a:rPr>
              <a:t>ViewScoped</a:t>
            </a:r>
            <a:r>
              <a:rPr lang="en-US" sz="1400" dirty="0" smtClean="0">
                <a:solidFill>
                  <a:srgbClr val="3C5790"/>
                </a:solidFill>
              </a:rPr>
              <a:t> for CDI</a:t>
            </a:r>
          </a:p>
          <a:p>
            <a:r>
              <a:rPr lang="en-US" sz="1400" dirty="0" smtClean="0">
                <a:solidFill>
                  <a:srgbClr val="3C5790"/>
                </a:solidFill>
              </a:rPr>
              <a:t>Managed beans deprecated/CDI alignment</a:t>
            </a:r>
          </a:p>
          <a:p>
            <a:r>
              <a:rPr lang="en-US" sz="1400" dirty="0" smtClean="0">
                <a:solidFill>
                  <a:srgbClr val="3C5790"/>
                </a:solidFill>
              </a:rPr>
              <a:t>File upload component</a:t>
            </a:r>
          </a:p>
          <a:p>
            <a:r>
              <a:rPr lang="en-US" sz="1400" dirty="0" smtClean="0">
                <a:solidFill>
                  <a:srgbClr val="3C5790"/>
                </a:solidFill>
              </a:rPr>
              <a:t>View actions</a:t>
            </a:r>
          </a:p>
          <a:p>
            <a:r>
              <a:rPr lang="en-US" sz="1400" dirty="0" smtClean="0">
                <a:solidFill>
                  <a:srgbClr val="3C5790"/>
                </a:solidFill>
              </a:rPr>
              <a:t>Multi-</a:t>
            </a:r>
            <a:r>
              <a:rPr lang="en-US" sz="1400" dirty="0" err="1" smtClean="0">
                <a:solidFill>
                  <a:srgbClr val="3C5790"/>
                </a:solidFill>
              </a:rPr>
              <a:t>templating</a:t>
            </a:r>
            <a:endParaRPr lang="en-US" sz="1400" dirty="0" smtClean="0">
              <a:solidFill>
                <a:srgbClr val="3C5790"/>
              </a:solidFill>
            </a:endParaRPr>
          </a:p>
          <a:p>
            <a:r>
              <a:rPr lang="en-US" sz="1400" dirty="0" smtClean="0">
                <a:solidFill>
                  <a:srgbClr val="3C5790"/>
                </a:solidFill>
              </a:rPr>
              <a:t>Security</a:t>
            </a:r>
          </a:p>
          <a:p>
            <a:r>
              <a:rPr lang="en-US" sz="1400" dirty="0" smtClean="0">
                <a:solidFill>
                  <a:srgbClr val="3C5790"/>
                </a:solidFill>
              </a:rPr>
              <a:t>Fixes and enhancements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JSF 2.2</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Component identification and Ajax.</a:t>
            </a:r>
          </a:p>
          <a:p>
            <a:r>
              <a:rPr lang="en-US" sz="1400" dirty="0" smtClean="0">
                <a:solidFill>
                  <a:srgbClr val="3C5790"/>
                </a:solidFill>
              </a:rPr>
              <a:t>Support implementation of </a:t>
            </a:r>
            <a:r>
              <a:rPr lang="en-US" sz="1400" dirty="0" err="1" smtClean="0">
                <a:solidFill>
                  <a:srgbClr val="3C5790"/>
                </a:solidFill>
              </a:rPr>
              <a:t>Portlet</a:t>
            </a:r>
            <a:r>
              <a:rPr lang="en-US" sz="1400" dirty="0" smtClean="0">
                <a:solidFill>
                  <a:srgbClr val="3C5790"/>
                </a:solidFill>
              </a:rPr>
              <a:t> Bridge 2.0.</a:t>
            </a:r>
          </a:p>
          <a:p>
            <a:r>
              <a:rPr lang="en-US" sz="1400" dirty="0" smtClean="0">
                <a:solidFill>
                  <a:srgbClr val="3C5790"/>
                </a:solidFill>
              </a:rPr>
              <a:t>Support for HTML5 features, such as Forms, Heading, Metadata and Section content model, Flow management, Listener for page navigation events, and new components like </a:t>
            </a:r>
            <a:r>
              <a:rPr lang="en-US" sz="1400" dirty="0" err="1" smtClean="0">
                <a:solidFill>
                  <a:srgbClr val="3C5790"/>
                </a:solidFill>
              </a:rPr>
              <a:t>FileUpload</a:t>
            </a:r>
            <a:r>
              <a:rPr lang="en-US" sz="1400" dirty="0" smtClean="0">
                <a:solidFill>
                  <a:srgbClr val="3C5790"/>
                </a:solidFill>
              </a:rPr>
              <a:t> and </a:t>
            </a:r>
            <a:r>
              <a:rPr lang="en-US" sz="1400" dirty="0" err="1" smtClean="0">
                <a:solidFill>
                  <a:srgbClr val="3C5790"/>
                </a:solidFill>
              </a:rPr>
              <a:t>BackButton</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JSF 2.2</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Faces Flow provides an encapsulation of related views/pages with an application defined entry and exit points.</a:t>
            </a:r>
          </a:p>
          <a:p>
            <a:r>
              <a:rPr lang="en-US" sz="1400" dirty="0" err="1" smtClean="0">
                <a:solidFill>
                  <a:srgbClr val="3C5790"/>
                </a:solidFill>
              </a:rPr>
              <a:t>JavaServer</a:t>
            </a:r>
            <a:r>
              <a:rPr lang="en-US" sz="1400" dirty="0" smtClean="0">
                <a:solidFill>
                  <a:srgbClr val="3C5790"/>
                </a:solidFill>
              </a:rPr>
              <a:t> Faces 2 introduced </a:t>
            </a:r>
            <a:r>
              <a:rPr lang="en-US" sz="1400" dirty="0" err="1" smtClean="0">
                <a:solidFill>
                  <a:srgbClr val="3C5790"/>
                </a:solidFill>
              </a:rPr>
              <a:t>Facelets</a:t>
            </a:r>
            <a:r>
              <a:rPr lang="en-US" sz="1400" dirty="0" smtClean="0">
                <a:solidFill>
                  <a:srgbClr val="3C5790"/>
                </a:solidFill>
              </a:rPr>
              <a:t> as the default View Declaration Language.</a:t>
            </a:r>
          </a:p>
          <a:p>
            <a:r>
              <a:rPr lang="en-US" sz="1400" dirty="0" err="1" smtClean="0">
                <a:solidFill>
                  <a:srgbClr val="3C5790"/>
                </a:solidFill>
              </a:rPr>
              <a:t>Facelets</a:t>
            </a:r>
            <a:r>
              <a:rPr lang="en-US" sz="1400" dirty="0" smtClean="0">
                <a:solidFill>
                  <a:srgbClr val="3C5790"/>
                </a:solidFill>
              </a:rPr>
              <a:t> allows to create templates using XHTML and CSS providing a consistent look-and-feel across different pages of an application.</a:t>
            </a:r>
          </a:p>
          <a:p>
            <a:r>
              <a:rPr lang="en-US" sz="1400" dirty="0" smtClean="0">
                <a:solidFill>
                  <a:srgbClr val="3C5790"/>
                </a:solidFill>
              </a:rPr>
              <a:t>JSF 2.2 defines Resource Library Contracts that allows </a:t>
            </a:r>
            <a:r>
              <a:rPr lang="en-US" sz="1400" dirty="0" err="1" smtClean="0">
                <a:solidFill>
                  <a:srgbClr val="3C5790"/>
                </a:solidFill>
              </a:rPr>
              <a:t>facelet</a:t>
            </a:r>
            <a:r>
              <a:rPr lang="en-US" sz="1400" dirty="0" smtClean="0">
                <a:solidFill>
                  <a:srgbClr val="3C5790"/>
                </a:solidFill>
              </a:rPr>
              <a:t> templates to be applied to an entire application in a reusable and interchangeable manner.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JSF 2.2</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File Upload Component</a:t>
            </a:r>
          </a:p>
          <a:p>
            <a:r>
              <a:rPr lang="en-US" sz="1400" b="1" dirty="0" smtClean="0">
                <a:latin typeface="Courier New" pitchFamily="49" charset="0"/>
                <a:ea typeface="Courier"/>
                <a:cs typeface="Courier"/>
              </a:rPr>
              <a:t>&lt;h:inputFile id="file“ value="#{</a:t>
            </a:r>
            <a:r>
              <a:rPr lang="en-US" sz="1400" b="1" dirty="0" err="1" smtClean="0">
                <a:latin typeface="Courier New" pitchFamily="49" charset="0"/>
                <a:ea typeface="Courier"/>
                <a:cs typeface="Courier"/>
              </a:rPr>
              <a:t>fileUploadBean.uploadedFile</a:t>
            </a:r>
            <a:r>
              <a:rPr lang="en-US" sz="1400" b="1" dirty="0" smtClean="0">
                <a:latin typeface="Courier New" pitchFamily="49" charset="0"/>
                <a:ea typeface="Courier"/>
                <a:cs typeface="Courier"/>
              </a:rPr>
              <a:t>}"&gt;</a:t>
            </a:r>
          </a:p>
          <a:p>
            <a:r>
              <a:rPr lang="en-US" sz="1400" b="1" dirty="0" smtClean="0">
                <a:latin typeface="Courier New" pitchFamily="49" charset="0"/>
                <a:ea typeface="Courier"/>
                <a:cs typeface="Courier"/>
              </a:rPr>
              <a:t>  &lt;f:validator </a:t>
            </a:r>
            <a:r>
              <a:rPr lang="en-US" sz="1400" b="1" dirty="0" err="1" smtClean="0">
                <a:latin typeface="Courier New" pitchFamily="49" charset="0"/>
                <a:ea typeface="Courier"/>
                <a:cs typeface="Courier"/>
              </a:rPr>
              <a:t>validatorId</a:t>
            </a:r>
            <a:r>
              <a:rPr lang="en-US" sz="1400" b="1" dirty="0" smtClean="0">
                <a:latin typeface="Courier New" pitchFamily="49" charset="0"/>
                <a:ea typeface="Courier"/>
                <a:cs typeface="Courier"/>
              </a:rPr>
              <a:t>="</a:t>
            </a:r>
            <a:r>
              <a:rPr lang="en-US" sz="1400" b="1" dirty="0" err="1" smtClean="0">
                <a:latin typeface="Courier New" pitchFamily="49" charset="0"/>
                <a:ea typeface="Courier"/>
                <a:cs typeface="Courier"/>
              </a:rPr>
              <a:t>FileValidator</a:t>
            </a:r>
            <a:r>
              <a:rPr lang="en-US" sz="1400" b="1" dirty="0" smtClean="0">
                <a:latin typeface="Courier New" pitchFamily="49" charset="0"/>
                <a:ea typeface="Courier"/>
                <a:cs typeface="Courier"/>
              </a:rPr>
              <a:t>" /&gt;</a:t>
            </a:r>
          </a:p>
          <a:p>
            <a:r>
              <a:rPr lang="en-US" sz="1400" b="1" dirty="0" smtClean="0">
                <a:latin typeface="Courier New" pitchFamily="49" charset="0"/>
                <a:ea typeface="Courier"/>
                <a:cs typeface="Courier"/>
              </a:rPr>
              <a:t>&lt;/h:inputFile&gt;</a:t>
            </a:r>
          </a:p>
          <a:p>
            <a:endParaRPr lang="en-US" sz="1400" b="1" dirty="0" smtClean="0">
              <a:latin typeface="Courier New" pitchFamily="49" charset="0"/>
              <a:ea typeface="Courier"/>
              <a:cs typeface="Courier"/>
            </a:endParaRPr>
          </a:p>
          <a:p>
            <a:pPr>
              <a:buNone/>
            </a:pPr>
            <a:r>
              <a:rPr lang="en-US" sz="1400" b="1" dirty="0" smtClean="0">
                <a:latin typeface="Courier New" pitchFamily="49" charset="0"/>
                <a:ea typeface="Courier"/>
                <a:cs typeface="Courier"/>
              </a:rPr>
              <a:t>	@Named @</a:t>
            </a:r>
            <a:r>
              <a:rPr lang="en-US" sz="1400" b="1" dirty="0" err="1" smtClean="0">
                <a:latin typeface="Courier New" pitchFamily="49" charset="0"/>
                <a:ea typeface="Courier"/>
                <a:cs typeface="Courier"/>
              </a:rPr>
              <a:t>RequestScoped</a:t>
            </a:r>
            <a:endParaRPr lang="en-US" sz="1400" b="1" dirty="0" smtClean="0">
              <a:latin typeface="Courier New" pitchFamily="49" charset="0"/>
              <a:ea typeface="Courier"/>
              <a:cs typeface="Courier"/>
            </a:endParaRPr>
          </a:p>
          <a:p>
            <a:pPr>
              <a:buNone/>
            </a:pPr>
            <a:r>
              <a:rPr lang="en-US" sz="1400" b="1" dirty="0" smtClean="0">
                <a:latin typeface="Courier New" pitchFamily="49" charset="0"/>
                <a:ea typeface="Courier"/>
                <a:cs typeface="Courier"/>
              </a:rPr>
              <a:t>	public class </a:t>
            </a:r>
            <a:r>
              <a:rPr lang="en-US" sz="1400" b="1" dirty="0" err="1" smtClean="0">
                <a:latin typeface="Courier New" pitchFamily="49" charset="0"/>
                <a:ea typeface="Courier"/>
                <a:cs typeface="Courier"/>
              </a:rPr>
              <a:t>FileUploadBean</a:t>
            </a:r>
            <a:r>
              <a:rPr lang="en-US" sz="1400" b="1" dirty="0" smtClean="0">
                <a:latin typeface="Courier New" pitchFamily="49" charset="0"/>
                <a:ea typeface="Courier"/>
                <a:cs typeface="Courier"/>
              </a:rPr>
              <a:t> {</a:t>
            </a:r>
          </a:p>
          <a:p>
            <a:pPr>
              <a:buNone/>
            </a:pPr>
            <a:r>
              <a:rPr lang="en-US" sz="1400" b="1" dirty="0" smtClean="0">
                <a:latin typeface="Courier New" pitchFamily="49" charset="0"/>
                <a:ea typeface="Courier"/>
                <a:cs typeface="Courier"/>
              </a:rPr>
              <a:t>	  private Part </a:t>
            </a:r>
            <a:r>
              <a:rPr lang="en-US" sz="1400" b="1" dirty="0" err="1" smtClean="0">
                <a:latin typeface="Courier New" pitchFamily="49" charset="0"/>
                <a:ea typeface="Courier"/>
                <a:cs typeface="Courier"/>
              </a:rPr>
              <a:t>uploadedFile</a:t>
            </a:r>
            <a:r>
              <a:rPr lang="en-US" sz="1400" b="1" dirty="0" smtClean="0">
                <a:latin typeface="Courier New" pitchFamily="49" charset="0"/>
                <a:ea typeface="Courier"/>
                <a:cs typeface="Courier"/>
              </a:rPr>
              <a:t>; </a:t>
            </a:r>
            <a:r>
              <a:rPr lang="en-US" sz="1400" b="1" dirty="0" smtClean="0">
                <a:solidFill>
                  <a:schemeClr val="tx1">
                    <a:lumMod val="50000"/>
                    <a:lumOff val="50000"/>
                  </a:schemeClr>
                </a:solidFill>
                <a:latin typeface="Courier New" pitchFamily="49" charset="0"/>
                <a:ea typeface="Courier"/>
                <a:cs typeface="Courier"/>
              </a:rPr>
              <a:t>// getter/setter</a:t>
            </a:r>
          </a:p>
          <a:p>
            <a:pPr>
              <a:buNone/>
            </a:pPr>
            <a:r>
              <a:rPr lang="en-US" sz="1400" b="1" dirty="0" smtClean="0">
                <a:latin typeface="Courier New" pitchFamily="49" charset="0"/>
                <a:ea typeface="Courier"/>
                <a:cs typeface="Courier"/>
              </a:rPr>
              <a:t>	  public String </a:t>
            </a:r>
            <a:r>
              <a:rPr lang="en-US" sz="1400" b="1" dirty="0" err="1" smtClean="0">
                <a:latin typeface="Courier New" pitchFamily="49" charset="0"/>
                <a:ea typeface="Courier"/>
                <a:cs typeface="Courier"/>
              </a:rPr>
              <a:t>getFileText</a:t>
            </a:r>
            <a:r>
              <a:rPr lang="en-US" sz="1400" b="1" dirty="0" smtClean="0">
                <a:latin typeface="Courier New" pitchFamily="49" charset="0"/>
                <a:ea typeface="Courier"/>
                <a:cs typeface="Courier"/>
              </a:rPr>
              <a:t>() {</a:t>
            </a:r>
          </a:p>
          <a:p>
            <a:pPr>
              <a:buNone/>
            </a:pPr>
            <a:r>
              <a:rPr lang="en-US" sz="1400" b="1" dirty="0" smtClean="0">
                <a:latin typeface="Courier New" pitchFamily="49" charset="0"/>
                <a:ea typeface="Courier"/>
                <a:cs typeface="Courier"/>
              </a:rPr>
              <a:t>	    String text = "";</a:t>
            </a:r>
          </a:p>
          <a:p>
            <a:pPr>
              <a:buNone/>
            </a:pPr>
            <a:r>
              <a:rPr lang="en-US" sz="1400" b="1" dirty="0" smtClean="0">
                <a:latin typeface="Courier New" pitchFamily="49" charset="0"/>
                <a:ea typeface="Courier"/>
                <a:cs typeface="Courier"/>
              </a:rPr>
              <a:t>	    if (null != </a:t>
            </a:r>
            <a:r>
              <a:rPr lang="en-US" sz="1400" b="1" dirty="0" err="1" smtClean="0">
                <a:latin typeface="Courier New" pitchFamily="49" charset="0"/>
                <a:ea typeface="Courier"/>
                <a:cs typeface="Courier"/>
              </a:rPr>
              <a:t>uploadedFile</a:t>
            </a:r>
            <a:r>
              <a:rPr lang="en-US" sz="1400" b="1" dirty="0" smtClean="0">
                <a:latin typeface="Courier New" pitchFamily="49" charset="0"/>
                <a:ea typeface="Courier"/>
                <a:cs typeface="Courier"/>
              </a:rPr>
              <a:t>) { try {</a:t>
            </a:r>
          </a:p>
          <a:p>
            <a:pPr>
              <a:buNone/>
            </a:pPr>
            <a:r>
              <a:rPr lang="en-US" sz="1400" b="1" dirty="0" smtClean="0">
                <a:latin typeface="Courier New" pitchFamily="49" charset="0"/>
                <a:ea typeface="Courier"/>
                <a:cs typeface="Courier"/>
              </a:rPr>
              <a:t>	      </a:t>
            </a:r>
            <a:r>
              <a:rPr lang="en-US" sz="1400" b="1" dirty="0" err="1" smtClean="0">
                <a:latin typeface="Courier New" pitchFamily="49" charset="0"/>
                <a:ea typeface="Courier"/>
                <a:cs typeface="Courier"/>
              </a:rPr>
              <a:t>InputStream</a:t>
            </a:r>
            <a:r>
              <a:rPr lang="en-US" sz="1400" b="1" dirty="0" smtClean="0">
                <a:latin typeface="Courier New" pitchFamily="49" charset="0"/>
                <a:ea typeface="Courier"/>
                <a:cs typeface="Courier"/>
              </a:rPr>
              <a:t> is = </a:t>
            </a:r>
            <a:r>
              <a:rPr lang="en-US" sz="1400" b="1" dirty="0" err="1" smtClean="0">
                <a:latin typeface="Courier New" pitchFamily="49" charset="0"/>
                <a:ea typeface="Courier"/>
                <a:cs typeface="Courier"/>
              </a:rPr>
              <a:t>uploadedFile.getInputStream</a:t>
            </a:r>
            <a:r>
              <a:rPr lang="en-US" sz="1400" b="1" dirty="0" smtClean="0">
                <a:latin typeface="Courier New" pitchFamily="49" charset="0"/>
                <a:ea typeface="Courier"/>
                <a:cs typeface="Courier"/>
              </a:rPr>
              <a:t>();</a:t>
            </a:r>
          </a:p>
          <a:p>
            <a:pPr>
              <a:buNone/>
            </a:pPr>
            <a:r>
              <a:rPr lang="en-US" sz="1400" b="1" dirty="0" smtClean="0">
                <a:latin typeface="Courier New" pitchFamily="49" charset="0"/>
                <a:ea typeface="Courier"/>
                <a:cs typeface="Courier"/>
              </a:rPr>
              <a:t>	      text = new Scanner( is ).</a:t>
            </a:r>
            <a:r>
              <a:rPr lang="en-US" sz="1400" b="1" dirty="0" err="1" smtClean="0">
                <a:latin typeface="Courier New" pitchFamily="49" charset="0"/>
                <a:ea typeface="Courier"/>
                <a:cs typeface="Courier"/>
              </a:rPr>
              <a:t>useDelimiter</a:t>
            </a:r>
            <a:r>
              <a:rPr lang="en-US" sz="1400" b="1" dirty="0" smtClean="0">
                <a:latin typeface="Courier New" pitchFamily="49" charset="0"/>
                <a:ea typeface="Courier"/>
                <a:cs typeface="Courier"/>
              </a:rPr>
              <a:t>("\\A").next();</a:t>
            </a:r>
          </a:p>
          <a:p>
            <a:pPr>
              <a:buNone/>
            </a:pPr>
            <a:r>
              <a:rPr lang="en-US" sz="1400" b="1" dirty="0" smtClean="0">
                <a:latin typeface="Courier New" pitchFamily="49" charset="0"/>
                <a:ea typeface="Courier"/>
                <a:cs typeface="Courier"/>
              </a:rPr>
              <a:t>	    } catch (</a:t>
            </a:r>
            <a:r>
              <a:rPr lang="en-US" sz="1400" b="1" dirty="0" err="1" smtClean="0">
                <a:latin typeface="Courier New" pitchFamily="49" charset="0"/>
                <a:ea typeface="Courier"/>
                <a:cs typeface="Courier"/>
              </a:rPr>
              <a:t>IOException</a:t>
            </a:r>
            <a:r>
              <a:rPr lang="en-US" sz="1400" b="1" dirty="0" smtClean="0">
                <a:latin typeface="Courier New" pitchFamily="49" charset="0"/>
                <a:ea typeface="Courier"/>
                <a:cs typeface="Courier"/>
              </a:rPr>
              <a:t> ex) {} }</a:t>
            </a:r>
          </a:p>
          <a:p>
            <a:pPr>
              <a:buNone/>
            </a:pPr>
            <a:r>
              <a:rPr lang="en-US" sz="1400" b="1" dirty="0" smtClean="0">
                <a:latin typeface="Courier New" pitchFamily="49" charset="0"/>
                <a:ea typeface="Courier"/>
                <a:cs typeface="Courier"/>
              </a:rPr>
              <a:t>	    return text;</a:t>
            </a:r>
          </a:p>
          <a:p>
            <a:pPr>
              <a:buNone/>
            </a:pPr>
            <a:r>
              <a:rPr lang="en-US" sz="1400" b="1" dirty="0" smtClean="0">
                <a:latin typeface="Courier New" pitchFamily="49" charset="0"/>
                <a:ea typeface="Courier"/>
                <a:cs typeface="Courier"/>
              </a:rPr>
              <a:t>	  }</a:t>
            </a:r>
          </a:p>
          <a:p>
            <a:pPr>
              <a:buNone/>
            </a:pPr>
            <a:r>
              <a:rPr lang="en-US" sz="1400" b="1" dirty="0" smtClean="0">
                <a:latin typeface="Courier New" pitchFamily="49" charset="0"/>
                <a:ea typeface="Courier"/>
                <a:cs typeface="Courier"/>
              </a:rPr>
              <a:t>	}</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JSF 2.2</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Pass value through HTML 5 Components</a:t>
            </a:r>
          </a:p>
          <a:p>
            <a:pPr>
              <a:buNone/>
            </a:pPr>
            <a:r>
              <a:rPr lang="en-US" sz="1400" b="1" dirty="0" smtClean="0">
                <a:latin typeface="Courier New" pitchFamily="49" charset="0"/>
                <a:ea typeface="Courier"/>
                <a:cs typeface="Courier"/>
              </a:rPr>
              <a:t>	&lt;html&gt;</a:t>
            </a:r>
          </a:p>
          <a:p>
            <a:pPr>
              <a:buNone/>
            </a:pPr>
            <a:r>
              <a:rPr lang="en-US" sz="1400" b="1" dirty="0" smtClean="0">
                <a:latin typeface="Courier New" pitchFamily="49" charset="0"/>
                <a:ea typeface="Courier"/>
                <a:cs typeface="Courier"/>
              </a:rPr>
              <a:t>	  ...</a:t>
            </a:r>
          </a:p>
          <a:p>
            <a:pPr>
              <a:buNone/>
            </a:pPr>
            <a:r>
              <a:rPr lang="en-US" sz="1400" b="1" dirty="0" smtClean="0">
                <a:latin typeface="Courier New" pitchFamily="49" charset="0"/>
                <a:ea typeface="Courier"/>
                <a:cs typeface="Courier"/>
              </a:rPr>
              <a:t>	  &lt;input type=“color” </a:t>
            </a:r>
            <a:r>
              <a:rPr lang="en-US" sz="1400" b="1" dirty="0" err="1" smtClean="0">
                <a:solidFill>
                  <a:srgbClr val="FF0000"/>
                </a:solidFill>
                <a:latin typeface="Courier New" pitchFamily="49" charset="0"/>
                <a:ea typeface="Courier"/>
                <a:cs typeface="Courier"/>
              </a:rPr>
              <a:t>jsf:value</a:t>
            </a:r>
            <a:r>
              <a:rPr lang="en-US" sz="1400" b="1" dirty="0" smtClean="0">
                <a:solidFill>
                  <a:srgbClr val="FF0000"/>
                </a:solidFill>
                <a:latin typeface="Courier New" pitchFamily="49" charset="0"/>
                <a:ea typeface="Courier"/>
                <a:cs typeface="Courier"/>
              </a:rPr>
              <a:t>=“#{colorBean.color2}” </a:t>
            </a:r>
            <a:r>
              <a:rPr lang="en-US" sz="1400" b="1" dirty="0" smtClean="0">
                <a:latin typeface="Courier New" pitchFamily="49" charset="0"/>
                <a:ea typeface="Courier"/>
                <a:cs typeface="Courier"/>
              </a:rPr>
              <a:t>/&gt;</a:t>
            </a:r>
          </a:p>
          <a:p>
            <a:pPr>
              <a:buNone/>
            </a:pPr>
            <a:r>
              <a:rPr lang="en-US" sz="1400" b="1" dirty="0" smtClean="0">
                <a:latin typeface="Courier New" pitchFamily="49" charset="0"/>
                <a:ea typeface="Courier"/>
                <a:cs typeface="Courier"/>
              </a:rPr>
              <a:t>	  &lt;input type=“date” </a:t>
            </a:r>
            <a:r>
              <a:rPr lang="en-US" sz="1400" b="1" dirty="0" err="1" smtClean="0">
                <a:solidFill>
                  <a:srgbClr val="FF0000"/>
                </a:solidFill>
                <a:latin typeface="Courier New" pitchFamily="49" charset="0"/>
                <a:ea typeface="Courier"/>
                <a:cs typeface="Courier"/>
              </a:rPr>
              <a:t>jsf:value</a:t>
            </a:r>
            <a:r>
              <a:rPr lang="en-US" sz="1400" b="1" dirty="0" smtClean="0">
                <a:solidFill>
                  <a:srgbClr val="FF0000"/>
                </a:solidFill>
                <a:latin typeface="Courier New" pitchFamily="49" charset="0"/>
                <a:ea typeface="Courier"/>
                <a:cs typeface="Courier"/>
              </a:rPr>
              <a:t>=“#{calendarBean.date1}”</a:t>
            </a:r>
            <a:r>
              <a:rPr lang="en-US" sz="1400" b="1" dirty="0" smtClean="0">
                <a:latin typeface="Courier New" pitchFamily="49" charset="0"/>
                <a:ea typeface="Courier"/>
                <a:cs typeface="Courier"/>
              </a:rPr>
              <a:t> /&gt;</a:t>
            </a:r>
          </a:p>
          <a:p>
            <a:pPr>
              <a:buNone/>
            </a:pPr>
            <a:r>
              <a:rPr lang="en-US" sz="1400" b="1" dirty="0" smtClean="0">
                <a:latin typeface="Courier New" pitchFamily="49" charset="0"/>
                <a:ea typeface="Courier"/>
                <a:cs typeface="Courier"/>
              </a:rPr>
              <a:t>	  ...</a:t>
            </a:r>
          </a:p>
          <a:p>
            <a:pPr>
              <a:buNone/>
            </a:pPr>
            <a:r>
              <a:rPr lang="en-US" sz="1400" b="1" dirty="0" smtClean="0">
                <a:latin typeface="Courier New" pitchFamily="49" charset="0"/>
                <a:ea typeface="Courier"/>
                <a:cs typeface="Courier"/>
              </a:rPr>
              <a:t>	&lt;/html&gt;</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Expression Language 3.0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Lambda Expressions</a:t>
            </a:r>
          </a:p>
          <a:p>
            <a:r>
              <a:rPr lang="en-US" sz="1400" dirty="0" smtClean="0">
                <a:solidFill>
                  <a:srgbClr val="3C5790"/>
                </a:solidFill>
              </a:rPr>
              <a:t>Collection</a:t>
            </a:r>
          </a:p>
          <a:p>
            <a:r>
              <a:rPr lang="en-US" sz="1400" dirty="0" smtClean="0">
                <a:solidFill>
                  <a:srgbClr val="3C5790"/>
                </a:solidFill>
              </a:rPr>
              <a:t>Operators</a:t>
            </a:r>
          </a:p>
          <a:p>
            <a:r>
              <a:rPr lang="en-US" sz="1400" dirty="0" smtClean="0">
                <a:solidFill>
                  <a:srgbClr val="3C5790"/>
                </a:solidFill>
              </a:rPr>
              <a:t>Standalone API</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Expression Language 3.0</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Separate expression language context into parsing and evaluation contexts independent of the JSP specification.</a:t>
            </a:r>
          </a:p>
          <a:p>
            <a:r>
              <a:rPr lang="en-US" sz="1400" dirty="0" smtClean="0">
                <a:solidFill>
                  <a:srgbClr val="3C5790"/>
                </a:solidFill>
              </a:rPr>
              <a:t>Introduction of new customizable expression language coercion rules.</a:t>
            </a:r>
          </a:p>
          <a:p>
            <a:r>
              <a:rPr lang="en-US" sz="1400" dirty="0" smtClean="0">
                <a:solidFill>
                  <a:srgbClr val="3C5790"/>
                </a:solidFill>
              </a:rPr>
              <a:t>Reference static methods and members directly in EL expressions without having to define them in Tag Library Descriptor, similar to instance method invocation.</a:t>
            </a:r>
          </a:p>
          <a:p>
            <a:r>
              <a:rPr lang="en-US" sz="1400" dirty="0" smtClean="0">
                <a:solidFill>
                  <a:srgbClr val="3C5790"/>
                </a:solidFill>
              </a:rPr>
              <a:t>Adding equality, string concatenation, and </a:t>
            </a:r>
            <a:r>
              <a:rPr lang="en-US" sz="1400" dirty="0" err="1" smtClean="0">
                <a:solidFill>
                  <a:srgbClr val="3C5790"/>
                </a:solidFill>
              </a:rPr>
              <a:t>sizeof</a:t>
            </a:r>
            <a:r>
              <a:rPr lang="en-US" sz="1400" dirty="0" smtClean="0">
                <a:solidFill>
                  <a:srgbClr val="3C5790"/>
                </a:solidFill>
              </a:rPr>
              <a:t> operators.</a:t>
            </a:r>
          </a:p>
          <a:p>
            <a:r>
              <a:rPr lang="en-US" sz="1400" dirty="0" smtClean="0">
                <a:solidFill>
                  <a:srgbClr val="3C5790"/>
                </a:solidFill>
              </a:rPr>
              <a:t>CDI Integration so that events can be generated before/during/after the expressions are evaluated.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Bean Validation 1.1</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Method constraints</a:t>
            </a:r>
          </a:p>
          <a:p>
            <a:r>
              <a:rPr lang="en-US" sz="1400" dirty="0" smtClean="0">
                <a:solidFill>
                  <a:srgbClr val="3C5790"/>
                </a:solidFill>
              </a:rPr>
              <a:t>Bean Validation artifacts </a:t>
            </a:r>
            <a:r>
              <a:rPr lang="en-US" sz="1400" dirty="0" err="1" smtClean="0">
                <a:solidFill>
                  <a:srgbClr val="3C5790"/>
                </a:solidFill>
              </a:rPr>
              <a:t>injectable</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Bean Validation 1.1</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Method Level Restrictions</a:t>
            </a:r>
          </a:p>
          <a:p>
            <a:r>
              <a:rPr lang="en-US" sz="1400" b="1" dirty="0" smtClean="0">
                <a:latin typeface="Courier New" pitchFamily="49" charset="0"/>
                <a:ea typeface="Courier"/>
                <a:cs typeface="Courier"/>
              </a:rPr>
              <a:t>public void </a:t>
            </a:r>
            <a:r>
              <a:rPr lang="en-US" sz="1400" b="1" dirty="0" err="1" smtClean="0">
                <a:latin typeface="Courier New" pitchFamily="49" charset="0"/>
                <a:ea typeface="Courier"/>
                <a:cs typeface="Courier"/>
              </a:rPr>
              <a:t>placeOrder</a:t>
            </a: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r>
              <a:rPr lang="en-US" sz="1400" b="1" dirty="0" smtClean="0">
                <a:solidFill>
                  <a:srgbClr val="FF0000"/>
                </a:solidFill>
                <a:latin typeface="Courier New" pitchFamily="49" charset="0"/>
                <a:ea typeface="Courier"/>
                <a:cs typeface="Courier"/>
              </a:rPr>
              <a:t>@</a:t>
            </a:r>
            <a:r>
              <a:rPr lang="en-US" sz="1400" b="1" dirty="0" err="1" smtClean="0">
                <a:solidFill>
                  <a:srgbClr val="FF0000"/>
                </a:solidFill>
                <a:latin typeface="Courier New" pitchFamily="49" charset="0"/>
                <a:ea typeface="Courier"/>
                <a:cs typeface="Courier"/>
              </a:rPr>
              <a:t>NotNull</a:t>
            </a:r>
            <a:r>
              <a:rPr lang="en-US" sz="1400" b="1" dirty="0" smtClean="0">
                <a:latin typeface="Courier New" pitchFamily="49" charset="0"/>
                <a:ea typeface="Courier"/>
                <a:cs typeface="Courier"/>
              </a:rPr>
              <a:t> String </a:t>
            </a:r>
            <a:r>
              <a:rPr lang="en-US" sz="1400" b="1" dirty="0" err="1" smtClean="0">
                <a:latin typeface="Courier New" pitchFamily="49" charset="0"/>
                <a:ea typeface="Courier"/>
                <a:cs typeface="Courier"/>
              </a:rPr>
              <a:t>productName</a:t>
            </a:r>
            <a:r>
              <a:rPr lang="en-US" sz="1400" b="1" dirty="0" smtClean="0">
                <a:latin typeface="Courier New" pitchFamily="49" charset="0"/>
                <a:ea typeface="Courier"/>
                <a:cs typeface="Courier"/>
              </a:rPr>
              <a:t>,</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r>
              <a:rPr lang="en-US" sz="1400" b="1" dirty="0" smtClean="0">
                <a:solidFill>
                  <a:srgbClr val="FF0000"/>
                </a:solidFill>
                <a:latin typeface="Courier New" pitchFamily="49" charset="0"/>
                <a:ea typeface="Courier"/>
                <a:cs typeface="Courier"/>
              </a:rPr>
              <a:t>@</a:t>
            </a:r>
            <a:r>
              <a:rPr lang="en-US" sz="1400" b="1" dirty="0" err="1" smtClean="0">
                <a:solidFill>
                  <a:srgbClr val="FF0000"/>
                </a:solidFill>
                <a:latin typeface="Courier New" pitchFamily="49" charset="0"/>
                <a:ea typeface="Courier"/>
                <a:cs typeface="Courier"/>
              </a:rPr>
              <a:t>NotNull</a:t>
            </a:r>
            <a:r>
              <a:rPr lang="en-US" sz="1400" b="1" dirty="0" smtClean="0">
                <a:solidFill>
                  <a:srgbClr val="FF0000"/>
                </a:solidFill>
                <a:latin typeface="Courier New" pitchFamily="49" charset="0"/>
                <a:ea typeface="Courier"/>
                <a:cs typeface="Courier"/>
              </a:rPr>
              <a:t> @Max(“10”)</a:t>
            </a:r>
            <a:r>
              <a:rPr lang="en-US" sz="1400" b="1" dirty="0" smtClean="0">
                <a:latin typeface="Courier New" pitchFamily="49" charset="0"/>
                <a:ea typeface="Courier"/>
                <a:cs typeface="Courier"/>
              </a:rPr>
              <a:t> Integer quantity,</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r>
              <a:rPr lang="en-US" sz="1400" b="1" dirty="0" smtClean="0">
                <a:solidFill>
                  <a:srgbClr val="FF0000"/>
                </a:solidFill>
                <a:latin typeface="Courier New" pitchFamily="49" charset="0"/>
                <a:ea typeface="Courier"/>
                <a:cs typeface="Courier"/>
              </a:rPr>
              <a:t>@Customer</a:t>
            </a:r>
            <a:r>
              <a:rPr lang="en-US" sz="1400" b="1" dirty="0" smtClean="0">
                <a:latin typeface="Courier New" pitchFamily="49" charset="0"/>
                <a:ea typeface="Courier"/>
                <a:cs typeface="Courier"/>
              </a:rPr>
              <a:t> String customer) {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 .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a:t>
            </a:r>
          </a:p>
          <a:p>
            <a:endParaRPr lang="en-US" sz="1400" b="1" dirty="0" smtClean="0">
              <a:latin typeface="Courier New" pitchFamily="49" charset="0"/>
              <a:ea typeface="Courier"/>
              <a:cs typeface="Courier"/>
            </a:endParaRPr>
          </a:p>
          <a:p>
            <a:pPr>
              <a:buNone/>
            </a:pPr>
            <a:r>
              <a:rPr lang="en-US" sz="1400" b="1" dirty="0" smtClean="0">
                <a:solidFill>
                  <a:srgbClr val="FF0000"/>
                </a:solidFill>
                <a:latin typeface="Courier New" pitchFamily="49" charset="0"/>
                <a:ea typeface="Courier"/>
                <a:cs typeface="Courier"/>
              </a:rPr>
              <a:t>	@Future</a:t>
            </a:r>
            <a:br>
              <a:rPr lang="en-US" sz="1400" b="1" dirty="0" smtClean="0">
                <a:solidFill>
                  <a:srgbClr val="FF0000"/>
                </a:solidFill>
                <a:latin typeface="Courier New" pitchFamily="49" charset="0"/>
                <a:ea typeface="Courier"/>
                <a:cs typeface="Courier"/>
              </a:rPr>
            </a:br>
            <a:r>
              <a:rPr lang="en-US" sz="1400" b="1" dirty="0" smtClean="0">
                <a:latin typeface="Courier New" pitchFamily="49" charset="0"/>
                <a:ea typeface="Courier"/>
                <a:cs typeface="Courier"/>
              </a:rPr>
              <a:t>public Date </a:t>
            </a:r>
            <a:r>
              <a:rPr lang="en-US" sz="1400" b="1" dirty="0" err="1" smtClean="0">
                <a:latin typeface="Courier New" pitchFamily="49" charset="0"/>
                <a:ea typeface="Courier"/>
                <a:cs typeface="Courier"/>
              </a:rPr>
              <a:t>getAppointment</a:t>
            </a: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 .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500" dirty="0" smtClean="0">
                <a:solidFill>
                  <a:srgbClr val="3C5790"/>
                </a:solidFill>
              </a:rPr>
              <a:t>Web Socket represents:</a:t>
            </a:r>
          </a:p>
          <a:p>
            <a:pPr lvl="1"/>
            <a:r>
              <a:rPr lang="en-US" sz="1200" dirty="0" smtClean="0">
                <a:solidFill>
                  <a:srgbClr val="3C5790"/>
                </a:solidFill>
              </a:rPr>
              <a:t>technology providing full-duplex communications channels over a single TCP connection.</a:t>
            </a:r>
          </a:p>
          <a:p>
            <a:pPr lvl="1"/>
            <a:r>
              <a:rPr lang="en-US" sz="1200" dirty="0" smtClean="0">
                <a:solidFill>
                  <a:srgbClr val="3C5790"/>
                </a:solidFill>
              </a:rPr>
              <a:t>a protocol standardized by IETF as RFC 6455.</a:t>
            </a:r>
          </a:p>
          <a:p>
            <a:pPr lvl="1"/>
            <a:r>
              <a:rPr lang="en-US" sz="1200" dirty="0" smtClean="0">
                <a:solidFill>
                  <a:srgbClr val="3C5790"/>
                </a:solidFill>
              </a:rPr>
              <a:t>API that is being standardized by W3C.</a:t>
            </a:r>
          </a:p>
          <a:p>
            <a:pPr lvl="1"/>
            <a:r>
              <a:rPr lang="en-US" sz="1200" dirty="0" smtClean="0">
                <a:solidFill>
                  <a:srgbClr val="3C5790"/>
                </a:solidFill>
              </a:rPr>
              <a:t>Java API being standardized under JSR 356.</a:t>
            </a:r>
          </a:p>
          <a:p>
            <a:r>
              <a:rPr lang="en-US" sz="1400" dirty="0" smtClean="0">
                <a:solidFill>
                  <a:srgbClr val="3C5790"/>
                </a:solidFill>
              </a:rPr>
              <a:t>Web is designed to be implemented in web browsers and web servers.</a:t>
            </a:r>
          </a:p>
          <a:p>
            <a:r>
              <a:rPr lang="en-US" sz="1400" dirty="0" smtClean="0">
                <a:solidFill>
                  <a:srgbClr val="3C5790"/>
                </a:solidFill>
              </a:rPr>
              <a:t>The protocol is designed to create more interaction between a browser and a web site. Previous to this technology the same effect can be made using non-standardized ways using Comet(Reverse Ajax).</a:t>
            </a:r>
          </a:p>
          <a:p>
            <a:r>
              <a:rPr lang="en-US" sz="1400" dirty="0" smtClean="0">
                <a:solidFill>
                  <a:srgbClr val="3C5790"/>
                </a:solidFill>
              </a:rPr>
              <a:t>Currently </a:t>
            </a:r>
            <a:r>
              <a:rPr lang="en-US" sz="1400" dirty="0" err="1" smtClean="0">
                <a:solidFill>
                  <a:srgbClr val="3C5790"/>
                </a:solidFill>
              </a:rPr>
              <a:t>WebSocket</a:t>
            </a:r>
            <a:r>
              <a:rPr lang="en-US" sz="1400" dirty="0" smtClean="0">
                <a:solidFill>
                  <a:srgbClr val="3C5790"/>
                </a:solidFill>
              </a:rPr>
              <a:t> is supported in several browsers like: Google Chrome, Internet Explorer, Firefox, Safari, Opera.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History</a:t>
            </a:r>
            <a:endParaRPr lang="fr-CA" dirty="0" smtClean="0">
              <a:solidFill>
                <a:schemeClr val="bg1"/>
              </a:solidFill>
            </a:endParaRPr>
          </a:p>
        </p:txBody>
      </p:sp>
      <p:pic>
        <p:nvPicPr>
          <p:cNvPr id="7170" name="Picture 2" descr="Java EE Past and Present"/>
          <p:cNvPicPr>
            <a:picLocks noChangeAspect="1" noChangeArrowheads="1"/>
          </p:cNvPicPr>
          <p:nvPr/>
        </p:nvPicPr>
        <p:blipFill>
          <a:blip r:embed="rId3" cstate="print"/>
          <a:srcRect/>
          <a:stretch>
            <a:fillRect/>
          </a:stretch>
        </p:blipFill>
        <p:spPr bwMode="auto">
          <a:xfrm>
            <a:off x="1143000" y="2436368"/>
            <a:ext cx="6553200" cy="3888232"/>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 (cont.)</a:t>
            </a:r>
            <a:endParaRPr lang="fr-CA" sz="3000" dirty="0" smtClean="0">
              <a:solidFill>
                <a:schemeClr val="bg1"/>
              </a:solidFill>
            </a:endParaRPr>
          </a:p>
        </p:txBody>
      </p:sp>
      <p:sp>
        <p:nvSpPr>
          <p:cNvPr id="4099" name="Espace réservé du contenu 4"/>
          <p:cNvSpPr>
            <a:spLocks noGrp="1"/>
          </p:cNvSpPr>
          <p:nvPr>
            <p:ph idx="1"/>
          </p:nvPr>
        </p:nvSpPr>
        <p:spPr>
          <a:xfrm>
            <a:off x="76200" y="6096000"/>
            <a:ext cx="8686800" cy="533400"/>
          </a:xfrm>
        </p:spPr>
        <p:txBody>
          <a:bodyPr/>
          <a:lstStyle/>
          <a:p>
            <a:r>
              <a:rPr lang="en-US" sz="1400" dirty="0" smtClean="0">
                <a:solidFill>
                  <a:srgbClr val="3C5790"/>
                </a:solidFill>
              </a:rPr>
              <a:t>From global user statistics only </a:t>
            </a:r>
            <a:r>
              <a:rPr lang="en-US" sz="1400" b="1" dirty="0" smtClean="0">
                <a:solidFill>
                  <a:srgbClr val="3C5790"/>
                </a:solidFill>
              </a:rPr>
              <a:t>48.31%</a:t>
            </a:r>
            <a:r>
              <a:rPr lang="en-US" sz="1400" dirty="0" smtClean="0">
                <a:solidFill>
                  <a:srgbClr val="3C5790"/>
                </a:solidFill>
              </a:rPr>
              <a:t> from internet users have the browser compatible to this technology.</a:t>
            </a:r>
          </a:p>
        </p:txBody>
      </p:sp>
      <p:pic>
        <p:nvPicPr>
          <p:cNvPr id="4" name="Picture 2"/>
          <p:cNvPicPr>
            <a:picLocks noChangeAspect="1" noChangeArrowheads="1"/>
          </p:cNvPicPr>
          <p:nvPr/>
        </p:nvPicPr>
        <p:blipFill>
          <a:blip r:embed="rId3" cstate="print"/>
          <a:srcRect/>
          <a:stretch>
            <a:fillRect/>
          </a:stretch>
        </p:blipFill>
        <p:spPr bwMode="auto">
          <a:xfrm>
            <a:off x="533400" y="2057400"/>
            <a:ext cx="7440432"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Web applications are using Ajax or Commit to simulate real-time communications. In the case of Comet lots of traffic is made because of the long polling strategy used.</a:t>
            </a:r>
          </a:p>
          <a:p>
            <a:r>
              <a:rPr lang="en-US" sz="1400" dirty="0" err="1" smtClean="0">
                <a:solidFill>
                  <a:srgbClr val="3C5790"/>
                </a:solidFill>
              </a:rPr>
              <a:t>WebSocket</a:t>
            </a:r>
            <a:r>
              <a:rPr lang="en-US" sz="1400" dirty="0" smtClean="0">
                <a:solidFill>
                  <a:srgbClr val="3C5790"/>
                </a:solidFill>
              </a:rPr>
              <a:t> uses “frames” for information exchange and the polling overhead is removed. </a:t>
            </a:r>
          </a:p>
          <a:p>
            <a:r>
              <a:rPr lang="en-US" sz="1400" dirty="0" smtClean="0">
                <a:solidFill>
                  <a:srgbClr val="3C5790"/>
                </a:solidFill>
              </a:rPr>
              <a:t>The </a:t>
            </a:r>
            <a:r>
              <a:rPr lang="en-US" sz="1400" dirty="0" err="1" smtClean="0">
                <a:solidFill>
                  <a:srgbClr val="3C5790"/>
                </a:solidFill>
              </a:rPr>
              <a:t>WebSocket</a:t>
            </a:r>
            <a:r>
              <a:rPr lang="en-US" sz="1400" dirty="0" smtClean="0">
                <a:solidFill>
                  <a:srgbClr val="3C5790"/>
                </a:solidFill>
              </a:rPr>
              <a:t>  connection is established by upgrading from HTTP to </a:t>
            </a:r>
            <a:r>
              <a:rPr lang="en-US" sz="1400" dirty="0" err="1" smtClean="0">
                <a:solidFill>
                  <a:srgbClr val="3C5790"/>
                </a:solidFill>
              </a:rPr>
              <a:t>WebSocket</a:t>
            </a:r>
            <a:r>
              <a:rPr lang="en-US" sz="1400" dirty="0" smtClean="0">
                <a:solidFill>
                  <a:srgbClr val="3C5790"/>
                </a:solidFill>
              </a:rPr>
              <a:t> protocol.</a:t>
            </a:r>
          </a:p>
          <a:p>
            <a:pPr lvl="0"/>
            <a:r>
              <a:rPr lang="en-US" sz="1400" dirty="0" smtClean="0">
                <a:solidFill>
                  <a:srgbClr val="3C5790"/>
                </a:solidFill>
              </a:rPr>
              <a:t>The </a:t>
            </a:r>
            <a:r>
              <a:rPr lang="en-US" sz="1400" dirty="0" err="1" smtClean="0">
                <a:solidFill>
                  <a:srgbClr val="3C5790"/>
                </a:solidFill>
              </a:rPr>
              <a:t>WebSocket</a:t>
            </a:r>
            <a:r>
              <a:rPr lang="en-US" sz="1400" dirty="0" smtClean="0">
                <a:solidFill>
                  <a:srgbClr val="3C5790"/>
                </a:solidFill>
              </a:rPr>
              <a:t> protocol specification defined 2 URI schemas: </a:t>
            </a:r>
            <a:r>
              <a:rPr lang="en-US" sz="1400" b="1" dirty="0" err="1" smtClean="0">
                <a:solidFill>
                  <a:srgbClr val="3C5790"/>
                </a:solidFill>
              </a:rPr>
              <a:t>ws</a:t>
            </a:r>
            <a:r>
              <a:rPr lang="en-US" sz="1400" b="1" dirty="0" smtClean="0">
                <a:solidFill>
                  <a:srgbClr val="3C5790"/>
                </a:solidFill>
              </a:rPr>
              <a:t>:</a:t>
            </a:r>
            <a:r>
              <a:rPr lang="en-US" sz="1400" dirty="0" smtClean="0">
                <a:solidFill>
                  <a:srgbClr val="3C5790"/>
                </a:solidFill>
              </a:rPr>
              <a:t> and </a:t>
            </a:r>
            <a:r>
              <a:rPr lang="en-US" sz="1400" b="1" dirty="0" err="1" smtClean="0">
                <a:solidFill>
                  <a:srgbClr val="3C5790"/>
                </a:solidFill>
              </a:rPr>
              <a:t>wss</a:t>
            </a:r>
            <a:r>
              <a:rPr lang="en-US" sz="1400" b="1" dirty="0" smtClean="0">
                <a:solidFill>
                  <a:srgbClr val="3C5790"/>
                </a:solidFill>
              </a:rPr>
              <a:t>:</a:t>
            </a:r>
            <a:r>
              <a:rPr lang="en-US" sz="1400" dirty="0" smtClean="0">
                <a:solidFill>
                  <a:srgbClr val="3C5790"/>
                </a:solidFill>
              </a:rPr>
              <a:t> for unsecure and secure connections respectively.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smtClean="0">
                <a:solidFill>
                  <a:srgbClr val="3C5790"/>
                </a:solidFill>
              </a:rPr>
              <a:t>WebSocket</a:t>
            </a:r>
            <a:r>
              <a:rPr lang="en-US" sz="1400" dirty="0" smtClean="0">
                <a:solidFill>
                  <a:srgbClr val="3C5790"/>
                </a:solidFill>
              </a:rPr>
              <a:t> implementation is a combination of IETF RFC 6455 protocol and W3C JavaScript API.</a:t>
            </a:r>
          </a:p>
          <a:p>
            <a:r>
              <a:rPr lang="en-US" sz="1400" dirty="0" smtClean="0">
                <a:solidFill>
                  <a:srgbClr val="3C5790"/>
                </a:solidFill>
              </a:rPr>
              <a:t>The API enables web pages to use </a:t>
            </a:r>
            <a:r>
              <a:rPr lang="en-US" sz="1400" dirty="0" err="1" smtClean="0">
                <a:solidFill>
                  <a:srgbClr val="3C5790"/>
                </a:solidFill>
              </a:rPr>
              <a:t>WebSocket</a:t>
            </a:r>
            <a:r>
              <a:rPr lang="en-US" sz="1400" dirty="0" smtClean="0">
                <a:solidFill>
                  <a:srgbClr val="3C5790"/>
                </a:solidFill>
              </a:rPr>
              <a:t> protocol for two-way communication with the remote host.</a:t>
            </a:r>
          </a:p>
          <a:p>
            <a:r>
              <a:rPr lang="en-US" sz="1400" b="1" dirty="0" err="1" smtClean="0">
                <a:solidFill>
                  <a:srgbClr val="3C5790"/>
                </a:solidFill>
              </a:rPr>
              <a:t>Tyrus</a:t>
            </a:r>
            <a:r>
              <a:rPr lang="en-US" sz="1400" b="1" dirty="0" smtClean="0">
                <a:solidFill>
                  <a:srgbClr val="3C5790"/>
                </a:solidFill>
              </a:rPr>
              <a:t> </a:t>
            </a:r>
            <a:r>
              <a:rPr lang="en-US" sz="1400" dirty="0" smtClean="0">
                <a:solidFill>
                  <a:srgbClr val="3C5790"/>
                </a:solidFill>
              </a:rPr>
              <a:t>represents an open source Web Socket RI for JSR 356. </a:t>
            </a:r>
          </a:p>
          <a:p>
            <a:r>
              <a:rPr lang="en-US" sz="1400" dirty="0" err="1" smtClean="0">
                <a:solidFill>
                  <a:srgbClr val="3C5790"/>
                </a:solidFill>
              </a:rPr>
              <a:t>Tyrus</a:t>
            </a:r>
            <a:r>
              <a:rPr lang="en-US" sz="1400" dirty="0" smtClean="0">
                <a:solidFill>
                  <a:srgbClr val="3C5790"/>
                </a:solidFill>
              </a:rPr>
              <a:t> is already integrated into </a:t>
            </a:r>
            <a:r>
              <a:rPr lang="en-US" sz="1400" b="1" dirty="0" err="1" smtClean="0">
                <a:solidFill>
                  <a:srgbClr val="3C5790"/>
                </a:solidFill>
              </a:rPr>
              <a:t>GlassFish</a:t>
            </a:r>
            <a:r>
              <a:rPr lang="en-US" sz="1400" b="1" dirty="0" smtClean="0">
                <a:solidFill>
                  <a:srgbClr val="3C5790"/>
                </a:solidFill>
              </a:rPr>
              <a:t> 4.0</a:t>
            </a:r>
            <a:r>
              <a:rPr lang="en-US" sz="1400" dirty="0" smtClean="0">
                <a:solidFill>
                  <a:srgbClr val="3C5790"/>
                </a:solidFill>
              </a:rPr>
              <a:t> Promoted builds.</a:t>
            </a:r>
          </a:p>
          <a:p>
            <a:r>
              <a:rPr lang="en-US" sz="1400" dirty="0" smtClean="0">
                <a:solidFill>
                  <a:srgbClr val="3C5790"/>
                </a:solidFill>
              </a:rPr>
              <a:t>A </a:t>
            </a:r>
            <a:r>
              <a:rPr lang="en-US" sz="1400" dirty="0" err="1" smtClean="0">
                <a:solidFill>
                  <a:srgbClr val="3C5790"/>
                </a:solidFill>
              </a:rPr>
              <a:t>websocket</a:t>
            </a:r>
            <a:r>
              <a:rPr lang="en-US" sz="1400" dirty="0" smtClean="0">
                <a:solidFill>
                  <a:srgbClr val="3C5790"/>
                </a:solidFill>
              </a:rPr>
              <a:t> connection is the networking connecting between the two endpoints which are interacting using the </a:t>
            </a:r>
            <a:r>
              <a:rPr lang="en-US" sz="1400" dirty="0" err="1" smtClean="0">
                <a:solidFill>
                  <a:srgbClr val="3C5790"/>
                </a:solidFill>
              </a:rPr>
              <a:t>websocket</a:t>
            </a:r>
            <a:r>
              <a:rPr lang="en-US" sz="1400" dirty="0" smtClean="0">
                <a:solidFill>
                  <a:srgbClr val="3C5790"/>
                </a:solidFill>
              </a:rPr>
              <a:t> protocol.</a:t>
            </a:r>
          </a:p>
          <a:p>
            <a:r>
              <a:rPr lang="en-US" sz="1400" dirty="0" smtClean="0">
                <a:solidFill>
                  <a:srgbClr val="3C5790"/>
                </a:solidFill>
              </a:rPr>
              <a:t>A </a:t>
            </a:r>
            <a:r>
              <a:rPr lang="en-US" sz="1400" dirty="0" err="1" smtClean="0">
                <a:solidFill>
                  <a:srgbClr val="3C5790"/>
                </a:solidFill>
              </a:rPr>
              <a:t>websocket</a:t>
            </a:r>
            <a:r>
              <a:rPr lang="en-US" sz="1400" dirty="0" smtClean="0">
                <a:solidFill>
                  <a:srgbClr val="3C5790"/>
                </a:solidFill>
              </a:rPr>
              <a:t> session is used to represent a sequence of </a:t>
            </a:r>
            <a:r>
              <a:rPr lang="en-US" sz="1400" dirty="0" err="1" smtClean="0">
                <a:solidFill>
                  <a:srgbClr val="3C5790"/>
                </a:solidFill>
              </a:rPr>
              <a:t>websocket</a:t>
            </a:r>
            <a:r>
              <a:rPr lang="en-US" sz="1400" dirty="0" smtClean="0">
                <a:solidFill>
                  <a:srgbClr val="3C5790"/>
                </a:solidFill>
              </a:rPr>
              <a:t> interactions between an endpoint and a single peer.</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2057400"/>
          </a:xfrm>
        </p:spPr>
        <p:txBody>
          <a:bodyPr/>
          <a:lstStyle/>
          <a:p>
            <a:r>
              <a:rPr lang="en-US" sz="1400" dirty="0" smtClean="0">
                <a:solidFill>
                  <a:srgbClr val="3C5790"/>
                </a:solidFill>
              </a:rPr>
              <a:t>The abstract class </a:t>
            </a:r>
            <a:r>
              <a:rPr lang="en-US" sz="1400" b="1" dirty="0" err="1" smtClean="0">
                <a:solidFill>
                  <a:srgbClr val="3C5790"/>
                </a:solidFill>
              </a:rPr>
              <a:t>javax.websocket.Endpoint</a:t>
            </a:r>
            <a:r>
              <a:rPr lang="en-US" sz="1400" dirty="0" smtClean="0">
                <a:solidFill>
                  <a:srgbClr val="3C5790"/>
                </a:solidFill>
              </a:rPr>
              <a:t> represents one side of a sequence of </a:t>
            </a:r>
            <a:r>
              <a:rPr lang="en-US" sz="1400" dirty="0" err="1" smtClean="0">
                <a:solidFill>
                  <a:srgbClr val="3C5790"/>
                </a:solidFill>
              </a:rPr>
              <a:t>websocket</a:t>
            </a:r>
            <a:r>
              <a:rPr lang="en-US" sz="1400" dirty="0" smtClean="0">
                <a:solidFill>
                  <a:srgbClr val="3C5790"/>
                </a:solidFill>
              </a:rPr>
              <a:t> interactions between two connected peers and contains methods like </a:t>
            </a:r>
            <a:r>
              <a:rPr lang="en-US" sz="1400" b="1" dirty="0" err="1" smtClean="0">
                <a:solidFill>
                  <a:srgbClr val="3C5790"/>
                </a:solidFill>
              </a:rPr>
              <a:t>onOpen</a:t>
            </a:r>
            <a:r>
              <a:rPr lang="en-US" sz="1400" dirty="0" smtClean="0">
                <a:solidFill>
                  <a:srgbClr val="3C5790"/>
                </a:solidFill>
              </a:rPr>
              <a:t>, </a:t>
            </a:r>
            <a:r>
              <a:rPr lang="en-US" sz="1400" b="1" dirty="0" err="1" smtClean="0">
                <a:solidFill>
                  <a:srgbClr val="3C5790"/>
                </a:solidFill>
              </a:rPr>
              <a:t>onClose</a:t>
            </a:r>
            <a:r>
              <a:rPr lang="en-US" sz="1400" dirty="0" smtClean="0">
                <a:solidFill>
                  <a:srgbClr val="3C5790"/>
                </a:solidFill>
              </a:rPr>
              <a:t>, </a:t>
            </a:r>
            <a:r>
              <a:rPr lang="en-US" sz="1400" b="1" dirty="0" err="1" smtClean="0">
                <a:solidFill>
                  <a:srgbClr val="3C5790"/>
                </a:solidFill>
              </a:rPr>
              <a:t>onError</a:t>
            </a:r>
            <a:r>
              <a:rPr lang="en-US" sz="1400" dirty="0" smtClean="0">
                <a:solidFill>
                  <a:srgbClr val="3C5790"/>
                </a:solidFill>
              </a:rPr>
              <a:t>.</a:t>
            </a:r>
          </a:p>
          <a:p>
            <a:r>
              <a:rPr lang="en-US" sz="1400" dirty="0" smtClean="0">
                <a:solidFill>
                  <a:srgbClr val="3C5790"/>
                </a:solidFill>
              </a:rPr>
              <a:t>As alternative </a:t>
            </a:r>
            <a:r>
              <a:rPr lang="en-US" sz="1400" b="1" dirty="0" smtClean="0">
                <a:solidFill>
                  <a:srgbClr val="3C5790"/>
                </a:solidFill>
              </a:rPr>
              <a:t>@</a:t>
            </a:r>
            <a:r>
              <a:rPr lang="en-US" sz="1400" b="1" dirty="0" err="1" smtClean="0">
                <a:solidFill>
                  <a:srgbClr val="3C5790"/>
                </a:solidFill>
              </a:rPr>
              <a:t>WebSocketEndpoint</a:t>
            </a:r>
            <a:r>
              <a:rPr lang="en-US" sz="1400" dirty="0" smtClean="0">
                <a:solidFill>
                  <a:srgbClr val="3C5790"/>
                </a:solidFill>
              </a:rPr>
              <a:t> annotation indicates that a Java class is to become a </a:t>
            </a:r>
            <a:r>
              <a:rPr lang="en-US" sz="1400" dirty="0" err="1" smtClean="0">
                <a:solidFill>
                  <a:srgbClr val="3C5790"/>
                </a:solidFill>
              </a:rPr>
              <a:t>websocket</a:t>
            </a:r>
            <a:r>
              <a:rPr lang="en-US" sz="1400" dirty="0" smtClean="0">
                <a:solidFill>
                  <a:srgbClr val="3C5790"/>
                </a:solidFill>
              </a:rPr>
              <a:t> endpoint at runtime.</a:t>
            </a:r>
          </a:p>
          <a:p>
            <a:r>
              <a:rPr lang="en-US" sz="1400" b="1" dirty="0" smtClean="0">
                <a:solidFill>
                  <a:srgbClr val="3C5790"/>
                </a:solidFill>
              </a:rPr>
              <a:t>@</a:t>
            </a:r>
            <a:r>
              <a:rPr lang="en-US" sz="1400" b="1" dirty="0" err="1" smtClean="0">
                <a:solidFill>
                  <a:srgbClr val="3C5790"/>
                </a:solidFill>
              </a:rPr>
              <a:t>WebSocketOpen</a:t>
            </a:r>
            <a:r>
              <a:rPr lang="en-US" sz="1400" b="1" dirty="0" smtClean="0">
                <a:solidFill>
                  <a:srgbClr val="3C5790"/>
                </a:solidFill>
              </a:rPr>
              <a:t> </a:t>
            </a:r>
            <a:r>
              <a:rPr lang="en-US" sz="1400" dirty="0" smtClean="0">
                <a:solidFill>
                  <a:srgbClr val="3C5790"/>
                </a:solidFill>
              </a:rPr>
              <a:t>and </a:t>
            </a:r>
            <a:r>
              <a:rPr lang="en-US" sz="1400" b="1" dirty="0" smtClean="0">
                <a:solidFill>
                  <a:srgbClr val="3C5790"/>
                </a:solidFill>
              </a:rPr>
              <a:t>@</a:t>
            </a:r>
            <a:r>
              <a:rPr lang="en-US" sz="1400" b="1" dirty="0" err="1" smtClean="0">
                <a:solidFill>
                  <a:srgbClr val="3C5790"/>
                </a:solidFill>
              </a:rPr>
              <a:t>WebSocketClose</a:t>
            </a:r>
            <a:r>
              <a:rPr lang="en-US" sz="1400" b="1" dirty="0" smtClean="0">
                <a:solidFill>
                  <a:srgbClr val="3C5790"/>
                </a:solidFill>
              </a:rPr>
              <a:t> </a:t>
            </a:r>
            <a:r>
              <a:rPr lang="en-US" sz="1400" dirty="0" smtClean="0">
                <a:solidFill>
                  <a:srgbClr val="3C5790"/>
                </a:solidFill>
              </a:rPr>
              <a:t>annotations allow the developers to decorate methods on their @</a:t>
            </a:r>
            <a:r>
              <a:rPr lang="en-US" sz="1400" dirty="0" err="1" smtClean="0">
                <a:solidFill>
                  <a:srgbClr val="3C5790"/>
                </a:solidFill>
              </a:rPr>
              <a:t>WebSocketEndpoint</a:t>
            </a:r>
            <a:r>
              <a:rPr lang="en-US" sz="1400" dirty="0" smtClean="0">
                <a:solidFill>
                  <a:srgbClr val="3C5790"/>
                </a:solidFill>
              </a:rPr>
              <a:t>. </a:t>
            </a:r>
          </a:p>
          <a:p>
            <a:r>
              <a:rPr lang="en-US" sz="1400" dirty="0" smtClean="0">
                <a:solidFill>
                  <a:srgbClr val="3C5790"/>
                </a:solidFill>
              </a:rPr>
              <a:t>The </a:t>
            </a:r>
            <a:r>
              <a:rPr lang="en-US" sz="1400" b="1" dirty="0" smtClean="0">
                <a:solidFill>
                  <a:srgbClr val="3C5790"/>
                </a:solidFill>
              </a:rPr>
              <a:t>@</a:t>
            </a:r>
            <a:r>
              <a:rPr lang="en-US" sz="1400" b="1" dirty="0" err="1" smtClean="0">
                <a:solidFill>
                  <a:srgbClr val="3C5790"/>
                </a:solidFill>
              </a:rPr>
              <a:t>WebSocketMessage</a:t>
            </a:r>
            <a:r>
              <a:rPr lang="en-US" sz="1400" b="1" dirty="0" smtClean="0">
                <a:solidFill>
                  <a:srgbClr val="3C5790"/>
                </a:solidFill>
              </a:rPr>
              <a:t> </a:t>
            </a:r>
            <a:r>
              <a:rPr lang="en-US" sz="1400" dirty="0" smtClean="0">
                <a:solidFill>
                  <a:srgbClr val="3C5790"/>
                </a:solidFill>
              </a:rPr>
              <a:t>is used to process </a:t>
            </a:r>
            <a:r>
              <a:rPr lang="en-US" sz="1400" dirty="0" err="1" smtClean="0">
                <a:solidFill>
                  <a:srgbClr val="3C5790"/>
                </a:solidFill>
              </a:rPr>
              <a:t>incomming</a:t>
            </a:r>
            <a:r>
              <a:rPr lang="en-US" sz="1400" dirty="0" smtClean="0">
                <a:solidFill>
                  <a:srgbClr val="3C5790"/>
                </a:solidFill>
              </a:rPr>
              <a:t> messages.</a:t>
            </a:r>
          </a:p>
          <a:p>
            <a:r>
              <a:rPr lang="en-US" sz="1400" dirty="0" smtClean="0">
                <a:solidFill>
                  <a:srgbClr val="3C5790"/>
                </a:solidFill>
              </a:rPr>
              <a:t>The </a:t>
            </a:r>
            <a:r>
              <a:rPr lang="en-US" sz="1400" b="1" dirty="0" smtClean="0">
                <a:solidFill>
                  <a:srgbClr val="3C5790"/>
                </a:solidFill>
              </a:rPr>
              <a:t>@</a:t>
            </a:r>
            <a:r>
              <a:rPr lang="en-US" sz="1400" b="1" dirty="0" err="1" smtClean="0">
                <a:solidFill>
                  <a:srgbClr val="3C5790"/>
                </a:solidFill>
              </a:rPr>
              <a:t>WebSocketPathParam</a:t>
            </a:r>
            <a:r>
              <a:rPr lang="en-US" sz="1400" dirty="0" smtClean="0">
                <a:solidFill>
                  <a:srgbClr val="3C5790"/>
                </a:solidFill>
              </a:rPr>
              <a:t> is used for retrieving path information.</a:t>
            </a:r>
          </a:p>
        </p:txBody>
      </p:sp>
      <p:pic>
        <p:nvPicPr>
          <p:cNvPr id="4" name="Picture 2"/>
          <p:cNvPicPr>
            <a:picLocks noChangeAspect="1" noChangeArrowheads="1"/>
          </p:cNvPicPr>
          <p:nvPr/>
        </p:nvPicPr>
        <p:blipFill>
          <a:blip r:embed="rId3" cstate="print"/>
          <a:srcRect/>
          <a:stretch>
            <a:fillRect/>
          </a:stretch>
        </p:blipFill>
        <p:spPr bwMode="auto">
          <a:xfrm>
            <a:off x="1905000" y="4267200"/>
            <a:ext cx="4800600" cy="139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Web Socket 1.0 (cont.)</a:t>
            </a:r>
            <a:endParaRPr lang="fr-CA" sz="3000" dirty="0" smtClean="0">
              <a:solidFill>
                <a:schemeClr val="bg1"/>
              </a:solidFill>
            </a:endParaRPr>
          </a:p>
        </p:txBody>
      </p:sp>
      <p:sp>
        <p:nvSpPr>
          <p:cNvPr id="4099" name="Espace réservé du contenu 4"/>
          <p:cNvSpPr>
            <a:spLocks noGrp="1"/>
          </p:cNvSpPr>
          <p:nvPr>
            <p:ph idx="1"/>
          </p:nvPr>
        </p:nvSpPr>
        <p:spPr>
          <a:xfrm>
            <a:off x="76200" y="6096000"/>
            <a:ext cx="8686800" cy="533400"/>
          </a:xfrm>
        </p:spPr>
        <p:txBody>
          <a:bodyPr/>
          <a:lstStyle/>
          <a:p>
            <a:r>
              <a:rPr lang="en-US" sz="1400" dirty="0" err="1" smtClean="0">
                <a:solidFill>
                  <a:srgbClr val="3C5790"/>
                </a:solidFill>
              </a:rPr>
              <a:t>WebSocket</a:t>
            </a:r>
            <a:r>
              <a:rPr lang="en-US" sz="1400" dirty="0" smtClean="0">
                <a:solidFill>
                  <a:srgbClr val="3C5790"/>
                </a:solidFill>
              </a:rPr>
              <a:t> implementation and JavaScript setup for communication.</a:t>
            </a:r>
            <a:endParaRPr lang="en-US" sz="1200" dirty="0" smtClean="0">
              <a:solidFill>
                <a:srgbClr val="3C5790"/>
              </a:solidFill>
            </a:endParaRPr>
          </a:p>
        </p:txBody>
      </p:sp>
      <p:pic>
        <p:nvPicPr>
          <p:cNvPr id="4" name="Picture 3"/>
          <p:cNvPicPr>
            <a:picLocks noChangeAspect="1" noChangeArrowheads="1"/>
          </p:cNvPicPr>
          <p:nvPr/>
        </p:nvPicPr>
        <p:blipFill>
          <a:blip r:embed="rId3" cstate="print"/>
          <a:srcRect/>
          <a:stretch>
            <a:fillRect/>
          </a:stretch>
        </p:blipFill>
        <p:spPr bwMode="auto">
          <a:xfrm>
            <a:off x="152400" y="2409825"/>
            <a:ext cx="3915221" cy="3305175"/>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a:stretch>
            <a:fillRect/>
          </a:stretch>
        </p:blipFill>
        <p:spPr bwMode="auto">
          <a:xfrm>
            <a:off x="4271963" y="2590800"/>
            <a:ext cx="4795837" cy="2623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CDI 1.1</a:t>
            </a:r>
            <a:r>
              <a:rPr lang="en-US" sz="3200" dirty="0" smtClean="0">
                <a:solidFill>
                  <a:schemeClr val="bg1"/>
                </a:solidFill>
              </a:rPr>
              <a:t> </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CDI is making the platform lot more cohesive and is becoming a core component model.</a:t>
            </a:r>
          </a:p>
          <a:p>
            <a:r>
              <a:rPr lang="en-US" sz="1400" dirty="0" smtClean="0">
                <a:solidFill>
                  <a:srgbClr val="3C5790"/>
                </a:solidFill>
              </a:rPr>
              <a:t>CDI is now enabled by default in Java EE 7, without the requirement to specify a beans.xml descriptor. </a:t>
            </a:r>
          </a:p>
          <a:p>
            <a:r>
              <a:rPr lang="en-US" sz="1400" dirty="0" smtClean="0">
                <a:solidFill>
                  <a:srgbClr val="3C5790"/>
                </a:solidFill>
              </a:rPr>
              <a:t>A new annotation @Vetoed is added to enable programmatic disablement of classes.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CDI 1.1</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If beans.xml exists with version 1.1, then a new attribute bean-discovery-mode can be specified on the top level &lt;beans&gt;.</a:t>
            </a:r>
          </a:p>
          <a:p>
            <a:r>
              <a:rPr lang="en-US" sz="1400" dirty="0" smtClean="0">
                <a:solidFill>
                  <a:srgbClr val="3C5790"/>
                </a:solidFill>
              </a:rPr>
              <a:t>Bean discovery mode:</a:t>
            </a:r>
          </a:p>
          <a:p>
            <a:pPr lvl="1"/>
            <a:r>
              <a:rPr lang="en-US" sz="1400" dirty="0" smtClean="0">
                <a:solidFill>
                  <a:srgbClr val="3C5790"/>
                </a:solidFill>
              </a:rPr>
              <a:t>“all” value can be specified to enable injection all beans in the archive. </a:t>
            </a:r>
          </a:p>
          <a:p>
            <a:pPr lvl="1"/>
            <a:r>
              <a:rPr lang="en-US" sz="1400" dirty="0" smtClean="0">
                <a:solidFill>
                  <a:srgbClr val="3C5790"/>
                </a:solidFill>
              </a:rPr>
              <a:t>“annotated” value is used to inject beans with a bean defining annotation – such as one with a CDI scope. </a:t>
            </a:r>
          </a:p>
          <a:p>
            <a:pPr lvl="1"/>
            <a:r>
              <a:rPr lang="en-US" sz="1400" dirty="0" smtClean="0">
                <a:solidFill>
                  <a:srgbClr val="3C5790"/>
                </a:solidFill>
              </a:rPr>
              <a:t>“none” can be used to completely disable CDI.</a:t>
            </a:r>
          </a:p>
          <a:p>
            <a:r>
              <a:rPr lang="en-US" sz="1400" dirty="0" smtClean="0">
                <a:solidFill>
                  <a:srgbClr val="3C5790"/>
                </a:solidFill>
              </a:rPr>
              <a:t>Global ordering/priority of interceptors and decorators can be configured.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CDI 1.1</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By default, CDI interceptors are disabled and can be enabled and ordered via the </a:t>
            </a:r>
            <a:r>
              <a:rPr lang="en-US" sz="1400" b="1" dirty="0" smtClean="0">
                <a:solidFill>
                  <a:srgbClr val="3C5790"/>
                </a:solidFill>
              </a:rPr>
              <a:t>@</a:t>
            </a:r>
            <a:r>
              <a:rPr lang="en-US" sz="1400" b="1" dirty="0" err="1" smtClean="0">
                <a:solidFill>
                  <a:srgbClr val="3C5790"/>
                </a:solidFill>
              </a:rPr>
              <a:t>javax.interceptor.Interceptor.Priority</a:t>
            </a:r>
            <a:r>
              <a:rPr lang="en-US" sz="1400" b="1" dirty="0" smtClean="0">
                <a:solidFill>
                  <a:srgbClr val="3C5790"/>
                </a:solidFill>
              </a:rPr>
              <a:t> </a:t>
            </a:r>
            <a:r>
              <a:rPr lang="en-US" sz="1400" dirty="0" smtClean="0">
                <a:solidFill>
                  <a:srgbClr val="3C5790"/>
                </a:solidFill>
              </a:rPr>
              <a:t>annotation as shown:</a:t>
            </a:r>
          </a:p>
          <a:p>
            <a:r>
              <a:rPr lang="en-US" sz="1400" dirty="0" smtClean="0">
                <a:solidFill>
                  <a:srgbClr val="3C5790"/>
                </a:solidFill>
              </a:rPr>
              <a:t>@Priority(Interceptor.Priority.APPLICATION+10)</a:t>
            </a:r>
          </a:p>
          <a:p>
            <a:pPr>
              <a:buNone/>
            </a:pPr>
            <a:r>
              <a:rPr lang="en-US" sz="1400" dirty="0" smtClean="0">
                <a:solidFill>
                  <a:srgbClr val="3C5790"/>
                </a:solidFill>
              </a:rPr>
              <a:t>	@Interceptor</a:t>
            </a:r>
          </a:p>
          <a:p>
            <a:pPr>
              <a:buNone/>
            </a:pPr>
            <a:r>
              <a:rPr lang="en-US" sz="1400" dirty="0" smtClean="0">
                <a:solidFill>
                  <a:srgbClr val="3C5790"/>
                </a:solidFill>
              </a:rPr>
              <a:t>	@Logging</a:t>
            </a:r>
          </a:p>
          <a:p>
            <a:pPr>
              <a:buNone/>
            </a:pPr>
            <a:r>
              <a:rPr lang="en-US" sz="1400" dirty="0" smtClean="0">
                <a:solidFill>
                  <a:srgbClr val="3C5790"/>
                </a:solidFill>
              </a:rPr>
              <a:t>	public class </a:t>
            </a:r>
            <a:r>
              <a:rPr lang="en-US" sz="1400" dirty="0" err="1" smtClean="0">
                <a:solidFill>
                  <a:srgbClr val="3C5790"/>
                </a:solidFill>
              </a:rPr>
              <a:t>LoggingInterceptor</a:t>
            </a:r>
            <a:r>
              <a:rPr lang="en-US" sz="1400" dirty="0" smtClean="0">
                <a:solidFill>
                  <a:srgbClr val="3C5790"/>
                </a:solidFill>
              </a:rPr>
              <a:t> {</a:t>
            </a:r>
          </a:p>
          <a:p>
            <a:pPr>
              <a:buNone/>
            </a:pPr>
            <a:r>
              <a:rPr lang="en-US" sz="1400" dirty="0" smtClean="0">
                <a:solidFill>
                  <a:srgbClr val="3C5790"/>
                </a:solidFill>
              </a:rPr>
              <a:t>	  //. . .</a:t>
            </a:r>
          </a:p>
          <a:p>
            <a:pPr>
              <a:buNone/>
            </a:pPr>
            <a:r>
              <a:rPr lang="en-US" sz="1400" dirty="0" smtClean="0">
                <a:solidFill>
                  <a:srgbClr val="3C5790"/>
                </a:solidFill>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JTA 1.2</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@Transactional: Define transaction boundaries on CDI managed beans</a:t>
            </a:r>
          </a:p>
          <a:p>
            <a:r>
              <a:rPr lang="en-US" sz="1400" dirty="0" smtClean="0">
                <a:solidFill>
                  <a:srgbClr val="3C5790"/>
                </a:solidFill>
              </a:rPr>
              <a:t>@</a:t>
            </a:r>
            <a:r>
              <a:rPr lang="en-US" sz="1400" dirty="0" err="1" smtClean="0">
                <a:solidFill>
                  <a:srgbClr val="3C5790"/>
                </a:solidFill>
              </a:rPr>
              <a:t>TransactionScoped</a:t>
            </a:r>
            <a:r>
              <a:rPr lang="en-US" sz="1400" dirty="0" smtClean="0">
                <a:solidFill>
                  <a:srgbClr val="3C5790"/>
                </a:solidFill>
              </a:rPr>
              <a:t>: CDI scope for bean instances scoped to the active JTA transaction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JTA 1.2</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@Transactional annotations</a:t>
            </a:r>
          </a:p>
          <a:p>
            <a:pPr>
              <a:buNone/>
            </a:pPr>
            <a:r>
              <a:rPr lang="en-US" sz="1400" b="1" dirty="0" smtClean="0">
                <a:latin typeface="Courier New" pitchFamily="49" charset="0"/>
                <a:ea typeface="Courier"/>
                <a:cs typeface="Courier"/>
              </a:rPr>
              <a:t>	@Inherited</a:t>
            </a:r>
          </a:p>
          <a:p>
            <a:pPr>
              <a:buNone/>
            </a:pPr>
            <a:r>
              <a:rPr lang="en-US" sz="1400" b="1" dirty="0" smtClean="0">
                <a:latin typeface="Courier New" pitchFamily="49" charset="0"/>
                <a:ea typeface="Courier"/>
                <a:cs typeface="Courier"/>
              </a:rPr>
              <a:t>	@</a:t>
            </a:r>
            <a:r>
              <a:rPr lang="en-US" sz="1400" b="1" dirty="0" err="1" smtClean="0">
                <a:latin typeface="Courier New" pitchFamily="49" charset="0"/>
                <a:ea typeface="Courier"/>
                <a:cs typeface="Courier"/>
              </a:rPr>
              <a:t>InterceptorBinding</a:t>
            </a:r>
            <a:endParaRPr lang="en-US" sz="1400" b="1" dirty="0" smtClean="0">
              <a:latin typeface="Courier New" pitchFamily="49" charset="0"/>
              <a:ea typeface="Courier"/>
              <a:cs typeface="Courier"/>
            </a:endParaRPr>
          </a:p>
          <a:p>
            <a:pPr>
              <a:buNone/>
            </a:pPr>
            <a:r>
              <a:rPr lang="en-US" sz="1400" b="1" dirty="0" smtClean="0">
                <a:latin typeface="Courier New" pitchFamily="49" charset="0"/>
                <a:ea typeface="Courier"/>
                <a:cs typeface="Courier"/>
              </a:rPr>
              <a:t>	@Target({TYPE, METHOD}) @Retention(RUNTIME)</a:t>
            </a:r>
          </a:p>
          <a:p>
            <a:pPr>
              <a:buNone/>
            </a:pPr>
            <a:r>
              <a:rPr lang="en-US" sz="1400" b="1" dirty="0" smtClean="0">
                <a:latin typeface="Courier New" pitchFamily="49" charset="0"/>
                <a:ea typeface="Courier"/>
                <a:cs typeface="Courier"/>
              </a:rPr>
              <a:t>	public @interface Transactional {</a:t>
            </a:r>
          </a:p>
          <a:p>
            <a:pPr>
              <a:buNone/>
            </a:pPr>
            <a:r>
              <a:rPr lang="en-US" sz="1400" b="1" dirty="0" smtClean="0">
                <a:latin typeface="Courier New" pitchFamily="49" charset="0"/>
                <a:ea typeface="Courier"/>
                <a:cs typeface="Courier"/>
              </a:rPr>
              <a:t>	  </a:t>
            </a:r>
            <a:r>
              <a:rPr lang="en-US" sz="1400" b="1" dirty="0" err="1" smtClean="0">
                <a:latin typeface="Courier New" pitchFamily="49" charset="0"/>
                <a:ea typeface="Courier"/>
                <a:cs typeface="Courier"/>
              </a:rPr>
              <a:t>TxType</a:t>
            </a:r>
            <a:r>
              <a:rPr lang="en-US" sz="1400" b="1" dirty="0" smtClean="0">
                <a:latin typeface="Courier New" pitchFamily="49" charset="0"/>
                <a:ea typeface="Courier"/>
                <a:cs typeface="Courier"/>
              </a:rPr>
              <a:t> value() default </a:t>
            </a:r>
            <a:r>
              <a:rPr lang="en-US" sz="1400" b="1" dirty="0" err="1" smtClean="0">
                <a:latin typeface="Courier New" pitchFamily="49" charset="0"/>
                <a:ea typeface="Courier"/>
                <a:cs typeface="Courier"/>
              </a:rPr>
              <a:t>TxType.REQUIRED</a:t>
            </a:r>
            <a:r>
              <a:rPr lang="en-US" sz="1400" b="1" dirty="0" smtClean="0">
                <a:latin typeface="Courier New" pitchFamily="49" charset="0"/>
                <a:ea typeface="Courier"/>
                <a:cs typeface="Courier"/>
              </a:rPr>
              <a:t>;</a:t>
            </a:r>
          </a:p>
          <a:p>
            <a:pPr>
              <a:buNone/>
            </a:pPr>
            <a:r>
              <a:rPr lang="en-US" sz="1400" b="1" dirty="0" smtClean="0">
                <a:latin typeface="Courier New" pitchFamily="49" charset="0"/>
                <a:ea typeface="Courier"/>
                <a:cs typeface="Courier"/>
              </a:rPr>
              <a:t>	  Class[] </a:t>
            </a:r>
            <a:r>
              <a:rPr lang="en-US" sz="1400" b="1" dirty="0" err="1" smtClean="0">
                <a:latin typeface="Courier New" pitchFamily="49" charset="0"/>
                <a:ea typeface="Courier"/>
                <a:cs typeface="Courier"/>
              </a:rPr>
              <a:t>rollbackOn</a:t>
            </a:r>
            <a:r>
              <a:rPr lang="en-US" sz="1400" b="1" dirty="0" smtClean="0">
                <a:latin typeface="Courier New" pitchFamily="49" charset="0"/>
                <a:ea typeface="Courier"/>
                <a:cs typeface="Courier"/>
              </a:rPr>
              <a:t>() default {};</a:t>
            </a:r>
          </a:p>
          <a:p>
            <a:pPr>
              <a:buNone/>
            </a:pPr>
            <a:r>
              <a:rPr lang="en-US" sz="1400" b="1" dirty="0" smtClean="0">
                <a:latin typeface="Courier New" pitchFamily="49" charset="0"/>
                <a:ea typeface="Courier"/>
                <a:cs typeface="Courier"/>
              </a:rPr>
              <a:t>	  Class[] </a:t>
            </a:r>
            <a:r>
              <a:rPr lang="en-US" sz="1400" b="1" dirty="0" err="1" smtClean="0">
                <a:latin typeface="Courier New" pitchFamily="49" charset="0"/>
                <a:ea typeface="Courier"/>
                <a:cs typeface="Courier"/>
              </a:rPr>
              <a:t>dontRollbackOn</a:t>
            </a:r>
            <a:r>
              <a:rPr lang="en-US" sz="1400" b="1" dirty="0" smtClean="0">
                <a:latin typeface="Courier New" pitchFamily="49" charset="0"/>
                <a:ea typeface="Courier"/>
                <a:cs typeface="Courier"/>
              </a:rPr>
              <a:t>() default {};</a:t>
            </a:r>
          </a:p>
          <a:p>
            <a:pPr>
              <a:buNone/>
            </a:pPr>
            <a:r>
              <a:rPr lang="en-US" sz="1400" b="1" dirty="0" smtClean="0">
                <a:latin typeface="Courier New" pitchFamily="49" charset="0"/>
                <a:ea typeface="Courier"/>
                <a:cs typeface="Courier"/>
              </a:rPr>
              <a:t>	}</a:t>
            </a:r>
          </a:p>
          <a:p>
            <a:endParaRPr lang="en-US" sz="1400" b="1" dirty="0" smtClean="0">
              <a:latin typeface="Courier New" pitchFamily="49" charset="0"/>
              <a:ea typeface="Courier"/>
              <a:cs typeface="Courier"/>
            </a:endParaRPr>
          </a:p>
          <a:p>
            <a:pPr>
              <a:buNone/>
            </a:pPr>
            <a:r>
              <a:rPr lang="en-US" sz="1400" b="1" dirty="0" smtClean="0">
                <a:solidFill>
                  <a:srgbClr val="FF0000"/>
                </a:solidFill>
                <a:latin typeface="Courier New" pitchFamily="49" charset="0"/>
                <a:ea typeface="Courier"/>
                <a:cs typeface="Courier"/>
              </a:rPr>
              <a:t>	@Transactional(</a:t>
            </a:r>
            <a:r>
              <a:rPr lang="en-US" sz="1400" b="1" dirty="0" err="1" smtClean="0">
                <a:solidFill>
                  <a:srgbClr val="FF0000"/>
                </a:solidFill>
                <a:latin typeface="Courier New" pitchFamily="49" charset="0"/>
                <a:ea typeface="Courier"/>
                <a:cs typeface="Courier"/>
              </a:rPr>
              <a:t>rollbackOn</a:t>
            </a:r>
            <a:r>
              <a:rPr lang="en-US" sz="1400" b="1" dirty="0" smtClean="0">
                <a:solidFill>
                  <a:srgbClr val="FF0000"/>
                </a:solidFill>
                <a:latin typeface="Courier New" pitchFamily="49" charset="0"/>
                <a:ea typeface="Courier"/>
                <a:cs typeface="Courier"/>
              </a:rPr>
              <a:t>={</a:t>
            </a:r>
            <a:r>
              <a:rPr lang="en-US" sz="1400" b="1" dirty="0" err="1" smtClean="0">
                <a:solidFill>
                  <a:srgbClr val="FF0000"/>
                </a:solidFill>
                <a:latin typeface="Courier New" pitchFamily="49" charset="0"/>
                <a:ea typeface="Courier"/>
                <a:cs typeface="Courier"/>
              </a:rPr>
              <a:t>SQLException.class</a:t>
            </a:r>
            <a:r>
              <a:rPr lang="en-US" sz="1400" b="1" dirty="0" smtClean="0">
                <a:solidFill>
                  <a:srgbClr val="FF0000"/>
                </a:solidFill>
                <a:latin typeface="Courier New" pitchFamily="49" charset="0"/>
                <a:ea typeface="Courier"/>
                <a:cs typeface="Courier"/>
              </a:rPr>
              <a:t>},</a:t>
            </a:r>
          </a:p>
          <a:p>
            <a:pPr>
              <a:buNone/>
            </a:pPr>
            <a:r>
              <a:rPr lang="en-US" sz="1400" b="1" dirty="0" smtClean="0">
                <a:solidFill>
                  <a:srgbClr val="FF0000"/>
                </a:solidFill>
                <a:latin typeface="Courier New" pitchFamily="49" charset="0"/>
                <a:ea typeface="Courier"/>
                <a:cs typeface="Courier"/>
              </a:rPr>
              <a:t>	    </a:t>
            </a:r>
            <a:r>
              <a:rPr lang="en-US" sz="1400" b="1" dirty="0" err="1" smtClean="0">
                <a:solidFill>
                  <a:srgbClr val="FF0000"/>
                </a:solidFill>
                <a:latin typeface="Courier New" pitchFamily="49" charset="0"/>
                <a:ea typeface="Courier"/>
                <a:cs typeface="Courier"/>
              </a:rPr>
              <a:t>dontRollbackOn</a:t>
            </a:r>
            <a:r>
              <a:rPr lang="en-US" sz="1400" b="1" dirty="0" smtClean="0">
                <a:solidFill>
                  <a:srgbClr val="FF0000"/>
                </a:solidFill>
                <a:latin typeface="Courier New" pitchFamily="49" charset="0"/>
                <a:ea typeface="Courier"/>
                <a:cs typeface="Courier"/>
              </a:rPr>
              <a:t>={</a:t>
            </a:r>
            <a:r>
              <a:rPr lang="en-US" sz="1400" b="1" dirty="0" err="1" smtClean="0">
                <a:solidFill>
                  <a:srgbClr val="FF0000"/>
                </a:solidFill>
                <a:latin typeface="Courier New" pitchFamily="49" charset="0"/>
                <a:ea typeface="Courier"/>
                <a:cs typeface="Courier"/>
              </a:rPr>
              <a:t>SQLWarning.class</a:t>
            </a:r>
            <a:r>
              <a:rPr lang="en-US" sz="1400" b="1" dirty="0" smtClean="0">
                <a:solidFill>
                  <a:srgbClr val="FF0000"/>
                </a:solidFill>
                <a:latin typeface="Courier New" pitchFamily="49" charset="0"/>
                <a:ea typeface="Courier"/>
                <a:cs typeface="Courier"/>
              </a:rPr>
              <a:t>})</a:t>
            </a:r>
          </a:p>
          <a:p>
            <a:pPr>
              <a:buNone/>
            </a:pPr>
            <a:r>
              <a:rPr lang="en-US" sz="1400" b="1" dirty="0" smtClean="0">
                <a:latin typeface="Courier New" pitchFamily="49" charset="0"/>
                <a:ea typeface="Courier"/>
                <a:cs typeface="Courier"/>
              </a:rPr>
              <a:t>	public class </a:t>
            </a:r>
            <a:r>
              <a:rPr lang="en-US" sz="1400" b="1" dirty="0" err="1" smtClean="0">
                <a:latin typeface="Courier New" pitchFamily="49" charset="0"/>
                <a:ea typeface="Courier"/>
                <a:cs typeface="Courier"/>
              </a:rPr>
              <a:t>UserService</a:t>
            </a:r>
            <a:r>
              <a:rPr lang="en-US" sz="1400" b="1" dirty="0" smtClean="0">
                <a:latin typeface="Courier New" pitchFamily="49" charset="0"/>
                <a:ea typeface="Courier"/>
                <a:cs typeface="Courier"/>
              </a:rPr>
              <a:t> {...}</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err="1" smtClean="0">
                <a:solidFill>
                  <a:schemeClr val="bg1"/>
                </a:solidFill>
              </a:rPr>
              <a:t>Themes</a:t>
            </a:r>
            <a:endParaRPr lang="fr-CA" dirty="0" smtClean="0">
              <a:solidFill>
                <a:schemeClr val="bg1"/>
              </a:solidFill>
            </a:endParaRPr>
          </a:p>
        </p:txBody>
      </p:sp>
      <p:grpSp>
        <p:nvGrpSpPr>
          <p:cNvPr id="7" name="Group 8"/>
          <p:cNvGrpSpPr/>
          <p:nvPr/>
        </p:nvGrpSpPr>
        <p:grpSpPr>
          <a:xfrm>
            <a:off x="902092" y="2618240"/>
            <a:ext cx="7175108" cy="1982708"/>
            <a:chOff x="1005809" y="1300598"/>
            <a:chExt cx="7175108" cy="1982708"/>
          </a:xfrm>
        </p:grpSpPr>
        <p:sp>
          <p:nvSpPr>
            <p:cNvPr id="8" name="Freeform 15"/>
            <p:cNvSpPr>
              <a:spLocks/>
            </p:cNvSpPr>
            <p:nvPr/>
          </p:nvSpPr>
          <p:spPr bwMode="gray">
            <a:xfrm flipH="1">
              <a:off x="5046718" y="1300598"/>
              <a:ext cx="3134199" cy="1982708"/>
            </a:xfrm>
            <a:custGeom>
              <a:avLst/>
              <a:gdLst>
                <a:gd name="T0" fmla="*/ 1557 w 1557"/>
                <a:gd name="T1" fmla="*/ 54 h 1385"/>
                <a:gd name="T2" fmla="*/ 1023 w 1557"/>
                <a:gd name="T3" fmla="*/ 1234 h 1385"/>
                <a:gd name="T4" fmla="*/ 66 w 1557"/>
                <a:gd name="T5" fmla="*/ 1385 h 1385"/>
                <a:gd name="T6" fmla="*/ 0 w 1557"/>
                <a:gd name="T7" fmla="*/ 938 h 1385"/>
                <a:gd name="T8" fmla="*/ 1041 w 1557"/>
                <a:gd name="T9" fmla="*/ 0 h 1385"/>
                <a:gd name="T10" fmla="*/ 1557 w 1557"/>
                <a:gd name="T11" fmla="*/ 54 h 1385"/>
                <a:gd name="T12" fmla="*/ 0 60000 65536"/>
                <a:gd name="T13" fmla="*/ 0 60000 65536"/>
                <a:gd name="T14" fmla="*/ 0 60000 65536"/>
                <a:gd name="T15" fmla="*/ 0 60000 65536"/>
                <a:gd name="T16" fmla="*/ 0 60000 65536"/>
                <a:gd name="T17" fmla="*/ 0 60000 65536"/>
                <a:gd name="T18" fmla="*/ 0 w 1557"/>
                <a:gd name="T19" fmla="*/ 0 h 1385"/>
                <a:gd name="T20" fmla="*/ 1557 w 1557"/>
                <a:gd name="T21" fmla="*/ 1385 h 1385"/>
                <a:gd name="connsiteX0" fmla="*/ 10000 w 10000"/>
                <a:gd name="connsiteY0" fmla="*/ 390 h 10000"/>
                <a:gd name="connsiteX1" fmla="*/ 6645 w 10000"/>
                <a:gd name="connsiteY1" fmla="*/ 9315 h 10000"/>
                <a:gd name="connsiteX2" fmla="*/ 424 w 10000"/>
                <a:gd name="connsiteY2" fmla="*/ 10000 h 10000"/>
                <a:gd name="connsiteX3" fmla="*/ 0 w 10000"/>
                <a:gd name="connsiteY3" fmla="*/ 6773 h 10000"/>
                <a:gd name="connsiteX4" fmla="*/ 6686 w 10000"/>
                <a:gd name="connsiteY4" fmla="*/ 0 h 10000"/>
                <a:gd name="connsiteX5" fmla="*/ 10000 w 10000"/>
                <a:gd name="connsiteY5" fmla="*/ 390 h 10000"/>
                <a:gd name="connsiteX0" fmla="*/ 9699 w 9699"/>
                <a:gd name="connsiteY0" fmla="*/ 187 h 10000"/>
                <a:gd name="connsiteX1" fmla="*/ 6645 w 9699"/>
                <a:gd name="connsiteY1" fmla="*/ 9315 h 10000"/>
                <a:gd name="connsiteX2" fmla="*/ 424 w 9699"/>
                <a:gd name="connsiteY2" fmla="*/ 10000 h 10000"/>
                <a:gd name="connsiteX3" fmla="*/ 0 w 9699"/>
                <a:gd name="connsiteY3" fmla="*/ 6773 h 10000"/>
                <a:gd name="connsiteX4" fmla="*/ 6686 w 9699"/>
                <a:gd name="connsiteY4" fmla="*/ 0 h 10000"/>
                <a:gd name="connsiteX5" fmla="*/ 9699 w 9699"/>
                <a:gd name="connsiteY5" fmla="*/ 187 h 10000"/>
                <a:gd name="connsiteX0" fmla="*/ 10000 w 10000"/>
                <a:gd name="connsiteY0" fmla="*/ 187 h 10541"/>
                <a:gd name="connsiteX1" fmla="*/ 6851 w 10000"/>
                <a:gd name="connsiteY1" fmla="*/ 9315 h 10541"/>
                <a:gd name="connsiteX2" fmla="*/ 824 w 10000"/>
                <a:gd name="connsiteY2" fmla="*/ 10541 h 10541"/>
                <a:gd name="connsiteX3" fmla="*/ 0 w 10000"/>
                <a:gd name="connsiteY3" fmla="*/ 6773 h 10541"/>
                <a:gd name="connsiteX4" fmla="*/ 6893 w 10000"/>
                <a:gd name="connsiteY4" fmla="*/ 0 h 10541"/>
                <a:gd name="connsiteX5" fmla="*/ 10000 w 10000"/>
                <a:gd name="connsiteY5" fmla="*/ 187 h 10541"/>
                <a:gd name="connsiteX0" fmla="*/ 10000 w 10000"/>
                <a:gd name="connsiteY0" fmla="*/ 1736 h 12090"/>
                <a:gd name="connsiteX1" fmla="*/ 6851 w 10000"/>
                <a:gd name="connsiteY1" fmla="*/ 10864 h 12090"/>
                <a:gd name="connsiteX2" fmla="*/ 824 w 10000"/>
                <a:gd name="connsiteY2" fmla="*/ 12090 h 12090"/>
                <a:gd name="connsiteX3" fmla="*/ 0 w 10000"/>
                <a:gd name="connsiteY3" fmla="*/ 8322 h 12090"/>
                <a:gd name="connsiteX4" fmla="*/ 8514 w 10000"/>
                <a:gd name="connsiteY4" fmla="*/ 0 h 12090"/>
                <a:gd name="connsiteX5" fmla="*/ 10000 w 10000"/>
                <a:gd name="connsiteY5" fmla="*/ 1736 h 1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2090">
                  <a:moveTo>
                    <a:pt x="10000" y="1736"/>
                  </a:moveTo>
                  <a:lnTo>
                    <a:pt x="6851" y="10864"/>
                  </a:lnTo>
                  <a:lnTo>
                    <a:pt x="824" y="12090"/>
                  </a:lnTo>
                  <a:cubicBezTo>
                    <a:pt x="679" y="11014"/>
                    <a:pt x="145" y="9398"/>
                    <a:pt x="0" y="8322"/>
                  </a:cubicBezTo>
                  <a:lnTo>
                    <a:pt x="8514" y="0"/>
                  </a:lnTo>
                  <a:lnTo>
                    <a:pt x="10000" y="1736"/>
                  </a:lnTo>
                  <a:close/>
                </a:path>
              </a:pathLst>
            </a:custGeom>
            <a:gradFill flip="none" rotWithShape="1">
              <a:gsLst>
                <a:gs pos="0">
                  <a:schemeClr val="accent1"/>
                </a:gs>
                <a:gs pos="100000">
                  <a:srgbClr val="FFFFFF"/>
                </a:gs>
              </a:gsLst>
              <a:lin ang="2220000" scaled="0"/>
              <a:tileRect/>
            </a:gradFill>
            <a:ln w="19050">
              <a:noFill/>
              <a:miter lim="800000"/>
              <a:headEnd/>
              <a:tailEnd/>
            </a:ln>
          </p:spPr>
          <p:txBody>
            <a:bodyPr wrap="none" anchor="ctr"/>
            <a:lstStyle/>
            <a:p>
              <a:endParaRPr lang="en-US" dirty="0"/>
            </a:p>
          </p:txBody>
        </p:sp>
        <p:sp>
          <p:nvSpPr>
            <p:cNvPr id="9" name="Freeform 15"/>
            <p:cNvSpPr>
              <a:spLocks/>
            </p:cNvSpPr>
            <p:nvPr/>
          </p:nvSpPr>
          <p:spPr bwMode="gray">
            <a:xfrm>
              <a:off x="1005809" y="1300598"/>
              <a:ext cx="3134199" cy="1982708"/>
            </a:xfrm>
            <a:custGeom>
              <a:avLst/>
              <a:gdLst>
                <a:gd name="T0" fmla="*/ 1557 w 1557"/>
                <a:gd name="T1" fmla="*/ 54 h 1385"/>
                <a:gd name="T2" fmla="*/ 1023 w 1557"/>
                <a:gd name="T3" fmla="*/ 1234 h 1385"/>
                <a:gd name="T4" fmla="*/ 66 w 1557"/>
                <a:gd name="T5" fmla="*/ 1385 h 1385"/>
                <a:gd name="T6" fmla="*/ 0 w 1557"/>
                <a:gd name="T7" fmla="*/ 938 h 1385"/>
                <a:gd name="T8" fmla="*/ 1041 w 1557"/>
                <a:gd name="T9" fmla="*/ 0 h 1385"/>
                <a:gd name="T10" fmla="*/ 1557 w 1557"/>
                <a:gd name="T11" fmla="*/ 54 h 1385"/>
                <a:gd name="T12" fmla="*/ 0 60000 65536"/>
                <a:gd name="T13" fmla="*/ 0 60000 65536"/>
                <a:gd name="T14" fmla="*/ 0 60000 65536"/>
                <a:gd name="T15" fmla="*/ 0 60000 65536"/>
                <a:gd name="T16" fmla="*/ 0 60000 65536"/>
                <a:gd name="T17" fmla="*/ 0 60000 65536"/>
                <a:gd name="T18" fmla="*/ 0 w 1557"/>
                <a:gd name="T19" fmla="*/ 0 h 1385"/>
                <a:gd name="T20" fmla="*/ 1557 w 1557"/>
                <a:gd name="T21" fmla="*/ 1385 h 1385"/>
                <a:gd name="connsiteX0" fmla="*/ 10000 w 10000"/>
                <a:gd name="connsiteY0" fmla="*/ 390 h 10000"/>
                <a:gd name="connsiteX1" fmla="*/ 6645 w 10000"/>
                <a:gd name="connsiteY1" fmla="*/ 9315 h 10000"/>
                <a:gd name="connsiteX2" fmla="*/ 424 w 10000"/>
                <a:gd name="connsiteY2" fmla="*/ 10000 h 10000"/>
                <a:gd name="connsiteX3" fmla="*/ 0 w 10000"/>
                <a:gd name="connsiteY3" fmla="*/ 6773 h 10000"/>
                <a:gd name="connsiteX4" fmla="*/ 6686 w 10000"/>
                <a:gd name="connsiteY4" fmla="*/ 0 h 10000"/>
                <a:gd name="connsiteX5" fmla="*/ 10000 w 10000"/>
                <a:gd name="connsiteY5" fmla="*/ 390 h 10000"/>
                <a:gd name="connsiteX0" fmla="*/ 9699 w 9699"/>
                <a:gd name="connsiteY0" fmla="*/ 187 h 10000"/>
                <a:gd name="connsiteX1" fmla="*/ 6645 w 9699"/>
                <a:gd name="connsiteY1" fmla="*/ 9315 h 10000"/>
                <a:gd name="connsiteX2" fmla="*/ 424 w 9699"/>
                <a:gd name="connsiteY2" fmla="*/ 10000 h 10000"/>
                <a:gd name="connsiteX3" fmla="*/ 0 w 9699"/>
                <a:gd name="connsiteY3" fmla="*/ 6773 h 10000"/>
                <a:gd name="connsiteX4" fmla="*/ 6686 w 9699"/>
                <a:gd name="connsiteY4" fmla="*/ 0 h 10000"/>
                <a:gd name="connsiteX5" fmla="*/ 9699 w 9699"/>
                <a:gd name="connsiteY5" fmla="*/ 187 h 10000"/>
                <a:gd name="connsiteX0" fmla="*/ 10000 w 10000"/>
                <a:gd name="connsiteY0" fmla="*/ 187 h 10541"/>
                <a:gd name="connsiteX1" fmla="*/ 6851 w 10000"/>
                <a:gd name="connsiteY1" fmla="*/ 9315 h 10541"/>
                <a:gd name="connsiteX2" fmla="*/ 824 w 10000"/>
                <a:gd name="connsiteY2" fmla="*/ 10541 h 10541"/>
                <a:gd name="connsiteX3" fmla="*/ 0 w 10000"/>
                <a:gd name="connsiteY3" fmla="*/ 6773 h 10541"/>
                <a:gd name="connsiteX4" fmla="*/ 6893 w 10000"/>
                <a:gd name="connsiteY4" fmla="*/ 0 h 10541"/>
                <a:gd name="connsiteX5" fmla="*/ 10000 w 10000"/>
                <a:gd name="connsiteY5" fmla="*/ 187 h 10541"/>
                <a:gd name="connsiteX0" fmla="*/ 10000 w 10000"/>
                <a:gd name="connsiteY0" fmla="*/ 1736 h 12090"/>
                <a:gd name="connsiteX1" fmla="*/ 6851 w 10000"/>
                <a:gd name="connsiteY1" fmla="*/ 10864 h 12090"/>
                <a:gd name="connsiteX2" fmla="*/ 824 w 10000"/>
                <a:gd name="connsiteY2" fmla="*/ 12090 h 12090"/>
                <a:gd name="connsiteX3" fmla="*/ 0 w 10000"/>
                <a:gd name="connsiteY3" fmla="*/ 8322 h 12090"/>
                <a:gd name="connsiteX4" fmla="*/ 8514 w 10000"/>
                <a:gd name="connsiteY4" fmla="*/ 0 h 12090"/>
                <a:gd name="connsiteX5" fmla="*/ 10000 w 10000"/>
                <a:gd name="connsiteY5" fmla="*/ 1736 h 1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00" h="12090">
                  <a:moveTo>
                    <a:pt x="10000" y="1736"/>
                  </a:moveTo>
                  <a:lnTo>
                    <a:pt x="6851" y="10864"/>
                  </a:lnTo>
                  <a:lnTo>
                    <a:pt x="824" y="12090"/>
                  </a:lnTo>
                  <a:cubicBezTo>
                    <a:pt x="679" y="11014"/>
                    <a:pt x="145" y="9398"/>
                    <a:pt x="0" y="8322"/>
                  </a:cubicBezTo>
                  <a:lnTo>
                    <a:pt x="8514" y="0"/>
                  </a:lnTo>
                  <a:lnTo>
                    <a:pt x="10000" y="1736"/>
                  </a:lnTo>
                  <a:close/>
                </a:path>
              </a:pathLst>
            </a:custGeom>
            <a:gradFill flip="none" rotWithShape="1">
              <a:gsLst>
                <a:gs pos="0">
                  <a:schemeClr val="accent1"/>
                </a:gs>
                <a:gs pos="100000">
                  <a:srgbClr val="FFFFFF"/>
                </a:gs>
              </a:gsLst>
              <a:lin ang="2220000" scaled="0"/>
              <a:tileRect/>
            </a:gradFill>
            <a:ln w="19050">
              <a:noFill/>
              <a:miter lim="800000"/>
              <a:headEnd/>
              <a:tailEnd/>
            </a:ln>
          </p:spPr>
          <p:txBody>
            <a:bodyPr wrap="none" anchor="ctr"/>
            <a:lstStyle/>
            <a:p>
              <a:endParaRPr lang="en-US" dirty="0" smtClean="0"/>
            </a:p>
            <a:p>
              <a:endParaRPr lang="en-US" dirty="0"/>
            </a:p>
            <a:p>
              <a:endParaRPr lang="en-US" dirty="0" smtClean="0"/>
            </a:p>
            <a:p>
              <a:endParaRPr lang="en-US" dirty="0"/>
            </a:p>
            <a:p>
              <a:endParaRPr lang="en-US" dirty="0"/>
            </a:p>
          </p:txBody>
        </p:sp>
      </p:grpSp>
      <p:sp>
        <p:nvSpPr>
          <p:cNvPr id="10" name="Pentagon 3"/>
          <p:cNvSpPr/>
          <p:nvPr/>
        </p:nvSpPr>
        <p:spPr>
          <a:xfrm rot="5400000">
            <a:off x="3354593" y="2616134"/>
            <a:ext cx="2270107" cy="2549710"/>
          </a:xfrm>
          <a:custGeom>
            <a:avLst/>
            <a:gdLst>
              <a:gd name="connsiteX0" fmla="*/ 0 w 1857375"/>
              <a:gd name="connsiteY0" fmla="*/ 0 h 1841498"/>
              <a:gd name="connsiteX1" fmla="*/ 1295147 w 1857375"/>
              <a:gd name="connsiteY1" fmla="*/ 0 h 1841498"/>
              <a:gd name="connsiteX2" fmla="*/ 1857375 w 1857375"/>
              <a:gd name="connsiteY2" fmla="*/ 920749 h 1841498"/>
              <a:gd name="connsiteX3" fmla="*/ 1295147 w 1857375"/>
              <a:gd name="connsiteY3" fmla="*/ 1841498 h 1841498"/>
              <a:gd name="connsiteX4" fmla="*/ 0 w 1857375"/>
              <a:gd name="connsiteY4" fmla="*/ 1841498 h 1841498"/>
              <a:gd name="connsiteX5" fmla="*/ 0 w 1857375"/>
              <a:gd name="connsiteY5" fmla="*/ 0 h 1841498"/>
              <a:gd name="connsiteX0" fmla="*/ 0 w 1857375"/>
              <a:gd name="connsiteY0" fmla="*/ 0 h 1841498"/>
              <a:gd name="connsiteX1" fmla="*/ 1295147 w 1857375"/>
              <a:gd name="connsiteY1" fmla="*/ 0 h 1841498"/>
              <a:gd name="connsiteX2" fmla="*/ 1857375 w 1857375"/>
              <a:gd name="connsiteY2" fmla="*/ 920749 h 1841498"/>
              <a:gd name="connsiteX3" fmla="*/ 1295147 w 1857375"/>
              <a:gd name="connsiteY3" fmla="*/ 1841498 h 1841498"/>
              <a:gd name="connsiteX4" fmla="*/ 3 w 1857375"/>
              <a:gd name="connsiteY4" fmla="*/ 1354665 h 1841498"/>
              <a:gd name="connsiteX5" fmla="*/ 0 w 1857375"/>
              <a:gd name="connsiteY5" fmla="*/ 0 h 1841498"/>
              <a:gd name="connsiteX0" fmla="*/ 31750 w 1857372"/>
              <a:gd name="connsiteY0" fmla="*/ 391584 h 1841498"/>
              <a:gd name="connsiteX1" fmla="*/ 1295144 w 1857372"/>
              <a:gd name="connsiteY1" fmla="*/ 0 h 1841498"/>
              <a:gd name="connsiteX2" fmla="*/ 1857372 w 1857372"/>
              <a:gd name="connsiteY2" fmla="*/ 920749 h 1841498"/>
              <a:gd name="connsiteX3" fmla="*/ 1295144 w 1857372"/>
              <a:gd name="connsiteY3" fmla="*/ 1841498 h 1841498"/>
              <a:gd name="connsiteX4" fmla="*/ 0 w 1857372"/>
              <a:gd name="connsiteY4" fmla="*/ 1354665 h 1841498"/>
              <a:gd name="connsiteX5" fmla="*/ 31750 w 1857372"/>
              <a:gd name="connsiteY5" fmla="*/ 391584 h 1841498"/>
              <a:gd name="connsiteX0" fmla="*/ 0 w 1825622"/>
              <a:gd name="connsiteY0" fmla="*/ 391584 h 1841498"/>
              <a:gd name="connsiteX1" fmla="*/ 1263394 w 1825622"/>
              <a:gd name="connsiteY1" fmla="*/ 0 h 1841498"/>
              <a:gd name="connsiteX2" fmla="*/ 1825622 w 1825622"/>
              <a:gd name="connsiteY2" fmla="*/ 920749 h 1841498"/>
              <a:gd name="connsiteX3" fmla="*/ 1263394 w 1825622"/>
              <a:gd name="connsiteY3" fmla="*/ 1841498 h 1841498"/>
              <a:gd name="connsiteX4" fmla="*/ 63500 w 1825622"/>
              <a:gd name="connsiteY4" fmla="*/ 1144208 h 1841498"/>
              <a:gd name="connsiteX5" fmla="*/ 0 w 1825622"/>
              <a:gd name="connsiteY5" fmla="*/ 391584 h 1841498"/>
              <a:gd name="connsiteX0" fmla="*/ 0 w 1783288"/>
              <a:gd name="connsiteY0" fmla="*/ 540658 h 1841498"/>
              <a:gd name="connsiteX1" fmla="*/ 1221060 w 1783288"/>
              <a:gd name="connsiteY1" fmla="*/ 0 h 1841498"/>
              <a:gd name="connsiteX2" fmla="*/ 1783288 w 1783288"/>
              <a:gd name="connsiteY2" fmla="*/ 920749 h 1841498"/>
              <a:gd name="connsiteX3" fmla="*/ 1221060 w 1783288"/>
              <a:gd name="connsiteY3" fmla="*/ 1841498 h 1841498"/>
              <a:gd name="connsiteX4" fmla="*/ 21166 w 1783288"/>
              <a:gd name="connsiteY4" fmla="*/ 1144208 h 1841498"/>
              <a:gd name="connsiteX5" fmla="*/ 0 w 1783288"/>
              <a:gd name="connsiteY5" fmla="*/ 540658 h 1841498"/>
              <a:gd name="connsiteX0" fmla="*/ 0 w 1762122"/>
              <a:gd name="connsiteY0" fmla="*/ 672194 h 1841498"/>
              <a:gd name="connsiteX1" fmla="*/ 1199894 w 1762122"/>
              <a:gd name="connsiteY1" fmla="*/ 0 h 1841498"/>
              <a:gd name="connsiteX2" fmla="*/ 1762122 w 1762122"/>
              <a:gd name="connsiteY2" fmla="*/ 920749 h 1841498"/>
              <a:gd name="connsiteX3" fmla="*/ 1199894 w 1762122"/>
              <a:gd name="connsiteY3" fmla="*/ 1841498 h 1841498"/>
              <a:gd name="connsiteX4" fmla="*/ 0 w 1762122"/>
              <a:gd name="connsiteY4" fmla="*/ 1144208 h 1841498"/>
              <a:gd name="connsiteX5" fmla="*/ 0 w 1762122"/>
              <a:gd name="connsiteY5" fmla="*/ 672194 h 1841498"/>
              <a:gd name="connsiteX0" fmla="*/ 0 w 1619693"/>
              <a:gd name="connsiteY0" fmla="*/ 672194 h 1841498"/>
              <a:gd name="connsiteX1" fmla="*/ 1199894 w 1619693"/>
              <a:gd name="connsiteY1" fmla="*/ 0 h 1841498"/>
              <a:gd name="connsiteX2" fmla="*/ 1619693 w 1619693"/>
              <a:gd name="connsiteY2" fmla="*/ 928087 h 1841498"/>
              <a:gd name="connsiteX3" fmla="*/ 1199894 w 1619693"/>
              <a:gd name="connsiteY3" fmla="*/ 1841498 h 1841498"/>
              <a:gd name="connsiteX4" fmla="*/ 0 w 1619693"/>
              <a:gd name="connsiteY4" fmla="*/ 1144208 h 1841498"/>
              <a:gd name="connsiteX5" fmla="*/ 0 w 1619693"/>
              <a:gd name="connsiteY5" fmla="*/ 672194 h 1841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19693" h="1841498">
                <a:moveTo>
                  <a:pt x="0" y="672194"/>
                </a:moveTo>
                <a:lnTo>
                  <a:pt x="1199894" y="0"/>
                </a:lnTo>
                <a:lnTo>
                  <a:pt x="1619693" y="928087"/>
                </a:lnTo>
                <a:lnTo>
                  <a:pt x="1199894" y="1841498"/>
                </a:lnTo>
                <a:lnTo>
                  <a:pt x="0" y="1144208"/>
                </a:lnTo>
                <a:lnTo>
                  <a:pt x="0" y="672194"/>
                </a:lnTo>
                <a:close/>
              </a:path>
            </a:pathLst>
          </a:custGeom>
          <a:gradFill flip="none" rotWithShape="1">
            <a:gsLst>
              <a:gs pos="0">
                <a:schemeClr val="accent1"/>
              </a:gs>
              <a:gs pos="100000">
                <a:srgbClr val="FFFFFF"/>
              </a:gs>
            </a:gsLst>
            <a:lin ang="8340000" scaled="0"/>
            <a:tileRect/>
          </a:gradFill>
          <a:ln w="19050">
            <a:noFill/>
            <a:miter lim="800000"/>
            <a:headEnd/>
            <a:tailEnd/>
          </a:ln>
        </p:spPr>
        <p:txBody>
          <a:bodyPr wrap="none" anchor="ctr"/>
          <a:lstStyle/>
          <a:p>
            <a:endParaRPr lang="en-US" dirty="0">
              <a:solidFill>
                <a:schemeClr val="tx1"/>
              </a:solidFill>
              <a:latin typeface="Arial" pitchFamily="34" charset="0"/>
              <a:ea typeface="ＭＳ Ｐゴシック" pitchFamily="34" charset="-128"/>
            </a:endParaRPr>
          </a:p>
        </p:txBody>
      </p:sp>
      <p:grpSp>
        <p:nvGrpSpPr>
          <p:cNvPr id="11" name="Group 4"/>
          <p:cNvGrpSpPr/>
          <p:nvPr/>
        </p:nvGrpSpPr>
        <p:grpSpPr>
          <a:xfrm>
            <a:off x="3428936" y="2087345"/>
            <a:ext cx="2121420" cy="1063498"/>
            <a:chOff x="880533" y="1599607"/>
            <a:chExt cx="3674535" cy="1842096"/>
          </a:xfrm>
        </p:grpSpPr>
        <p:sp>
          <p:nvSpPr>
            <p:cNvPr id="12" name="Oval 11"/>
            <p:cNvSpPr/>
            <p:nvPr/>
          </p:nvSpPr>
          <p:spPr>
            <a:xfrm>
              <a:off x="880533" y="1599607"/>
              <a:ext cx="3674535" cy="1842096"/>
            </a:xfrm>
            <a:prstGeom prst="ellipse">
              <a:avLst/>
            </a:prstGeom>
            <a:gradFill flip="none" rotWithShape="1">
              <a:gsLst>
                <a:gs pos="0">
                  <a:schemeClr val="bg1">
                    <a:lumMod val="65000"/>
                  </a:schemeClr>
                </a:gs>
                <a:gs pos="74000">
                  <a:schemeClr val="bg2">
                    <a:lumMod val="20000"/>
                    <a:lumOff val="80000"/>
                  </a:schemeClr>
                </a:gs>
              </a:gsLst>
              <a:lin ang="7200000" scaled="0"/>
              <a:tileRect/>
            </a:gradFill>
            <a:ln>
              <a:solidFill>
                <a:schemeClr val="bg1"/>
              </a:solidFill>
            </a:ln>
            <a:effectLst>
              <a:outerShdw blurRad="206375" dist="1143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a:p>
          </p:txBody>
        </p:sp>
        <p:pic>
          <p:nvPicPr>
            <p:cNvPr id="13" name="Picture 12" descr="Java_CMYK.png"/>
            <p:cNvPicPr>
              <a:picLocks noChangeAspect="1"/>
            </p:cNvPicPr>
            <p:nvPr/>
          </p:nvPicPr>
          <p:blipFill>
            <a:blip r:embed="rId3" cstate="print"/>
            <a:stretch>
              <a:fillRect/>
            </a:stretch>
          </p:blipFill>
          <p:spPr>
            <a:xfrm>
              <a:off x="1473727" y="1696939"/>
              <a:ext cx="2488146" cy="1338362"/>
            </a:xfrm>
            <a:prstGeom prst="rect">
              <a:avLst/>
            </a:prstGeom>
            <a:effectLst>
              <a:outerShdw blurRad="63500" dist="254000" dir="17100000" sy="23000" kx="1200000" algn="br" rotWithShape="0">
                <a:prstClr val="black">
                  <a:alpha val="22000"/>
                </a:prstClr>
              </a:outerShdw>
            </a:effectLst>
          </p:spPr>
        </p:pic>
        <p:sp>
          <p:nvSpPr>
            <p:cNvPr id="14" name="TextBox 13"/>
            <p:cNvSpPr txBox="1"/>
            <p:nvPr/>
          </p:nvSpPr>
          <p:spPr>
            <a:xfrm>
              <a:off x="1481834" y="2681753"/>
              <a:ext cx="2471934" cy="561024"/>
            </a:xfrm>
            <a:prstGeom prst="rect">
              <a:avLst/>
            </a:prstGeom>
            <a:noFill/>
          </p:spPr>
          <p:txBody>
            <a:bodyPr wrap="none" rtlCol="0">
              <a:prstTxWarp prst="textArchDown">
                <a:avLst/>
              </a:prstTxWarp>
              <a:spAutoFit/>
            </a:bodyPr>
            <a:lstStyle/>
            <a:p>
              <a:pPr algn="ctr"/>
              <a:r>
                <a:rPr lang="en-US" sz="900" b="1" kern="0" dirty="0" smtClean="0">
                  <a:solidFill>
                    <a:schemeClr val="tx1">
                      <a:lumMod val="65000"/>
                      <a:lumOff val="35000"/>
                    </a:schemeClr>
                  </a:solidFill>
                </a:rPr>
                <a:t>ENTERPRISE EDITION</a:t>
              </a:r>
            </a:p>
          </p:txBody>
        </p:sp>
      </p:grpSp>
      <p:sp>
        <p:nvSpPr>
          <p:cNvPr id="15" name="Content Placeholder 1"/>
          <p:cNvSpPr txBox="1">
            <a:spLocks/>
          </p:cNvSpPr>
          <p:nvPr/>
        </p:nvSpPr>
        <p:spPr bwMode="auto">
          <a:xfrm>
            <a:off x="6083619" y="4700806"/>
            <a:ext cx="1834126" cy="49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Batch</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a:ea typeface="ＭＳ Ｐゴシック" pitchFamily="34" charset="-128"/>
              </a:rPr>
              <a:t>C</a:t>
            </a:r>
            <a:r>
              <a:rPr lang="en-US" sz="1200" dirty="0" smtClean="0">
                <a:ea typeface="ＭＳ Ｐゴシック" pitchFamily="34" charset="-128"/>
              </a:rPr>
              <a:t>oncurrency</a:t>
            </a:r>
            <a:endParaRPr lang="en-US" sz="1200" dirty="0">
              <a:ea typeface="ＭＳ Ｐゴシック" pitchFamily="34" charset="-128"/>
            </a:endParaRP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Simplified JMS</a:t>
            </a:r>
            <a:endParaRPr lang="en-US" sz="1200" dirty="0">
              <a:ea typeface="ＭＳ Ｐゴシック" pitchFamily="34" charset="-128"/>
            </a:endParaRPr>
          </a:p>
          <a:p>
            <a:pPr marL="169863" lvl="1" indent="-169863" eaLnBrk="1" hangingPunct="1">
              <a:spcAft>
                <a:spcPts val="0"/>
              </a:spcAft>
              <a:buClr>
                <a:schemeClr val="tx1">
                  <a:lumMod val="65000"/>
                  <a:lumOff val="35000"/>
                </a:schemeClr>
              </a:buClr>
              <a:buSzPct val="120000"/>
              <a:buFont typeface="Wingdings" pitchFamily="2" charset="2"/>
              <a:buChar char="§"/>
            </a:pPr>
            <a:endParaRPr lang="en-US" sz="1200" dirty="0" smtClean="0">
              <a:ea typeface="ＭＳ Ｐゴシック" pitchFamily="34" charset="-128"/>
            </a:endParaRPr>
          </a:p>
        </p:txBody>
      </p:sp>
      <p:sp>
        <p:nvSpPr>
          <p:cNvPr id="16" name="Content Placeholder 1"/>
          <p:cNvSpPr txBox="1">
            <a:spLocks/>
          </p:cNvSpPr>
          <p:nvPr/>
        </p:nvSpPr>
        <p:spPr bwMode="auto">
          <a:xfrm>
            <a:off x="631119" y="4764306"/>
            <a:ext cx="2081742" cy="49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t>More annotated POJOs</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Less boilerplate code</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t>Cohesive integrated </a:t>
            </a:r>
            <a:br>
              <a:rPr lang="en-US" sz="1200" dirty="0" smtClean="0"/>
            </a:br>
            <a:r>
              <a:rPr lang="en-US" sz="1200" dirty="0" smtClean="0"/>
              <a:t>platform</a:t>
            </a:r>
            <a:endParaRPr lang="en-US" sz="1200" dirty="0" smtClean="0">
              <a:ea typeface="ＭＳ Ｐゴシック" pitchFamily="34" charset="-128"/>
            </a:endParaRPr>
          </a:p>
        </p:txBody>
      </p:sp>
      <p:sp>
        <p:nvSpPr>
          <p:cNvPr id="17" name="TextBox 16"/>
          <p:cNvSpPr txBox="1"/>
          <p:nvPr/>
        </p:nvSpPr>
        <p:spPr>
          <a:xfrm>
            <a:off x="2340682" y="3135305"/>
            <a:ext cx="1420282" cy="461665"/>
          </a:xfrm>
          <a:prstGeom prst="rect">
            <a:avLst/>
          </a:prstGeom>
          <a:noFill/>
        </p:spPr>
        <p:txBody>
          <a:bodyPr wrap="square" rtlCol="0">
            <a:spAutoFit/>
          </a:bodyPr>
          <a:lstStyle/>
          <a:p>
            <a:r>
              <a:rPr lang="en-US" sz="1200" b="1" dirty="0" smtClean="0">
                <a:solidFill>
                  <a:schemeClr val="tx1">
                    <a:lumMod val="65000"/>
                    <a:lumOff val="35000"/>
                  </a:schemeClr>
                </a:solidFill>
              </a:rPr>
              <a:t>DEVELOPER</a:t>
            </a:r>
          </a:p>
          <a:p>
            <a:r>
              <a:rPr lang="en-US" sz="1200" b="1" dirty="0" smtClean="0">
                <a:solidFill>
                  <a:schemeClr val="tx1">
                    <a:lumMod val="65000"/>
                    <a:lumOff val="35000"/>
                  </a:schemeClr>
                </a:solidFill>
              </a:rPr>
              <a:t>PRODUCTIVITY</a:t>
            </a:r>
          </a:p>
        </p:txBody>
      </p:sp>
      <p:sp>
        <p:nvSpPr>
          <p:cNvPr id="18" name="Content Placeholder 1"/>
          <p:cNvSpPr txBox="1">
            <a:spLocks/>
          </p:cNvSpPr>
          <p:nvPr/>
        </p:nvSpPr>
        <p:spPr bwMode="auto">
          <a:xfrm>
            <a:off x="3715804" y="5148685"/>
            <a:ext cx="1931387" cy="4901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168275" algn="l" defTabSz="228600" rtl="0" eaLnBrk="0" fontAlgn="base" hangingPunct="0">
              <a:spcBef>
                <a:spcPct val="0"/>
              </a:spcBef>
              <a:spcAft>
                <a:spcPts val="600"/>
              </a:spcAft>
              <a:buClr>
                <a:schemeClr val="accent1"/>
              </a:buClr>
              <a:buSzPct val="85000"/>
              <a:buFont typeface="Wingdings" pitchFamily="2" charset="2"/>
              <a:buChar char="§"/>
              <a:defRPr sz="2000" kern="1200">
                <a:solidFill>
                  <a:schemeClr val="tx1"/>
                </a:solidFill>
                <a:latin typeface="Arial" pitchFamily="34" charset="0"/>
                <a:ea typeface="ＭＳ Ｐゴシック" pitchFamily="-65" charset="-128"/>
                <a:cs typeface="Arial" pitchFamily="34" charset="0"/>
              </a:defRPr>
            </a:lvl1pPr>
            <a:lvl2pPr marL="6318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2pPr>
            <a:lvl3pPr marL="974725" indent="-174625" algn="l" defTabSz="228600" rtl="0" eaLnBrk="0" fontAlgn="base" hangingPunct="0">
              <a:spcBef>
                <a:spcPct val="0"/>
              </a:spcBef>
              <a:spcAft>
                <a:spcPts val="600"/>
              </a:spcAft>
              <a:buClr>
                <a:schemeClr val="accent1"/>
              </a:buClr>
              <a:buSzPct val="85000"/>
              <a:buFont typeface="Wingdings" pitchFamily="2" charset="2"/>
              <a:buChar char="§"/>
              <a:defRPr kern="1200">
                <a:solidFill>
                  <a:schemeClr val="tx1"/>
                </a:solidFill>
                <a:latin typeface="Arial" pitchFamily="34" charset="0"/>
                <a:ea typeface="ＭＳ Ｐゴシック" pitchFamily="-65" charset="-128"/>
                <a:cs typeface="Arial" pitchFamily="34" charset="0"/>
              </a:defRPr>
            </a:lvl3pPr>
            <a:lvl4pPr marL="1431925" indent="-228600" algn="l" defTabSz="228600" rtl="0" eaLnBrk="0" fontAlgn="base" hangingPunct="0">
              <a:spcBef>
                <a:spcPct val="0"/>
              </a:spcBef>
              <a:spcAft>
                <a:spcPts val="600"/>
              </a:spcAft>
              <a:buSzPct val="85000"/>
              <a:buFont typeface="Arial" pitchFamily="34" charset="0"/>
              <a:buChar char="–"/>
              <a:defRPr kern="1200">
                <a:solidFill>
                  <a:schemeClr val="tx1"/>
                </a:solidFill>
                <a:latin typeface="Arial" pitchFamily="34" charset="0"/>
                <a:ea typeface="ＭＳ Ｐゴシック" pitchFamily="-65" charset="-128"/>
                <a:cs typeface="Arial" pitchFamily="34" charset="0"/>
              </a:defRPr>
            </a:lvl4pPr>
            <a:lvl5pPr marL="1828800" indent="-168275" algn="l" rtl="0" eaLnBrk="0" fontAlgn="base" hangingPunct="0">
              <a:spcBef>
                <a:spcPct val="0"/>
              </a:spcBef>
              <a:spcAft>
                <a:spcPts val="600"/>
              </a:spcAft>
              <a:buClr>
                <a:srgbClr val="FF0000"/>
              </a:buClr>
              <a:buFont typeface="Arial" pitchFamily="34" charset="0"/>
              <a:buChar char="»"/>
              <a:defRPr sz="1400" kern="1200">
                <a:solidFill>
                  <a:schemeClr val="tx2"/>
                </a:solidFill>
                <a:latin typeface="Arial" pitchFamily="34" charset="0"/>
                <a:ea typeface="ＭＳ Ｐゴシック" pitchFamily="-65"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WebSockets</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JSON </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Servlet 3.1 NIO</a:t>
            </a:r>
          </a:p>
          <a:p>
            <a:pPr marL="169863" lvl="1" indent="-169863" eaLnBrk="1" hangingPunct="1">
              <a:spcAft>
                <a:spcPts val="0"/>
              </a:spcAft>
              <a:buClr>
                <a:schemeClr val="tx1">
                  <a:lumMod val="65000"/>
                  <a:lumOff val="35000"/>
                </a:schemeClr>
              </a:buClr>
              <a:buSzPct val="120000"/>
              <a:buFont typeface="Wingdings" pitchFamily="2" charset="2"/>
              <a:buChar char="§"/>
            </a:pPr>
            <a:r>
              <a:rPr lang="en-US" sz="1200" dirty="0" smtClean="0">
                <a:ea typeface="ＭＳ Ｐゴシック" pitchFamily="34" charset="-128"/>
              </a:rPr>
              <a:t>REST</a:t>
            </a:r>
          </a:p>
        </p:txBody>
      </p:sp>
      <p:sp>
        <p:nvSpPr>
          <p:cNvPr id="19" name="TextBox 18"/>
          <p:cNvSpPr txBox="1"/>
          <p:nvPr/>
        </p:nvSpPr>
        <p:spPr>
          <a:xfrm>
            <a:off x="5368856" y="3040520"/>
            <a:ext cx="1309579" cy="646331"/>
          </a:xfrm>
          <a:prstGeom prst="rect">
            <a:avLst/>
          </a:prstGeom>
          <a:noFill/>
        </p:spPr>
        <p:txBody>
          <a:bodyPr wrap="square" rtlCol="0">
            <a:spAutoFit/>
          </a:bodyPr>
          <a:lstStyle/>
          <a:p>
            <a:r>
              <a:rPr lang="en-US" sz="1200" b="1" dirty="0">
                <a:solidFill>
                  <a:schemeClr val="tx1">
                    <a:lumMod val="65000"/>
                    <a:lumOff val="35000"/>
                  </a:schemeClr>
                </a:solidFill>
              </a:rPr>
              <a:t>MEETING </a:t>
            </a:r>
            <a:br>
              <a:rPr lang="en-US" sz="1200" b="1" dirty="0">
                <a:solidFill>
                  <a:schemeClr val="tx1">
                    <a:lumMod val="65000"/>
                    <a:lumOff val="35000"/>
                  </a:schemeClr>
                </a:solidFill>
              </a:rPr>
            </a:br>
            <a:r>
              <a:rPr lang="en-US" sz="1200" b="1" dirty="0">
                <a:solidFill>
                  <a:schemeClr val="tx1">
                    <a:lumMod val="65000"/>
                    <a:lumOff val="35000"/>
                  </a:schemeClr>
                </a:solidFill>
              </a:rPr>
              <a:t>ENTERPRISE DEMANDS</a:t>
            </a:r>
          </a:p>
        </p:txBody>
      </p:sp>
      <p:pic>
        <p:nvPicPr>
          <p:cNvPr id="20" name="Picture 13"/>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878990" y="3464858"/>
            <a:ext cx="1175106" cy="1175104"/>
          </a:xfrm>
          <a:prstGeom prst="rect">
            <a:avLst/>
          </a:prstGeom>
          <a:noFill/>
          <a:ln>
            <a:noFill/>
          </a:ln>
          <a:effectLst>
            <a:outerShdw blurRad="139700" dist="88900" dir="8400000" sx="109000" sy="109000" algn="t" rotWithShape="0">
              <a:prstClr val="black">
                <a:alpha val="17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pic>
        <p:nvPicPr>
          <p:cNvPr id="21" name="Picture 20" descr="Building.png"/>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6429730" y="2889050"/>
            <a:ext cx="1121832" cy="1403782"/>
          </a:xfrm>
          <a:prstGeom prst="rect">
            <a:avLst/>
          </a:prstGeom>
        </p:spPr>
      </p:pic>
      <p:grpSp>
        <p:nvGrpSpPr>
          <p:cNvPr id="22" name="Group 21"/>
          <p:cNvGrpSpPr/>
          <p:nvPr/>
        </p:nvGrpSpPr>
        <p:grpSpPr>
          <a:xfrm>
            <a:off x="1551499" y="3386246"/>
            <a:ext cx="884094" cy="1182596"/>
            <a:chOff x="988688" y="1186545"/>
            <a:chExt cx="1949743" cy="2608048"/>
          </a:xfrm>
        </p:grpSpPr>
        <p:sp>
          <p:nvSpPr>
            <p:cNvPr id="23" name="Rectangle 22"/>
            <p:cNvSpPr/>
            <p:nvPr/>
          </p:nvSpPr>
          <p:spPr>
            <a:xfrm>
              <a:off x="988688" y="2257958"/>
              <a:ext cx="1949743" cy="44998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Java EE 7</a:t>
              </a:r>
            </a:p>
          </p:txBody>
        </p:sp>
        <p:grpSp>
          <p:nvGrpSpPr>
            <p:cNvPr id="24" name="Group 60"/>
            <p:cNvGrpSpPr/>
            <p:nvPr/>
          </p:nvGrpSpPr>
          <p:grpSpPr>
            <a:xfrm>
              <a:off x="1125709" y="1186545"/>
              <a:ext cx="1675700" cy="1037510"/>
              <a:chOff x="2362165" y="2185611"/>
              <a:chExt cx="1675700" cy="1037510"/>
            </a:xfrm>
          </p:grpSpPr>
          <p:grpSp>
            <p:nvGrpSpPr>
              <p:cNvPr id="34" name="Group 61"/>
              <p:cNvGrpSpPr/>
              <p:nvPr/>
            </p:nvGrpSpPr>
            <p:grpSpPr>
              <a:xfrm>
                <a:off x="3374325" y="2185611"/>
                <a:ext cx="663540" cy="1037510"/>
                <a:chOff x="3374325" y="2185611"/>
                <a:chExt cx="663540" cy="1037510"/>
              </a:xfrm>
            </p:grpSpPr>
            <p:grpSp>
              <p:nvGrpSpPr>
                <p:cNvPr id="47" name="Group 77"/>
                <p:cNvGrpSpPr/>
                <p:nvPr/>
              </p:nvGrpSpPr>
              <p:grpSpPr>
                <a:xfrm>
                  <a:off x="3374325" y="2185611"/>
                  <a:ext cx="663540" cy="1037510"/>
                  <a:chOff x="1552809" y="2185611"/>
                  <a:chExt cx="663540" cy="1037510"/>
                </a:xfrm>
              </p:grpSpPr>
              <p:sp>
                <p:nvSpPr>
                  <p:cNvPr id="49" name="Snip Single Corner Rectangle 48"/>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0" name="Right Triangle 49"/>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51" name="Down Arrow 50"/>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48" name="Picture 47" descr="Screen Shot 2013-05-14 at 10.58.18 AM.png"/>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3406945" y="2377515"/>
                  <a:ext cx="595407" cy="432269"/>
                </a:xfrm>
                <a:prstGeom prst="rect">
                  <a:avLst/>
                </a:prstGeom>
              </p:spPr>
            </p:pic>
          </p:grpSp>
          <p:grpSp>
            <p:nvGrpSpPr>
              <p:cNvPr id="35" name="Group 62"/>
              <p:cNvGrpSpPr/>
              <p:nvPr/>
            </p:nvGrpSpPr>
            <p:grpSpPr>
              <a:xfrm>
                <a:off x="2868245" y="2185611"/>
                <a:ext cx="663540" cy="1037510"/>
                <a:chOff x="2434095" y="2185611"/>
                <a:chExt cx="663540" cy="1037510"/>
              </a:xfrm>
            </p:grpSpPr>
            <p:grpSp>
              <p:nvGrpSpPr>
                <p:cNvPr id="42" name="Group 71"/>
                <p:cNvGrpSpPr/>
                <p:nvPr/>
              </p:nvGrpSpPr>
              <p:grpSpPr>
                <a:xfrm>
                  <a:off x="2434095" y="2185611"/>
                  <a:ext cx="663540" cy="1037510"/>
                  <a:chOff x="1552809" y="2185611"/>
                  <a:chExt cx="663540" cy="1037510"/>
                </a:xfrm>
              </p:grpSpPr>
              <p:sp>
                <p:nvSpPr>
                  <p:cNvPr id="44" name="Snip Single Corner Rectangle 43"/>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5" name="Right Triangle 44"/>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6" name="Down Arrow 45"/>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43" name="Picture 42" descr="Screen Shot 2013-05-14 at 10.57.09 AM.png"/>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2469359" y="2377515"/>
                  <a:ext cx="543269" cy="432269"/>
                </a:xfrm>
                <a:prstGeom prst="rect">
                  <a:avLst/>
                </a:prstGeom>
              </p:spPr>
            </p:pic>
          </p:grpSp>
          <p:grpSp>
            <p:nvGrpSpPr>
              <p:cNvPr id="36" name="Group 63"/>
              <p:cNvGrpSpPr/>
              <p:nvPr/>
            </p:nvGrpSpPr>
            <p:grpSpPr>
              <a:xfrm>
                <a:off x="2362165" y="2185611"/>
                <a:ext cx="663540" cy="1037510"/>
                <a:chOff x="1561419" y="2185611"/>
                <a:chExt cx="663540" cy="1037510"/>
              </a:xfrm>
            </p:grpSpPr>
            <p:grpSp>
              <p:nvGrpSpPr>
                <p:cNvPr id="37" name="Group 64"/>
                <p:cNvGrpSpPr/>
                <p:nvPr/>
              </p:nvGrpSpPr>
              <p:grpSpPr>
                <a:xfrm>
                  <a:off x="1561419" y="2185611"/>
                  <a:ext cx="663540" cy="1037510"/>
                  <a:chOff x="1552809" y="2185611"/>
                  <a:chExt cx="663540" cy="1037510"/>
                </a:xfrm>
              </p:grpSpPr>
              <p:sp>
                <p:nvSpPr>
                  <p:cNvPr id="39" name="Snip Single Corner Rectangle 38"/>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0" name="Right Triangle 39"/>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41" name="Down Arrow 40"/>
                  <p:cNvSpPr/>
                  <p:nvPr/>
                </p:nvSpPr>
                <p:spPr>
                  <a:xfrm>
                    <a:off x="1778332" y="3005685"/>
                    <a:ext cx="212494" cy="217436"/>
                  </a:xfrm>
                  <a:prstGeom prst="downArrow">
                    <a:avLst>
                      <a:gd name="adj1" fmla="val 28260"/>
                      <a:gd name="adj2" fmla="val 6304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38" name="Picture 37" descr="Screen Shot 2013-05-14 at 10.58.35 AM.png"/>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606194" y="2377515"/>
                  <a:ext cx="597521" cy="432269"/>
                </a:xfrm>
                <a:prstGeom prst="rect">
                  <a:avLst/>
                </a:prstGeom>
              </p:spPr>
            </p:pic>
          </p:grpSp>
        </p:grpSp>
        <p:grpSp>
          <p:nvGrpSpPr>
            <p:cNvPr id="25" name="Group 83"/>
            <p:cNvGrpSpPr/>
            <p:nvPr/>
          </p:nvGrpSpPr>
          <p:grpSpPr>
            <a:xfrm>
              <a:off x="1367491" y="2664739"/>
              <a:ext cx="1192136" cy="1129854"/>
              <a:chOff x="5727824" y="2910272"/>
              <a:chExt cx="1192136" cy="1129854"/>
            </a:xfrm>
          </p:grpSpPr>
          <p:grpSp>
            <p:nvGrpSpPr>
              <p:cNvPr id="26" name="Group 29"/>
              <p:cNvGrpSpPr>
                <a:grpSpLocks/>
              </p:cNvGrpSpPr>
              <p:nvPr/>
            </p:nvGrpSpPr>
            <p:grpSpPr bwMode="auto">
              <a:xfrm>
                <a:off x="5727824" y="2910272"/>
                <a:ext cx="1192136" cy="421655"/>
                <a:chOff x="752231" y="3661213"/>
                <a:chExt cx="8391764" cy="957481"/>
              </a:xfrm>
            </p:grpSpPr>
            <p:pic>
              <p:nvPicPr>
                <p:cNvPr id="32" name="Picture 80" descr="gn curve zoom"/>
                <p:cNvPicPr>
                  <a:picLocks noChangeAspect="1" noChangeArrowheads="1"/>
                </p:cNvPicPr>
                <p:nvPr/>
              </p:nvPicPr>
              <p:blipFill>
                <a:blip r:embed="rId9" cstate="print">
                  <a:grayscl/>
                  <a:extLst>
                    <a:ext uri="{28A0092B-C50C-407E-A947-70E740481C1C}">
                      <a14:useLocalDpi xmlns="" xmlns:a14="http://schemas.microsoft.com/office/drawing/2010/main" val="0"/>
                    </a:ext>
                  </a:extLst>
                </a:blip>
                <a:srcRect/>
                <a:stretch>
                  <a:fillRect/>
                </a:stretch>
              </p:blipFill>
              <p:spPr bwMode="gray">
                <a:xfrm rot="16200000">
                  <a:off x="1582707" y="2830737"/>
                  <a:ext cx="957481" cy="261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3" name="Picture 80" descr="gn curve zoom"/>
                <p:cNvPicPr>
                  <a:picLocks noChangeAspect="1" noChangeArrowheads="1"/>
                </p:cNvPicPr>
                <p:nvPr/>
              </p:nvPicPr>
              <p:blipFill>
                <a:blip r:embed="rId9" cstate="print">
                  <a:grayscl/>
                  <a:extLst>
                    <a:ext uri="{28A0092B-C50C-407E-A947-70E740481C1C}">
                      <a14:useLocalDpi xmlns="" xmlns:a14="http://schemas.microsoft.com/office/drawing/2010/main" val="0"/>
                    </a:ext>
                  </a:extLst>
                </a:blip>
                <a:srcRect/>
                <a:stretch>
                  <a:fillRect/>
                </a:stretch>
              </p:blipFill>
              <p:spPr bwMode="gray">
                <a:xfrm rot="5400000" flipH="1">
                  <a:off x="7356039" y="2830737"/>
                  <a:ext cx="957480" cy="26184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 name="Group 85"/>
              <p:cNvGrpSpPr/>
              <p:nvPr/>
            </p:nvGrpSpPr>
            <p:grpSpPr>
              <a:xfrm>
                <a:off x="5992122" y="3240616"/>
                <a:ext cx="663540" cy="799510"/>
                <a:chOff x="2868245" y="3714750"/>
                <a:chExt cx="663540" cy="799510"/>
              </a:xfrm>
            </p:grpSpPr>
            <p:grpSp>
              <p:nvGrpSpPr>
                <p:cNvPr id="28" name="Group 86"/>
                <p:cNvGrpSpPr/>
                <p:nvPr/>
              </p:nvGrpSpPr>
              <p:grpSpPr>
                <a:xfrm>
                  <a:off x="2868245" y="3714750"/>
                  <a:ext cx="663540" cy="799510"/>
                  <a:chOff x="1552809" y="2185611"/>
                  <a:chExt cx="663540" cy="799510"/>
                </a:xfrm>
              </p:grpSpPr>
              <p:sp>
                <p:nvSpPr>
                  <p:cNvPr id="30" name="Snip Single Corner Rectangle 29"/>
                  <p:cNvSpPr/>
                  <p:nvPr/>
                </p:nvSpPr>
                <p:spPr>
                  <a:xfrm>
                    <a:off x="1552809" y="2185611"/>
                    <a:ext cx="663540" cy="799510"/>
                  </a:xfrm>
                  <a:prstGeom prst="snip1Rect">
                    <a:avLst>
                      <a:gd name="adj" fmla="val 19853"/>
                    </a:avLst>
                  </a:prstGeom>
                  <a:gradFill flip="none" rotWithShape="1">
                    <a:gsLst>
                      <a:gs pos="63000">
                        <a:schemeClr val="bg1"/>
                      </a:gs>
                      <a:gs pos="100000">
                        <a:schemeClr val="bg1">
                          <a:lumMod val="75000"/>
                          <a:alpha val="61000"/>
                        </a:schemeClr>
                      </a:gs>
                    </a:gsLst>
                    <a:path path="circle">
                      <a:fillToRect l="50000" t="50000" r="50000" b="50000"/>
                    </a:path>
                    <a:tileRect/>
                  </a:gradFill>
                  <a:ln w="12700"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31" name="Right Triangle 30"/>
                  <p:cNvSpPr/>
                  <p:nvPr/>
                </p:nvSpPr>
                <p:spPr>
                  <a:xfrm>
                    <a:off x="2094886" y="2185611"/>
                    <a:ext cx="121463" cy="131874"/>
                  </a:xfrm>
                  <a:prstGeom prst="rtTriangle">
                    <a:avLst/>
                  </a:prstGeom>
                  <a:solidFill>
                    <a:srgbClr val="FFFFFF"/>
                  </a:solidFill>
                  <a:ln w="9525" cmpd="sng">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grpSp>
            <p:pic>
              <p:nvPicPr>
                <p:cNvPr id="29" name="Picture 28" descr="Screen Shot 2013-05-14 at 10.59.06 AM.png"/>
                <p:cNvPicPr>
                  <a:picLocks noChangeAspect="1"/>
                </p:cNvPicPr>
                <p:nvPr/>
              </p:nvPicPr>
              <p:blipFill rotWithShape="1">
                <a:blip r:embed="rId10" cstate="print">
                  <a:extLst>
                    <a:ext uri="{28A0092B-C50C-407E-A947-70E740481C1C}">
                      <a14:useLocalDpi xmlns="" xmlns:a14="http://schemas.microsoft.com/office/drawing/2010/main" val="0"/>
                    </a:ext>
                  </a:extLst>
                </a:blip>
                <a:srcRect t="1" b="42373"/>
                <a:stretch/>
              </p:blipFill>
              <p:spPr>
                <a:xfrm>
                  <a:off x="2911696" y="3994275"/>
                  <a:ext cx="564618" cy="127934"/>
                </a:xfrm>
                <a:prstGeom prst="rect">
                  <a:avLst/>
                </a:prstGeom>
              </p:spPr>
            </p:pic>
          </p:gr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JSON-P 1.0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JSON(JavaScript Object Notation) is a text-based open standard format.</a:t>
            </a:r>
          </a:p>
          <a:p>
            <a:r>
              <a:rPr lang="en-US" sz="1400" dirty="0" smtClean="0">
                <a:solidFill>
                  <a:srgbClr val="3C5790"/>
                </a:solidFill>
              </a:rPr>
              <a:t>The JSON format is described into RFC 4627.</a:t>
            </a:r>
          </a:p>
          <a:p>
            <a:r>
              <a:rPr lang="en-US" sz="1400" dirty="0" smtClean="0">
                <a:solidFill>
                  <a:srgbClr val="3C5790"/>
                </a:solidFill>
              </a:rPr>
              <a:t>This format is used for transmitting structured data over a network connection, between a client/server application.</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JSON-P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smtClean="0">
                <a:solidFill>
                  <a:srgbClr val="3C5790"/>
                </a:solidFill>
              </a:rPr>
              <a:t>JSON can represent 4 primitive types: strings, numbers, Booleans and nulls.</a:t>
            </a:r>
          </a:p>
          <a:p>
            <a:r>
              <a:rPr lang="en-US" sz="1400" dirty="0" smtClean="0">
                <a:solidFill>
                  <a:srgbClr val="3C5790"/>
                </a:solidFill>
              </a:rPr>
              <a:t>Objects are an unordered collection of 0 or more name/value pairs.</a:t>
            </a:r>
          </a:p>
          <a:p>
            <a:r>
              <a:rPr lang="en-US" sz="1400" dirty="0" smtClean="0">
                <a:solidFill>
                  <a:srgbClr val="3C5790"/>
                </a:solidFill>
              </a:rPr>
              <a:t>JSON design goals were: portable, human-readable, minimal.</a:t>
            </a:r>
          </a:p>
          <a:p>
            <a:r>
              <a:rPr lang="en-US" sz="1400" dirty="0" smtClean="0">
                <a:solidFill>
                  <a:srgbClr val="3C5790"/>
                </a:solidFill>
              </a:rPr>
              <a:t>JSON default encoding is UTF-8. JSON can be represented using: UTF-8,UTF-16,UTF-32, Unicode.</a:t>
            </a:r>
          </a:p>
          <a:p>
            <a:r>
              <a:rPr lang="en-US" sz="1400" dirty="0" smtClean="0">
                <a:solidFill>
                  <a:srgbClr val="3C5790"/>
                </a:solidFill>
              </a:rPr>
              <a:t>The MIME media type for JSON  is </a:t>
            </a:r>
            <a:r>
              <a:rPr lang="en-US" sz="1400" b="1" dirty="0" smtClean="0">
                <a:solidFill>
                  <a:srgbClr val="3C5790"/>
                </a:solidFill>
              </a:rPr>
              <a:t>application/</a:t>
            </a:r>
            <a:r>
              <a:rPr lang="en-US" sz="1400" b="1" dirty="0" err="1" smtClean="0">
                <a:solidFill>
                  <a:srgbClr val="3C5790"/>
                </a:solidFill>
              </a:rPr>
              <a:t>json</a:t>
            </a:r>
            <a:r>
              <a:rPr lang="en-US" sz="1400" dirty="0" smtClean="0">
                <a:solidFill>
                  <a:srgbClr val="3C5790"/>
                </a:solidFill>
              </a:rPr>
              <a:t>.</a:t>
            </a:r>
          </a:p>
        </p:txBody>
      </p:sp>
      <p:pic>
        <p:nvPicPr>
          <p:cNvPr id="4" name="Picture 2"/>
          <p:cNvPicPr>
            <a:picLocks noChangeAspect="1" noChangeArrowheads="1"/>
          </p:cNvPicPr>
          <p:nvPr/>
        </p:nvPicPr>
        <p:blipFill>
          <a:blip r:embed="rId3" cstate="print"/>
          <a:srcRect/>
          <a:stretch>
            <a:fillRect/>
          </a:stretch>
        </p:blipFill>
        <p:spPr bwMode="auto">
          <a:xfrm>
            <a:off x="2286000" y="3429000"/>
            <a:ext cx="3571875" cy="1114425"/>
          </a:xfrm>
          <a:prstGeom prst="rect">
            <a:avLst/>
          </a:prstGeom>
          <a:noFill/>
          <a:ln w="9525">
            <a:noFill/>
            <a:miter lim="800000"/>
            <a:headEnd/>
            <a:tailEnd/>
          </a:ln>
        </p:spPr>
      </p:pic>
      <p:pic>
        <p:nvPicPr>
          <p:cNvPr id="5" name="Picture 4"/>
          <p:cNvPicPr>
            <a:picLocks noChangeAspect="1" noChangeArrowheads="1"/>
          </p:cNvPicPr>
          <p:nvPr/>
        </p:nvPicPr>
        <p:blipFill>
          <a:blip r:embed="rId4" cstate="print"/>
          <a:srcRect/>
          <a:stretch>
            <a:fillRect/>
          </a:stretch>
        </p:blipFill>
        <p:spPr bwMode="auto">
          <a:xfrm>
            <a:off x="1143000" y="4876800"/>
            <a:ext cx="1838325" cy="1333500"/>
          </a:xfrm>
          <a:prstGeom prst="rect">
            <a:avLst/>
          </a:prstGeom>
          <a:noFill/>
          <a:ln w="9525">
            <a:noFill/>
            <a:miter lim="800000"/>
            <a:headEnd/>
            <a:tailEnd/>
          </a:ln>
        </p:spPr>
      </p:pic>
      <p:pic>
        <p:nvPicPr>
          <p:cNvPr id="6" name="Picture 3"/>
          <p:cNvPicPr>
            <a:picLocks noChangeAspect="1" noChangeArrowheads="1"/>
          </p:cNvPicPr>
          <p:nvPr/>
        </p:nvPicPr>
        <p:blipFill>
          <a:blip r:embed="rId5" cstate="print"/>
          <a:srcRect/>
          <a:stretch>
            <a:fillRect/>
          </a:stretch>
        </p:blipFill>
        <p:spPr bwMode="auto">
          <a:xfrm>
            <a:off x="4343400" y="5029200"/>
            <a:ext cx="3076575" cy="847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JSON-P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JSON-P offers both object oriented and stream based approaches, in this post I will introduce the stream APIs.</a:t>
            </a:r>
          </a:p>
          <a:p>
            <a:r>
              <a:rPr lang="en-US" sz="1400" dirty="0" smtClean="0">
                <a:solidFill>
                  <a:srgbClr val="3C5790"/>
                </a:solidFill>
              </a:rPr>
              <a:t>Java will have a standard set of APIs for processing JSON as part of Java EE 7.</a:t>
            </a:r>
          </a:p>
          <a:p>
            <a:r>
              <a:rPr lang="en-US" sz="1400" dirty="0" smtClean="0">
                <a:solidFill>
                  <a:srgbClr val="3C5790"/>
                </a:solidFill>
              </a:rPr>
              <a:t>It includes </a:t>
            </a:r>
          </a:p>
          <a:p>
            <a:pPr lvl="1"/>
            <a:r>
              <a:rPr lang="en-US" sz="1200" dirty="0" smtClean="0">
                <a:solidFill>
                  <a:srgbClr val="3C5790"/>
                </a:solidFill>
              </a:rPr>
              <a:t>streaming API to produce/consume JSON (similar cu </a:t>
            </a:r>
            <a:r>
              <a:rPr lang="en-US" sz="1200" dirty="0" err="1" smtClean="0">
                <a:solidFill>
                  <a:srgbClr val="3C5790"/>
                </a:solidFill>
              </a:rPr>
              <a:t>StAX</a:t>
            </a:r>
            <a:r>
              <a:rPr lang="en-US" sz="1200" dirty="0" smtClean="0">
                <a:solidFill>
                  <a:srgbClr val="3C5790"/>
                </a:solidFill>
              </a:rPr>
              <a:t>)</a:t>
            </a:r>
          </a:p>
          <a:p>
            <a:pPr lvl="1"/>
            <a:r>
              <a:rPr lang="en-US" sz="1200" dirty="0" smtClean="0">
                <a:solidFill>
                  <a:srgbClr val="3C5790"/>
                </a:solidFill>
              </a:rPr>
              <a:t>object model API to represent JSON</a:t>
            </a:r>
          </a:p>
          <a:p>
            <a:r>
              <a:rPr lang="en-US" sz="1400" b="1" dirty="0" err="1" smtClean="0">
                <a:solidFill>
                  <a:srgbClr val="3C5790"/>
                </a:solidFill>
              </a:rPr>
              <a:t>javax.json.stream.JsonGenerator</a:t>
            </a:r>
            <a:r>
              <a:rPr lang="en-US" sz="1400" b="1" dirty="0" smtClean="0">
                <a:solidFill>
                  <a:srgbClr val="3C5790"/>
                </a:solidFill>
              </a:rPr>
              <a:t> </a:t>
            </a:r>
            <a:r>
              <a:rPr lang="en-US" sz="1400" dirty="0" smtClean="0">
                <a:solidFill>
                  <a:srgbClr val="3C5790"/>
                </a:solidFill>
              </a:rPr>
              <a:t>creates JSON objects very easy.</a:t>
            </a:r>
          </a:p>
          <a:p>
            <a:r>
              <a:rPr lang="en-US" sz="1400" b="1" dirty="0" err="1" smtClean="0">
                <a:solidFill>
                  <a:srgbClr val="3C5790"/>
                </a:solidFill>
              </a:rPr>
              <a:t>javax.json.stream.JsonParser</a:t>
            </a:r>
            <a:r>
              <a:rPr lang="en-US" sz="1400" dirty="0" smtClean="0">
                <a:solidFill>
                  <a:srgbClr val="3C5790"/>
                </a:solidFill>
              </a:rPr>
              <a:t> provides a depth first traversal of events corresponding to the JSON structure.</a:t>
            </a:r>
          </a:p>
          <a:p>
            <a:r>
              <a:rPr lang="en-US" sz="1400" b="1" dirty="0" err="1" smtClean="0">
                <a:solidFill>
                  <a:srgbClr val="3C5790"/>
                </a:solidFill>
              </a:rPr>
              <a:t>JsonProvider</a:t>
            </a:r>
            <a:r>
              <a:rPr lang="en-US" sz="1400" dirty="0" smtClean="0">
                <a:solidFill>
                  <a:srgbClr val="3C5790"/>
                </a:solidFill>
              </a:rPr>
              <a:t> is searching for JSON providers using </a:t>
            </a:r>
            <a:r>
              <a:rPr lang="en-US" sz="1400" dirty="0" err="1" smtClean="0">
                <a:solidFill>
                  <a:srgbClr val="3C5790"/>
                </a:solidFill>
              </a:rPr>
              <a:t>ServiceLoader</a:t>
            </a:r>
            <a:r>
              <a:rPr lang="en-US" sz="1400" dirty="0" smtClean="0">
                <a:solidFill>
                  <a:srgbClr val="3C5790"/>
                </a:solidFill>
              </a:rPr>
              <a:t> mechanism.</a:t>
            </a:r>
          </a:p>
          <a:p>
            <a:r>
              <a:rPr lang="en-US" sz="1400" dirty="0" smtClean="0">
                <a:solidFill>
                  <a:srgbClr val="3C5790"/>
                </a:solidFill>
              </a:rPr>
              <a:t>JSONP tries to find custom providers or will load the "</a:t>
            </a:r>
            <a:r>
              <a:rPr lang="en-US" sz="1400" b="1" dirty="0" err="1" smtClean="0">
                <a:solidFill>
                  <a:srgbClr val="3C5790"/>
                </a:solidFill>
              </a:rPr>
              <a:t>org.glassfish.json.JsonProviderImpl</a:t>
            </a:r>
            <a:r>
              <a:rPr lang="en-US" sz="1400" b="1" dirty="0" smtClean="0">
                <a:solidFill>
                  <a:srgbClr val="3C5790"/>
                </a:solidFill>
              </a:rPr>
              <a:t>"</a:t>
            </a:r>
            <a:r>
              <a:rPr lang="en-US" sz="1400" dirty="0" smtClean="0">
                <a:solidFill>
                  <a:srgbClr val="3C5790"/>
                </a:solidFill>
              </a:rPr>
              <a:t> as default.</a:t>
            </a:r>
          </a:p>
          <a:p>
            <a:r>
              <a:rPr lang="en-US" sz="1400" dirty="0" smtClean="0">
                <a:solidFill>
                  <a:srgbClr val="3C5790"/>
                </a:solidFill>
              </a:rPr>
              <a:t>The Object Model API core classes include </a:t>
            </a:r>
            <a:r>
              <a:rPr lang="en-US" sz="1400" dirty="0" err="1" smtClean="0">
                <a:solidFill>
                  <a:srgbClr val="3C5790"/>
                </a:solidFill>
              </a:rPr>
              <a:t>JasonObject</a:t>
            </a:r>
            <a:r>
              <a:rPr lang="en-US" sz="1400" dirty="0" smtClean="0">
                <a:solidFill>
                  <a:srgbClr val="3C5790"/>
                </a:solidFill>
              </a:rPr>
              <a:t> and </a:t>
            </a:r>
            <a:r>
              <a:rPr lang="en-US" sz="1400" dirty="0" err="1" smtClean="0">
                <a:solidFill>
                  <a:srgbClr val="3C5790"/>
                </a:solidFill>
              </a:rPr>
              <a:t>JsonArray</a:t>
            </a:r>
            <a:r>
              <a:rPr lang="en-US" sz="1400" dirty="0" smtClean="0">
                <a:solidFill>
                  <a:srgbClr val="3C5790"/>
                </a:solidFill>
              </a:rPr>
              <a:t> as well as </a:t>
            </a:r>
            <a:r>
              <a:rPr lang="en-US" sz="1400" dirty="0" err="1" smtClean="0">
                <a:solidFill>
                  <a:srgbClr val="3C5790"/>
                </a:solidFill>
              </a:rPr>
              <a:t>JsonBuilder</a:t>
            </a:r>
            <a:r>
              <a:rPr lang="en-US" sz="1400" dirty="0" smtClean="0">
                <a:solidFill>
                  <a:srgbClr val="3C5790"/>
                </a:solidFill>
              </a:rPr>
              <a:t>, </a:t>
            </a:r>
            <a:r>
              <a:rPr lang="en-US" sz="1400" dirty="0" err="1" smtClean="0">
                <a:solidFill>
                  <a:srgbClr val="3C5790"/>
                </a:solidFill>
              </a:rPr>
              <a:t>JsonReader</a:t>
            </a:r>
            <a:r>
              <a:rPr lang="en-US" sz="1400" dirty="0" smtClean="0">
                <a:solidFill>
                  <a:srgbClr val="3C5790"/>
                </a:solidFill>
              </a:rPr>
              <a:t>, and </a:t>
            </a:r>
            <a:r>
              <a:rPr lang="en-US" sz="1400" dirty="0" err="1" smtClean="0">
                <a:solidFill>
                  <a:srgbClr val="3C5790"/>
                </a:solidFill>
              </a:rPr>
              <a:t>JsonWriter</a:t>
            </a:r>
            <a:r>
              <a:rPr lang="en-US" sz="1400" dirty="0" smtClean="0">
                <a:solidFill>
                  <a:srgbClr val="3C5790"/>
                </a:solidFill>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JSON-P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smtClean="0">
                <a:solidFill>
                  <a:srgbClr val="3C5790"/>
                </a:solidFill>
              </a:rPr>
              <a:t>Bellow example shows how to create a JSON complex object using JSON Stream API.</a:t>
            </a:r>
            <a:endParaRPr lang="en-US" sz="1200" dirty="0" smtClean="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2057400" y="2590800"/>
            <a:ext cx="478155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JSON-P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smtClean="0">
                <a:solidFill>
                  <a:srgbClr val="3C5790"/>
                </a:solidFill>
              </a:rPr>
              <a:t>Bellow example shows how to create a JSON complex object using JSON Object API.</a:t>
            </a:r>
          </a:p>
          <a:p>
            <a:r>
              <a:rPr lang="en-US" sz="1400" b="1" dirty="0" err="1" smtClean="0">
                <a:solidFill>
                  <a:srgbClr val="3C5790"/>
                </a:solidFill>
              </a:rPr>
              <a:t>javax.json.Json</a:t>
            </a:r>
            <a:r>
              <a:rPr lang="en-US" sz="1400" dirty="0" smtClean="0">
                <a:solidFill>
                  <a:srgbClr val="3C5790"/>
                </a:solidFill>
              </a:rPr>
              <a:t> is a core class because using we can create different builder starting from it.</a:t>
            </a:r>
            <a:endParaRPr lang="en-US" sz="1200" dirty="0" smtClean="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381000" y="2895600"/>
            <a:ext cx="8382000" cy="226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Interceptors 1.2</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Associating interceptors using </a:t>
            </a:r>
            <a:r>
              <a:rPr lang="en-US" sz="1400" dirty="0" err="1" smtClean="0">
                <a:solidFill>
                  <a:srgbClr val="3C5790"/>
                </a:solidFill>
              </a:rPr>
              <a:t>InterceptorBinding</a:t>
            </a:r>
            <a:r>
              <a:rPr lang="en-US" sz="1400" dirty="0" smtClean="0">
                <a:solidFill>
                  <a:srgbClr val="3C5790"/>
                </a:solidFill>
              </a:rPr>
              <a:t> is now part of this </a:t>
            </a:r>
            <a:r>
              <a:rPr lang="en-US" sz="1400" dirty="0" err="1" smtClean="0">
                <a:solidFill>
                  <a:srgbClr val="3C5790"/>
                </a:solidFill>
              </a:rPr>
              <a:t>specification,instead</a:t>
            </a:r>
            <a:r>
              <a:rPr lang="en-US" sz="1400" dirty="0" smtClean="0">
                <a:solidFill>
                  <a:srgbClr val="3C5790"/>
                </a:solidFill>
              </a:rPr>
              <a:t> of CDI.</a:t>
            </a:r>
          </a:p>
          <a:p>
            <a:r>
              <a:rPr lang="en-US" sz="1400" dirty="0" smtClean="0">
                <a:solidFill>
                  <a:srgbClr val="3C5790"/>
                </a:solidFill>
              </a:rPr>
              <a:t>@</a:t>
            </a:r>
            <a:r>
              <a:rPr lang="en-US" sz="1400" dirty="0" err="1" smtClean="0">
                <a:solidFill>
                  <a:srgbClr val="3C5790"/>
                </a:solidFill>
              </a:rPr>
              <a:t>AroundConstruct</a:t>
            </a:r>
            <a:r>
              <a:rPr lang="en-US" sz="1400" dirty="0" smtClean="0">
                <a:solidFill>
                  <a:srgbClr val="3C5790"/>
                </a:solidFill>
              </a:rPr>
              <a:t> designates an interceptor method that receives a callback when the target class constructor is invoked.</a:t>
            </a:r>
          </a:p>
          <a:p>
            <a:r>
              <a:rPr lang="en-US" sz="1400" dirty="0" smtClean="0">
                <a:solidFill>
                  <a:srgbClr val="3C5790"/>
                </a:solidFill>
              </a:rPr>
              <a:t>Method-level interceptors can be extended to life-cycle callbacks, adding constructor-level interceptors.</a:t>
            </a:r>
          </a:p>
          <a:p>
            <a:r>
              <a:rPr lang="en-US" sz="1400" dirty="0" smtClean="0">
                <a:solidFill>
                  <a:srgbClr val="3C5790"/>
                </a:solidFill>
              </a:rPr>
              <a:t>Priority ranges can be dedicated for ordering interceptors using interceptor binding.</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Batch API 1.0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smtClean="0">
                <a:solidFill>
                  <a:srgbClr val="3C5790"/>
                </a:solidFill>
              </a:rPr>
              <a:t>API for batch processing. </a:t>
            </a:r>
          </a:p>
        </p:txBody>
      </p:sp>
      <p:pic>
        <p:nvPicPr>
          <p:cNvPr id="5" name="Picture 4"/>
          <p:cNvPicPr>
            <a:picLocks noChangeAspect="1" noChangeArrowheads="1"/>
          </p:cNvPicPr>
          <p:nvPr/>
        </p:nvPicPr>
        <p:blipFill>
          <a:blip r:embed="rId3" cstate="print"/>
          <a:srcRect/>
          <a:stretch>
            <a:fillRect/>
          </a:stretch>
        </p:blipFill>
        <p:spPr bwMode="auto">
          <a:xfrm>
            <a:off x="481013" y="2743200"/>
            <a:ext cx="8267700" cy="3219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Batch API 1.0</a:t>
            </a:r>
            <a:r>
              <a:rPr lang="en-US" sz="3200" dirty="0" smtClean="0">
                <a:solidFill>
                  <a:schemeClr val="bg1"/>
                </a:solidFill>
              </a:rPr>
              <a:t> (cont.)</a:t>
            </a:r>
            <a:endParaRPr lang="fr-CA" sz="3000" dirty="0" smtClean="0">
              <a:solidFill>
                <a:schemeClr val="bg1"/>
              </a:solidFill>
            </a:endParaRPr>
          </a:p>
        </p:txBody>
      </p:sp>
      <p:sp>
        <p:nvSpPr>
          <p:cNvPr id="5" name="Text Placeholder 4"/>
          <p:cNvSpPr txBox="1">
            <a:spLocks/>
          </p:cNvSpPr>
          <p:nvPr/>
        </p:nvSpPr>
        <p:spPr bwMode="auto">
          <a:xfrm>
            <a:off x="304800" y="1955800"/>
            <a:ext cx="8229600" cy="40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400" b="0" i="0" u="none" strike="noStrike" kern="1200" cap="none" spc="0" normalizeH="0" baseline="0" noProof="0" dirty="0" smtClean="0">
                <a:ln>
                  <a:noFill/>
                </a:ln>
                <a:solidFill>
                  <a:schemeClr val="accent1"/>
                </a:solidFill>
                <a:effectLst/>
                <a:uLnTx/>
                <a:uFillTx/>
                <a:latin typeface="+mn-lt"/>
                <a:ea typeface="+mn-ea"/>
                <a:cs typeface="+mn-cs"/>
              </a:rPr>
              <a:t>Step Example</a:t>
            </a:r>
          </a:p>
        </p:txBody>
      </p:sp>
      <p:sp>
        <p:nvSpPr>
          <p:cNvPr id="6" name="Rectangle 2"/>
          <p:cNvSpPr>
            <a:spLocks noChangeArrowheads="1"/>
          </p:cNvSpPr>
          <p:nvPr/>
        </p:nvSpPr>
        <p:spPr bwMode="auto">
          <a:xfrm>
            <a:off x="76200" y="2213412"/>
            <a:ext cx="7696200" cy="1384995"/>
          </a:xfrm>
          <a:prstGeom prst="rect">
            <a:avLst/>
          </a:prstGeom>
          <a:noFill/>
          <a:ln w="9525">
            <a:noFill/>
            <a:miter lim="800000"/>
            <a:headEnd/>
            <a:tailEnd/>
          </a:ln>
        </p:spPr>
        <p:txBody>
          <a:bodyPr>
            <a:spAutoFit/>
          </a:bodyPr>
          <a:lstStyle/>
          <a:p>
            <a:r>
              <a:rPr lang="en-US" sz="1400" b="1" dirty="0">
                <a:latin typeface="Courier New" pitchFamily="49" charset="0"/>
                <a:ea typeface="Courier"/>
                <a:cs typeface="Courier"/>
              </a:rPr>
              <a:t>&lt;step id=”</a:t>
            </a:r>
            <a:r>
              <a:rPr lang="en-US" sz="1400" b="1" dirty="0" err="1">
                <a:latin typeface="Courier New" pitchFamily="49" charset="0"/>
                <a:ea typeface="Courier"/>
                <a:cs typeface="Courier"/>
              </a:rPr>
              <a:t>sendStatements</a:t>
            </a:r>
            <a:r>
              <a:rPr lang="en-US" sz="1400" b="1" dirty="0">
                <a:latin typeface="Courier New" pitchFamily="49" charset="0"/>
                <a:ea typeface="Courier"/>
                <a:cs typeface="Courier"/>
              </a:rPr>
              <a:t>”&gt;</a:t>
            </a:r>
          </a:p>
          <a:p>
            <a:r>
              <a:rPr lang="en-US" sz="1400" b="1" dirty="0">
                <a:latin typeface="Courier New" pitchFamily="49" charset="0"/>
                <a:ea typeface="Courier"/>
                <a:cs typeface="Courier"/>
              </a:rPr>
              <a:t>  &lt;chunk reader=”</a:t>
            </a:r>
            <a:r>
              <a:rPr lang="en-US" sz="1400" b="1" dirty="0" err="1">
                <a:latin typeface="Courier New" pitchFamily="49" charset="0"/>
                <a:ea typeface="Courier"/>
                <a:cs typeface="Courier"/>
              </a:rPr>
              <a:t>AccountReader</a:t>
            </a:r>
            <a:r>
              <a:rPr lang="en-US" sz="1400" b="1" dirty="0">
                <a:latin typeface="Courier New" pitchFamily="49" charset="0"/>
                <a:ea typeface="Courier"/>
                <a:cs typeface="Courier"/>
              </a:rPr>
              <a:t>”</a:t>
            </a:r>
          </a:p>
          <a:p>
            <a:r>
              <a:rPr lang="en-US" sz="1400" b="1" dirty="0">
                <a:latin typeface="Courier New" pitchFamily="49" charset="0"/>
                <a:ea typeface="Courier"/>
                <a:cs typeface="Courier"/>
              </a:rPr>
              <a:t>     processor=”</a:t>
            </a:r>
            <a:r>
              <a:rPr lang="en-US" sz="1400" b="1" dirty="0" err="1">
                <a:latin typeface="Courier New" pitchFamily="49" charset="0"/>
                <a:ea typeface="Courier"/>
                <a:cs typeface="Courier"/>
              </a:rPr>
              <a:t>AccountProcessor</a:t>
            </a:r>
            <a:r>
              <a:rPr lang="en-US" sz="1400" b="1" dirty="0">
                <a:latin typeface="Courier New" pitchFamily="49" charset="0"/>
                <a:ea typeface="Courier"/>
                <a:cs typeface="Courier"/>
              </a:rPr>
              <a:t>”</a:t>
            </a:r>
            <a:br>
              <a:rPr lang="en-US" sz="1400" b="1" dirty="0">
                <a:latin typeface="Courier New" pitchFamily="49" charset="0"/>
                <a:ea typeface="Courier"/>
                <a:cs typeface="Courier"/>
              </a:rPr>
            </a:br>
            <a:r>
              <a:rPr lang="en-US" sz="1400" b="1" dirty="0">
                <a:latin typeface="Courier New" pitchFamily="49" charset="0"/>
                <a:ea typeface="Courier"/>
                <a:cs typeface="Courier"/>
              </a:rPr>
              <a:t>     writer=”</a:t>
            </a:r>
            <a:r>
              <a:rPr lang="en-US" sz="1400" b="1" dirty="0" err="1">
                <a:latin typeface="Courier New" pitchFamily="49" charset="0"/>
                <a:ea typeface="Courier"/>
                <a:cs typeface="Courier"/>
              </a:rPr>
              <a:t>EmailWriter</a:t>
            </a:r>
            <a:r>
              <a:rPr lang="en-US" sz="1400" b="1" dirty="0">
                <a:latin typeface="Courier New" pitchFamily="49" charset="0"/>
                <a:ea typeface="Courier"/>
                <a:cs typeface="Courier"/>
              </a:rPr>
              <a:t>”</a:t>
            </a:r>
          </a:p>
          <a:p>
            <a:r>
              <a:rPr lang="en-US" sz="1400" b="1" dirty="0">
                <a:latin typeface="Courier New" pitchFamily="49" charset="0"/>
                <a:ea typeface="Courier"/>
                <a:cs typeface="Courier"/>
              </a:rPr>
              <a:t>     chunk-size=”10” /&gt;</a:t>
            </a:r>
          </a:p>
          <a:p>
            <a:r>
              <a:rPr lang="en-US" sz="1400" b="1" dirty="0">
                <a:latin typeface="Courier New" pitchFamily="49" charset="0"/>
                <a:ea typeface="Courier"/>
                <a:cs typeface="Courier"/>
              </a:rPr>
              <a:t>&lt;/step&gt;</a:t>
            </a:r>
          </a:p>
        </p:txBody>
      </p:sp>
      <p:sp>
        <p:nvSpPr>
          <p:cNvPr id="7" name="TextBox 4"/>
          <p:cNvSpPr txBox="1">
            <a:spLocks noChangeArrowheads="1"/>
          </p:cNvSpPr>
          <p:nvPr/>
        </p:nvSpPr>
        <p:spPr bwMode="auto">
          <a:xfrm>
            <a:off x="4762500" y="2278499"/>
            <a:ext cx="4171950" cy="1473200"/>
          </a:xfrm>
          <a:prstGeom prst="rect">
            <a:avLst/>
          </a:prstGeom>
          <a:noFill/>
          <a:ln w="9525">
            <a:noFill/>
            <a:miter lim="800000"/>
            <a:headEnd/>
            <a:tailEnd/>
          </a:ln>
        </p:spPr>
        <p:txBody>
          <a:bodyPr wrap="none" lIns="0" tIns="0" rIns="0" bIns="0"/>
          <a:lstStyle/>
          <a:p>
            <a:r>
              <a:rPr lang="en-US" sz="1400" b="1" dirty="0">
                <a:solidFill>
                  <a:srgbClr val="FF0000"/>
                </a:solidFill>
                <a:latin typeface="Courier New" pitchFamily="49" charset="0"/>
                <a:ea typeface="Courier"/>
                <a:cs typeface="Courier"/>
              </a:rPr>
              <a:t>@</a:t>
            </a:r>
            <a:r>
              <a:rPr lang="en-US" sz="1400" b="1" dirty="0" err="1">
                <a:solidFill>
                  <a:srgbClr val="FF0000"/>
                </a:solidFill>
                <a:latin typeface="Courier New" pitchFamily="49" charset="0"/>
                <a:ea typeface="Courier"/>
                <a:cs typeface="Courier"/>
              </a:rPr>
              <a:t>ReadItem</a:t>
            </a:r>
            <a:endParaRPr lang="en-US" sz="1400" b="1" dirty="0">
              <a:solidFill>
                <a:srgbClr val="FF0000"/>
              </a:solidFill>
              <a:latin typeface="Courier New" pitchFamily="49" charset="0"/>
              <a:ea typeface="Courier"/>
              <a:cs typeface="Courier"/>
            </a:endParaRPr>
          </a:p>
          <a:p>
            <a:r>
              <a:rPr lang="en-US" sz="1400" b="1" dirty="0">
                <a:latin typeface="Courier New" pitchFamily="49" charset="0"/>
                <a:ea typeface="Courier"/>
                <a:cs typeface="Courier"/>
              </a:rPr>
              <a:t>public Account </a:t>
            </a:r>
            <a:r>
              <a:rPr lang="en-US" sz="1400" b="1" dirty="0" err="1">
                <a:latin typeface="Courier New" pitchFamily="49" charset="0"/>
                <a:ea typeface="Courier"/>
                <a:cs typeface="Courier"/>
              </a:rPr>
              <a:t>readAccount</a:t>
            </a:r>
            <a:r>
              <a:rPr lang="en-US" sz="1400" b="1" dirty="0">
                <a:latin typeface="Courier New" pitchFamily="49" charset="0"/>
                <a:ea typeface="Courier"/>
                <a:cs typeface="Courier"/>
              </a:rPr>
              <a:t>() {</a:t>
            </a:r>
            <a:br>
              <a:rPr lang="en-US" sz="1400" b="1" dirty="0">
                <a:latin typeface="Courier New" pitchFamily="49" charset="0"/>
                <a:ea typeface="Courier"/>
                <a:cs typeface="Courier"/>
              </a:rPr>
            </a:br>
            <a:r>
              <a:rPr lang="en-US" sz="1400" b="1" dirty="0">
                <a:latin typeface="Courier New" pitchFamily="49" charset="0"/>
                <a:ea typeface="Courier"/>
                <a:cs typeface="Courier"/>
              </a:rPr>
              <a:t>  </a:t>
            </a:r>
            <a:r>
              <a:rPr lang="en-US" sz="1400" b="1" dirty="0">
                <a:solidFill>
                  <a:schemeClr val="tx1">
                    <a:lumMod val="50000"/>
                    <a:lumOff val="50000"/>
                  </a:schemeClr>
                </a:solidFill>
                <a:latin typeface="Courier New" pitchFamily="49" charset="0"/>
                <a:ea typeface="Courier"/>
                <a:cs typeface="Courier"/>
              </a:rPr>
              <a:t>// read account using JPA</a:t>
            </a:r>
          </a:p>
          <a:p>
            <a:r>
              <a:rPr lang="en-US" sz="1400" b="1" dirty="0">
                <a:latin typeface="Courier New" pitchFamily="49" charset="0"/>
                <a:ea typeface="Courier"/>
                <a:cs typeface="Courier"/>
              </a:rPr>
              <a:t>}</a:t>
            </a:r>
          </a:p>
          <a:p>
            <a:endParaRPr lang="en-US" sz="1400" b="1" dirty="0">
              <a:latin typeface="Courier New" pitchFamily="49" charset="0"/>
              <a:ea typeface="Courier"/>
              <a:cs typeface="Courier"/>
            </a:endParaRPr>
          </a:p>
        </p:txBody>
      </p:sp>
      <p:sp>
        <p:nvSpPr>
          <p:cNvPr id="8" name="Rectangle 5"/>
          <p:cNvSpPr>
            <a:spLocks noChangeArrowheads="1"/>
          </p:cNvSpPr>
          <p:nvPr/>
        </p:nvSpPr>
        <p:spPr bwMode="auto">
          <a:xfrm>
            <a:off x="2862262" y="4177149"/>
            <a:ext cx="6146800" cy="1169551"/>
          </a:xfrm>
          <a:prstGeom prst="rect">
            <a:avLst/>
          </a:prstGeom>
          <a:noFill/>
          <a:ln w="9525">
            <a:noFill/>
            <a:miter lim="800000"/>
            <a:headEnd/>
            <a:tailEnd/>
          </a:ln>
        </p:spPr>
        <p:txBody>
          <a:bodyPr>
            <a:spAutoFit/>
          </a:bodyPr>
          <a:lstStyle/>
          <a:p>
            <a:r>
              <a:rPr lang="en-US" sz="1400" b="1" dirty="0">
                <a:solidFill>
                  <a:srgbClr val="FF0000"/>
                </a:solidFill>
                <a:latin typeface="Courier New" pitchFamily="49" charset="0"/>
                <a:ea typeface="Courier"/>
                <a:cs typeface="Courier"/>
              </a:rPr>
              <a:t>@</a:t>
            </a:r>
            <a:r>
              <a:rPr lang="en-US" sz="1400" b="1" dirty="0" err="1">
                <a:solidFill>
                  <a:srgbClr val="FF0000"/>
                </a:solidFill>
                <a:latin typeface="Courier New" pitchFamily="49" charset="0"/>
                <a:ea typeface="Courier"/>
                <a:cs typeface="Courier"/>
              </a:rPr>
              <a:t>ProcessItem</a:t>
            </a:r>
            <a:endParaRPr lang="en-US" sz="1400" b="1" dirty="0">
              <a:solidFill>
                <a:srgbClr val="FF0000"/>
              </a:solidFill>
              <a:latin typeface="Courier New" pitchFamily="49" charset="0"/>
              <a:ea typeface="Courier"/>
              <a:cs typeface="Courier"/>
            </a:endParaRPr>
          </a:p>
          <a:p>
            <a:r>
              <a:rPr lang="en-US" sz="1400" b="1" dirty="0">
                <a:latin typeface="Courier New" pitchFamily="49" charset="0"/>
                <a:ea typeface="Courier"/>
                <a:cs typeface="Courier"/>
              </a:rPr>
              <a:t>public Account </a:t>
            </a:r>
            <a:r>
              <a:rPr lang="en-US" sz="1400" b="1" dirty="0" err="1">
                <a:latin typeface="Courier New" pitchFamily="49" charset="0"/>
                <a:ea typeface="Courier"/>
                <a:cs typeface="Courier"/>
              </a:rPr>
              <a:t>processAccount</a:t>
            </a:r>
            <a:r>
              <a:rPr lang="en-US" sz="1400" b="1" dirty="0">
                <a:latin typeface="Courier New" pitchFamily="49" charset="0"/>
                <a:ea typeface="Courier"/>
                <a:cs typeface="Courier"/>
              </a:rPr>
              <a:t>(Account </a:t>
            </a:r>
            <a:r>
              <a:rPr lang="en-US" sz="1400" b="1" dirty="0" err="1">
                <a:latin typeface="Courier New" pitchFamily="49" charset="0"/>
                <a:ea typeface="Courier"/>
                <a:cs typeface="Courier"/>
              </a:rPr>
              <a:t>account</a:t>
            </a:r>
            <a:r>
              <a:rPr lang="en-US" sz="1400" b="1" dirty="0">
                <a:latin typeface="Courier New" pitchFamily="49" charset="0"/>
                <a:ea typeface="Courier"/>
                <a:cs typeface="Courier"/>
              </a:rPr>
              <a:t>) {</a:t>
            </a:r>
            <a:br>
              <a:rPr lang="en-US" sz="1400" b="1" dirty="0">
                <a:latin typeface="Courier New" pitchFamily="49" charset="0"/>
                <a:ea typeface="Courier"/>
                <a:cs typeface="Courier"/>
              </a:rPr>
            </a:br>
            <a:r>
              <a:rPr lang="en-US" sz="1400" b="1" dirty="0">
                <a:latin typeface="Courier New" pitchFamily="49" charset="0"/>
                <a:ea typeface="Courier"/>
                <a:cs typeface="Courier"/>
              </a:rPr>
              <a:t>  </a:t>
            </a:r>
            <a:r>
              <a:rPr lang="en-US" sz="1400" b="1" dirty="0">
                <a:solidFill>
                  <a:schemeClr val="tx1">
                    <a:lumMod val="50000"/>
                    <a:lumOff val="50000"/>
                  </a:schemeClr>
                </a:solidFill>
                <a:latin typeface="Courier New" pitchFamily="49" charset="0"/>
                <a:ea typeface="Courier"/>
                <a:cs typeface="Courier"/>
              </a:rPr>
              <a:t>// calculate balance</a:t>
            </a:r>
          </a:p>
          <a:p>
            <a:r>
              <a:rPr lang="en-US" sz="1400" b="1" dirty="0">
                <a:latin typeface="Courier New" pitchFamily="49" charset="0"/>
                <a:ea typeface="Courier"/>
                <a:cs typeface="Courier"/>
              </a:rPr>
              <a:t>}</a:t>
            </a:r>
          </a:p>
          <a:p>
            <a:endParaRPr lang="en-US" sz="1400" b="1" dirty="0">
              <a:latin typeface="Courier New" pitchFamily="49" charset="0"/>
              <a:ea typeface="Courier"/>
              <a:cs typeface="Courier"/>
            </a:endParaRPr>
          </a:p>
        </p:txBody>
      </p:sp>
      <p:sp>
        <p:nvSpPr>
          <p:cNvPr id="9" name="Rectangle 30"/>
          <p:cNvSpPr>
            <a:spLocks noChangeArrowheads="1"/>
          </p:cNvSpPr>
          <p:nvPr/>
        </p:nvSpPr>
        <p:spPr bwMode="auto">
          <a:xfrm>
            <a:off x="965200" y="5612249"/>
            <a:ext cx="5978525" cy="1169551"/>
          </a:xfrm>
          <a:prstGeom prst="rect">
            <a:avLst/>
          </a:prstGeom>
          <a:noFill/>
          <a:ln w="9525">
            <a:noFill/>
            <a:miter lim="800000"/>
            <a:headEnd/>
            <a:tailEnd/>
          </a:ln>
        </p:spPr>
        <p:txBody>
          <a:bodyPr>
            <a:spAutoFit/>
          </a:bodyPr>
          <a:lstStyle/>
          <a:p>
            <a:r>
              <a:rPr lang="en-US" sz="1400" b="1" dirty="0">
                <a:solidFill>
                  <a:srgbClr val="FF0000"/>
                </a:solidFill>
                <a:latin typeface="Courier New" pitchFamily="49" charset="0"/>
                <a:ea typeface="Courier"/>
                <a:cs typeface="Courier"/>
              </a:rPr>
              <a:t>@</a:t>
            </a:r>
            <a:r>
              <a:rPr lang="en-US" sz="1400" b="1" dirty="0" err="1">
                <a:solidFill>
                  <a:srgbClr val="FF0000"/>
                </a:solidFill>
                <a:latin typeface="Courier New" pitchFamily="49" charset="0"/>
                <a:ea typeface="Courier"/>
                <a:cs typeface="Courier"/>
              </a:rPr>
              <a:t>WriteItems</a:t>
            </a:r>
            <a:endParaRPr lang="en-US" sz="1400" b="1" dirty="0">
              <a:solidFill>
                <a:srgbClr val="FF0000"/>
              </a:solidFill>
              <a:latin typeface="Courier New" pitchFamily="49" charset="0"/>
              <a:ea typeface="Courier"/>
              <a:cs typeface="Courier"/>
            </a:endParaRPr>
          </a:p>
          <a:p>
            <a:r>
              <a:rPr lang="en-US" sz="1400" b="1" dirty="0">
                <a:latin typeface="Courier New" pitchFamily="49" charset="0"/>
                <a:ea typeface="Courier"/>
                <a:cs typeface="Courier"/>
              </a:rPr>
              <a:t>public void </a:t>
            </a:r>
            <a:r>
              <a:rPr lang="en-US" sz="1400" b="1" dirty="0" err="1">
                <a:latin typeface="Courier New" pitchFamily="49" charset="0"/>
                <a:ea typeface="Courier"/>
                <a:cs typeface="Courier"/>
              </a:rPr>
              <a:t>sendEmail</a:t>
            </a:r>
            <a:r>
              <a:rPr lang="en-US" sz="1400" b="1" dirty="0">
                <a:latin typeface="Courier New" pitchFamily="49" charset="0"/>
                <a:ea typeface="Courier"/>
                <a:cs typeface="Courier"/>
              </a:rPr>
              <a:t>(List&lt;Account&gt; accounts) {</a:t>
            </a:r>
            <a:br>
              <a:rPr lang="en-US" sz="1400" b="1" dirty="0">
                <a:latin typeface="Courier New" pitchFamily="49" charset="0"/>
                <a:ea typeface="Courier"/>
                <a:cs typeface="Courier"/>
              </a:rPr>
            </a:br>
            <a:r>
              <a:rPr lang="en-US" sz="1400" b="1" dirty="0">
                <a:latin typeface="Courier New" pitchFamily="49" charset="0"/>
                <a:ea typeface="Courier"/>
                <a:cs typeface="Courier"/>
              </a:rPr>
              <a:t>  </a:t>
            </a:r>
            <a:r>
              <a:rPr lang="en-US" sz="1400" b="1" dirty="0">
                <a:solidFill>
                  <a:schemeClr val="tx1">
                    <a:lumMod val="50000"/>
                    <a:lumOff val="50000"/>
                  </a:schemeClr>
                </a:solidFill>
                <a:latin typeface="Courier New" pitchFamily="49" charset="0"/>
                <a:ea typeface="Courier"/>
                <a:cs typeface="Courier"/>
              </a:rPr>
              <a:t>// use </a:t>
            </a:r>
            <a:r>
              <a:rPr lang="en-US" sz="1400" b="1" dirty="0" err="1">
                <a:solidFill>
                  <a:schemeClr val="tx1">
                    <a:lumMod val="50000"/>
                    <a:lumOff val="50000"/>
                  </a:schemeClr>
                </a:solidFill>
                <a:latin typeface="Courier New" pitchFamily="49" charset="0"/>
                <a:ea typeface="Courier"/>
                <a:cs typeface="Courier"/>
              </a:rPr>
              <a:t>JavaMail</a:t>
            </a:r>
            <a:r>
              <a:rPr lang="en-US" sz="1400" b="1" dirty="0">
                <a:solidFill>
                  <a:schemeClr val="tx1">
                    <a:lumMod val="50000"/>
                    <a:lumOff val="50000"/>
                  </a:schemeClr>
                </a:solidFill>
                <a:latin typeface="Courier New" pitchFamily="49" charset="0"/>
                <a:ea typeface="Courier"/>
                <a:cs typeface="Courier"/>
              </a:rPr>
              <a:t> to send email</a:t>
            </a:r>
          </a:p>
          <a:p>
            <a:r>
              <a:rPr lang="en-US" sz="1400" b="1" dirty="0">
                <a:latin typeface="Courier New" pitchFamily="49" charset="0"/>
                <a:ea typeface="Courier"/>
                <a:cs typeface="Courier"/>
              </a:rPr>
              <a:t>}</a:t>
            </a:r>
          </a:p>
          <a:p>
            <a:endParaRPr lang="en-US" sz="1400" b="1" dirty="0">
              <a:latin typeface="Courier New" pitchFamily="49" charset="0"/>
              <a:ea typeface="Courier"/>
              <a:cs typeface="Courier"/>
            </a:endParaRPr>
          </a:p>
        </p:txBody>
      </p:sp>
      <p:cxnSp>
        <p:nvCxnSpPr>
          <p:cNvPr id="10" name="Straight Arrow Connector 9"/>
          <p:cNvCxnSpPr/>
          <p:nvPr/>
        </p:nvCxnSpPr>
        <p:spPr>
          <a:xfrm>
            <a:off x="3371850" y="2967474"/>
            <a:ext cx="523875" cy="128587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968750" y="2408674"/>
            <a:ext cx="741362" cy="19367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798637" y="3219887"/>
            <a:ext cx="936625" cy="233362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Batch API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Each item is read, processed, and aggregated for writing. item-count number of items are processed within a container-managed transaction.</a:t>
            </a:r>
          </a:p>
          <a:p>
            <a:r>
              <a:rPr lang="en-US" sz="1400" dirty="0" smtClean="0">
                <a:solidFill>
                  <a:srgbClr val="3C5790"/>
                </a:solidFill>
              </a:rPr>
              <a:t>Different elements define the sequence of a job:</a:t>
            </a:r>
          </a:p>
          <a:p>
            <a:pPr lvl="1"/>
            <a:r>
              <a:rPr lang="en-US" sz="1400" b="1" dirty="0" smtClean="0">
                <a:solidFill>
                  <a:srgbClr val="3C5790"/>
                </a:solidFill>
              </a:rPr>
              <a:t>Step</a:t>
            </a:r>
            <a:r>
              <a:rPr lang="en-US" sz="1400" dirty="0" smtClean="0">
                <a:solidFill>
                  <a:srgbClr val="3C5790"/>
                </a:solidFill>
              </a:rPr>
              <a:t>: Independent and sequential phase of a job</a:t>
            </a:r>
          </a:p>
          <a:p>
            <a:pPr lvl="1"/>
            <a:r>
              <a:rPr lang="en-US" sz="1400" b="1" dirty="0" smtClean="0">
                <a:solidFill>
                  <a:srgbClr val="3C5790"/>
                </a:solidFill>
              </a:rPr>
              <a:t>Flow</a:t>
            </a:r>
            <a:r>
              <a:rPr lang="en-US" sz="1400" dirty="0" smtClean="0">
                <a:solidFill>
                  <a:srgbClr val="3C5790"/>
                </a:solidFill>
              </a:rPr>
              <a:t>: Sequence of execution elements that execute together as a unit</a:t>
            </a:r>
          </a:p>
          <a:p>
            <a:pPr lvl="1"/>
            <a:r>
              <a:rPr lang="en-US" sz="1400" b="1" dirty="0" smtClean="0">
                <a:solidFill>
                  <a:srgbClr val="3C5790"/>
                </a:solidFill>
              </a:rPr>
              <a:t>Split</a:t>
            </a:r>
            <a:r>
              <a:rPr lang="en-US" sz="1400" dirty="0" smtClean="0">
                <a:solidFill>
                  <a:srgbClr val="3C5790"/>
                </a:solidFill>
              </a:rPr>
              <a:t>: Set of flows that execute concurrently</a:t>
            </a:r>
          </a:p>
          <a:p>
            <a:pPr lvl="1"/>
            <a:r>
              <a:rPr lang="en-US" sz="1400" b="1" dirty="0" smtClean="0">
                <a:solidFill>
                  <a:srgbClr val="3C5790"/>
                </a:solidFill>
              </a:rPr>
              <a:t>Decision</a:t>
            </a:r>
            <a:r>
              <a:rPr lang="en-US" sz="1400" dirty="0" smtClean="0">
                <a:solidFill>
                  <a:srgbClr val="3C5790"/>
                </a:solidFill>
              </a:rPr>
              <a:t>: Customized way of determining sequencing among step, flows, and splits</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Batch API 1.0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Public API from </a:t>
            </a:r>
            <a:r>
              <a:rPr lang="en-US" sz="1400" b="1" dirty="0" err="1" smtClean="0">
                <a:solidFill>
                  <a:srgbClr val="3C5790"/>
                </a:solidFill>
              </a:rPr>
              <a:t>javax.batch</a:t>
            </a:r>
            <a:r>
              <a:rPr lang="en-US" sz="1400" dirty="0" smtClean="0">
                <a:solidFill>
                  <a:srgbClr val="3C5790"/>
                </a:solidFill>
              </a:rPr>
              <a:t>:</a:t>
            </a:r>
          </a:p>
          <a:p>
            <a:r>
              <a:rPr lang="en-US" sz="1400" dirty="0" err="1" smtClean="0">
                <a:solidFill>
                  <a:srgbClr val="3C5790"/>
                </a:solidFill>
              </a:rPr>
              <a:t>BatchRuntime</a:t>
            </a:r>
            <a:r>
              <a:rPr lang="en-US" sz="1400" dirty="0" smtClean="0">
                <a:solidFill>
                  <a:srgbClr val="3C5790"/>
                </a:solidFill>
              </a:rPr>
              <a:t> </a:t>
            </a:r>
            <a:r>
              <a:rPr lang="en-US" sz="1400" dirty="0" smtClean="0">
                <a:solidFill>
                  <a:srgbClr val="3C5790"/>
                </a:solidFill>
                <a:sym typeface="Wingdings" pitchFamily="2" charset="2"/>
              </a:rPr>
              <a:t> represents the JSR 352 runtime</a:t>
            </a:r>
          </a:p>
          <a:p>
            <a:r>
              <a:rPr lang="en-US" sz="1400" dirty="0" err="1" smtClean="0">
                <a:solidFill>
                  <a:srgbClr val="3C5790"/>
                </a:solidFill>
                <a:sym typeface="Wingdings" pitchFamily="2" charset="2"/>
              </a:rPr>
              <a:t>JobOperator</a:t>
            </a:r>
            <a:r>
              <a:rPr lang="en-US" sz="1400" dirty="0" smtClean="0">
                <a:solidFill>
                  <a:srgbClr val="3C5790"/>
                </a:solidFill>
                <a:sym typeface="Wingdings" pitchFamily="2" charset="2"/>
              </a:rPr>
              <a:t>  Interface for operating on batch jobs</a:t>
            </a:r>
          </a:p>
          <a:p>
            <a:r>
              <a:rPr lang="en-US" sz="1400" dirty="0" err="1" smtClean="0">
                <a:solidFill>
                  <a:srgbClr val="3C5790"/>
                </a:solidFill>
                <a:sym typeface="Wingdings" pitchFamily="2" charset="2"/>
              </a:rPr>
              <a:t>ItemReader</a:t>
            </a:r>
            <a:r>
              <a:rPr lang="en-US" sz="1400" dirty="0" smtClean="0">
                <a:solidFill>
                  <a:srgbClr val="3C5790"/>
                </a:solidFill>
                <a:sym typeface="Wingdings" pitchFamily="2" charset="2"/>
              </a:rPr>
              <a:t>  reads item for chunk processing</a:t>
            </a:r>
          </a:p>
          <a:p>
            <a:r>
              <a:rPr lang="en-US" sz="1400" dirty="0" err="1" smtClean="0">
                <a:solidFill>
                  <a:srgbClr val="3C5790"/>
                </a:solidFill>
                <a:sym typeface="Wingdings" pitchFamily="2" charset="2"/>
              </a:rPr>
              <a:t>ItemProcessor</a:t>
            </a:r>
            <a:r>
              <a:rPr lang="en-US" sz="1400" dirty="0" smtClean="0">
                <a:solidFill>
                  <a:srgbClr val="3C5790"/>
                </a:solidFill>
                <a:sym typeface="Wingdings" pitchFamily="2" charset="2"/>
              </a:rPr>
              <a:t>  operates on an input and produces output</a:t>
            </a:r>
          </a:p>
          <a:p>
            <a:r>
              <a:rPr lang="en-US" sz="1400" dirty="0" err="1" smtClean="0">
                <a:solidFill>
                  <a:srgbClr val="3C5790"/>
                </a:solidFill>
                <a:sym typeface="Wingdings" pitchFamily="2" charset="2"/>
              </a:rPr>
              <a:t>ItemWriter</a:t>
            </a:r>
            <a:r>
              <a:rPr lang="en-US" sz="1400" dirty="0" smtClean="0">
                <a:solidFill>
                  <a:srgbClr val="3C5790"/>
                </a:solidFill>
                <a:sym typeface="Wingdings" pitchFamily="2" charset="2"/>
              </a:rPr>
              <a:t>  writes a list of item for chunk processing</a:t>
            </a:r>
          </a:p>
          <a:p>
            <a:r>
              <a:rPr lang="en-US" sz="1400" dirty="0" err="1" smtClean="0">
                <a:solidFill>
                  <a:srgbClr val="3C5790"/>
                </a:solidFill>
                <a:sym typeface="Wingdings" pitchFamily="2" charset="2"/>
              </a:rPr>
              <a:t>Batchlet</a:t>
            </a:r>
            <a:r>
              <a:rPr lang="en-US" sz="1400" dirty="0" smtClean="0">
                <a:solidFill>
                  <a:srgbClr val="3C5790"/>
                </a:solidFill>
                <a:sym typeface="Wingdings" pitchFamily="2" charset="2"/>
              </a:rPr>
              <a:t>  batch step for item-oriented processing</a:t>
            </a:r>
          </a:p>
          <a:p>
            <a:r>
              <a:rPr lang="en-US" sz="1400" dirty="0" err="1" smtClean="0">
                <a:solidFill>
                  <a:srgbClr val="3C5790"/>
                </a:solidFill>
                <a:sym typeface="Wingdings" pitchFamily="2" charset="2"/>
              </a:rPr>
              <a:t>BatchProperty</a:t>
            </a:r>
            <a:r>
              <a:rPr lang="en-US" sz="1400" dirty="0" smtClean="0">
                <a:solidFill>
                  <a:srgbClr val="3C5790"/>
                </a:solidFill>
                <a:sym typeface="Wingdings" pitchFamily="2" charset="2"/>
              </a:rPr>
              <a:t>  annotation to define a batch property injected from job xml</a:t>
            </a:r>
          </a:p>
          <a:p>
            <a:r>
              <a:rPr lang="en-US" sz="1400" dirty="0" err="1" smtClean="0">
                <a:solidFill>
                  <a:srgbClr val="3C5790"/>
                </a:solidFill>
              </a:rPr>
              <a:t>JobListener</a:t>
            </a:r>
            <a:r>
              <a:rPr lang="en-US" sz="1400" dirty="0" smtClean="0">
                <a:solidFill>
                  <a:srgbClr val="3C5790"/>
                </a:solidFill>
              </a:rPr>
              <a:t> </a:t>
            </a:r>
            <a:r>
              <a:rPr lang="en-US" sz="1400" dirty="0" smtClean="0">
                <a:solidFill>
                  <a:srgbClr val="3C5790"/>
                </a:solidFill>
                <a:sym typeface="Wingdings" pitchFamily="2" charset="2"/>
              </a:rPr>
              <a:t> interface that intercepts job execution</a:t>
            </a:r>
          </a:p>
          <a:p>
            <a:r>
              <a:rPr lang="en-US" sz="1400" dirty="0" err="1" smtClean="0">
                <a:solidFill>
                  <a:srgbClr val="3C5790"/>
                </a:solidFill>
                <a:sym typeface="Wingdings" pitchFamily="2" charset="2"/>
              </a:rPr>
              <a:t>StepListener</a:t>
            </a:r>
            <a:r>
              <a:rPr lang="en-US" sz="1400" dirty="0" smtClean="0">
                <a:solidFill>
                  <a:srgbClr val="3C5790"/>
                </a:solidFill>
                <a:sym typeface="Wingdings" pitchFamily="2" charset="2"/>
              </a:rPr>
              <a:t>  interface that intercepts step execution</a:t>
            </a:r>
          </a:p>
          <a:p>
            <a:r>
              <a:rPr lang="en-US" sz="1400" dirty="0" err="1" smtClean="0">
                <a:solidFill>
                  <a:srgbClr val="3C5790"/>
                </a:solidFill>
                <a:sym typeface="Wingdings" pitchFamily="2" charset="2"/>
              </a:rPr>
              <a:t>ChunkListener</a:t>
            </a:r>
            <a:r>
              <a:rPr lang="en-US" sz="1400" dirty="0" smtClean="0">
                <a:solidFill>
                  <a:srgbClr val="3C5790"/>
                </a:solidFill>
                <a:sym typeface="Wingdings" pitchFamily="2" charset="2"/>
              </a:rPr>
              <a:t>  interface that intercepts chunk processing</a:t>
            </a:r>
          </a:p>
          <a:p>
            <a:endParaRPr lang="en-US" sz="1400" dirty="0" smtClean="0">
              <a:solidFill>
                <a:srgbClr val="3C5790"/>
              </a:solidFill>
              <a:sym typeface="Wingdings" pitchFamily="2" charset="2"/>
            </a:endParaRPr>
          </a:p>
          <a:p>
            <a:endParaRPr lang="en-US" sz="1400" dirty="0" smtClean="0">
              <a:solidFill>
                <a:srgbClr val="3C5790"/>
              </a:solidFill>
              <a:sym typeface="Wingdings" pitchFamily="2" charset="2"/>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err="1" smtClean="0">
                <a:solidFill>
                  <a:schemeClr val="bg1"/>
                </a:solidFill>
              </a:rPr>
              <a:t>Themes</a:t>
            </a:r>
            <a:endParaRPr lang="fr-CA" dirty="0" smtClean="0">
              <a:solidFill>
                <a:schemeClr val="bg1"/>
              </a:solidFill>
            </a:endParaRPr>
          </a:p>
        </p:txBody>
      </p:sp>
      <p:sp>
        <p:nvSpPr>
          <p:cNvPr id="5" name="Espace réservé du contenu 4"/>
          <p:cNvSpPr>
            <a:spLocks noGrp="1"/>
          </p:cNvSpPr>
          <p:nvPr>
            <p:ph idx="1"/>
          </p:nvPr>
        </p:nvSpPr>
        <p:spPr>
          <a:xfrm>
            <a:off x="304800" y="1905000"/>
            <a:ext cx="8534400" cy="4572000"/>
          </a:xfrm>
        </p:spPr>
        <p:txBody>
          <a:bodyPr/>
          <a:lstStyle/>
          <a:p>
            <a:r>
              <a:rPr lang="en-US" sz="1600" dirty="0" smtClean="0">
                <a:solidFill>
                  <a:srgbClr val="3C5790"/>
                </a:solidFill>
              </a:rPr>
              <a:t>There are 3 major themes of Java EE 7:</a:t>
            </a:r>
          </a:p>
          <a:p>
            <a:r>
              <a:rPr lang="en-US" sz="1600" dirty="0" smtClean="0">
                <a:solidFill>
                  <a:srgbClr val="3C5790"/>
                </a:solidFill>
              </a:rPr>
              <a:t>Delivering HTML5 dynamic, scalable applications</a:t>
            </a:r>
          </a:p>
          <a:p>
            <a:pPr lvl="1"/>
            <a:r>
              <a:rPr lang="en-US" sz="1200" dirty="0" smtClean="0">
                <a:solidFill>
                  <a:srgbClr val="3C5790"/>
                </a:solidFill>
              </a:rPr>
              <a:t>Reduce response time with low latency data exchange using </a:t>
            </a:r>
            <a:r>
              <a:rPr lang="en-US" sz="1200" dirty="0" err="1" smtClean="0">
                <a:solidFill>
                  <a:srgbClr val="3C5790"/>
                </a:solidFill>
              </a:rPr>
              <a:t>WebSockets</a:t>
            </a:r>
            <a:endParaRPr lang="en-US" sz="1200" dirty="0" smtClean="0">
              <a:solidFill>
                <a:srgbClr val="3C5790"/>
              </a:solidFill>
            </a:endParaRPr>
          </a:p>
          <a:p>
            <a:pPr lvl="1"/>
            <a:r>
              <a:rPr lang="en-US" sz="1200" dirty="0" smtClean="0">
                <a:solidFill>
                  <a:srgbClr val="3C5790"/>
                </a:solidFill>
              </a:rPr>
              <a:t>Simplify data parsing for portable applications with standard JSON support</a:t>
            </a:r>
          </a:p>
          <a:p>
            <a:pPr lvl="1"/>
            <a:r>
              <a:rPr lang="en-US" sz="1200" dirty="0" smtClean="0">
                <a:solidFill>
                  <a:srgbClr val="3C5790"/>
                </a:solidFill>
              </a:rPr>
              <a:t>Deliver asynchronous, scalable, high performance </a:t>
            </a:r>
            <a:r>
              <a:rPr lang="en-US" sz="1200" dirty="0" err="1" smtClean="0">
                <a:solidFill>
                  <a:srgbClr val="3C5790"/>
                </a:solidFill>
              </a:rPr>
              <a:t>RESTful</a:t>
            </a:r>
            <a:r>
              <a:rPr lang="en-US" sz="1200" dirty="0" smtClean="0">
                <a:solidFill>
                  <a:srgbClr val="3C5790"/>
                </a:solidFill>
              </a:rPr>
              <a:t> Services and </a:t>
            </a:r>
            <a:r>
              <a:rPr lang="en-US" sz="1200" dirty="0" err="1" smtClean="0">
                <a:solidFill>
                  <a:srgbClr val="3C5790"/>
                </a:solidFill>
              </a:rPr>
              <a:t>Async</a:t>
            </a:r>
            <a:r>
              <a:rPr lang="en-US" sz="1200" dirty="0" smtClean="0">
                <a:solidFill>
                  <a:srgbClr val="3C5790"/>
                </a:solidFill>
              </a:rPr>
              <a:t> </a:t>
            </a:r>
            <a:r>
              <a:rPr lang="en-US" sz="1200" dirty="0" err="1" smtClean="0">
                <a:solidFill>
                  <a:srgbClr val="3C5790"/>
                </a:solidFill>
              </a:rPr>
              <a:t>Servlets</a:t>
            </a:r>
            <a:endParaRPr lang="en-US" sz="1600" dirty="0" smtClean="0">
              <a:solidFill>
                <a:srgbClr val="3C5790"/>
              </a:solidFill>
            </a:endParaRPr>
          </a:p>
          <a:p>
            <a:r>
              <a:rPr lang="en-US" sz="1600" dirty="0" smtClean="0">
                <a:solidFill>
                  <a:srgbClr val="3C5790"/>
                </a:solidFill>
              </a:rPr>
              <a:t>Increasing developer productivity through simplification and new container services</a:t>
            </a:r>
          </a:p>
          <a:p>
            <a:pPr lvl="1"/>
            <a:r>
              <a:rPr lang="en-US" sz="1200" dirty="0" smtClean="0">
                <a:solidFill>
                  <a:srgbClr val="3C5790"/>
                </a:solidFill>
              </a:rPr>
              <a:t>Simplify application architecture with a cohesive integrated platform</a:t>
            </a:r>
          </a:p>
          <a:p>
            <a:pPr lvl="1"/>
            <a:r>
              <a:rPr lang="en-US" sz="1200" dirty="0" smtClean="0">
                <a:solidFill>
                  <a:srgbClr val="3C5790"/>
                </a:solidFill>
              </a:rPr>
              <a:t>Increase efficiency with reduced boiler-plate code and broader use of annotations</a:t>
            </a:r>
          </a:p>
          <a:p>
            <a:pPr lvl="1"/>
            <a:r>
              <a:rPr lang="en-US" sz="1200" dirty="0" smtClean="0">
                <a:solidFill>
                  <a:srgbClr val="3C5790"/>
                </a:solidFill>
              </a:rPr>
              <a:t>Enhance application portability with standard </a:t>
            </a:r>
            <a:r>
              <a:rPr lang="en-US" sz="1200" dirty="0" err="1" smtClean="0">
                <a:solidFill>
                  <a:srgbClr val="3C5790"/>
                </a:solidFill>
              </a:rPr>
              <a:t>RESTful</a:t>
            </a:r>
            <a:r>
              <a:rPr lang="en-US" sz="1200" dirty="0" smtClean="0">
                <a:solidFill>
                  <a:srgbClr val="3C5790"/>
                </a:solidFill>
              </a:rPr>
              <a:t> web service client support</a:t>
            </a:r>
          </a:p>
          <a:p>
            <a:r>
              <a:rPr lang="en-US" sz="1600" dirty="0" smtClean="0">
                <a:solidFill>
                  <a:srgbClr val="3C5790"/>
                </a:solidFill>
              </a:rPr>
              <a:t>Meeting the additional demands of the enterprise by adding new enterprise technologies.</a:t>
            </a:r>
          </a:p>
          <a:p>
            <a:pPr lvl="1"/>
            <a:r>
              <a:rPr lang="en-US" sz="1200" dirty="0" smtClean="0">
                <a:solidFill>
                  <a:srgbClr val="3C5790"/>
                </a:solidFill>
              </a:rPr>
              <a:t>Break down batch jobs into manageable chunks for uninterrupted OLTP performance</a:t>
            </a:r>
          </a:p>
          <a:p>
            <a:pPr lvl="1"/>
            <a:r>
              <a:rPr lang="en-US" sz="1200" dirty="0" smtClean="0">
                <a:solidFill>
                  <a:srgbClr val="3C5790"/>
                </a:solidFill>
              </a:rPr>
              <a:t>Easily define multithreaded concurrent tasks for improved scalability</a:t>
            </a:r>
          </a:p>
          <a:p>
            <a:pPr lvl="1"/>
            <a:r>
              <a:rPr lang="en-US" sz="1200" dirty="0" smtClean="0">
                <a:solidFill>
                  <a:srgbClr val="3C5790"/>
                </a:solidFill>
              </a:rPr>
              <a:t>Deliver transactional applications with choice and flexibility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Java Mail 1.5</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a:t>
            </a:r>
            <a:r>
              <a:rPr lang="en-US" sz="1400" dirty="0" err="1" smtClean="0">
                <a:solidFill>
                  <a:srgbClr val="3C5790"/>
                </a:solidFill>
              </a:rPr>
              <a:t>JavaMail</a:t>
            </a:r>
            <a:r>
              <a:rPr lang="en-US" sz="1400" dirty="0" smtClean="0">
                <a:solidFill>
                  <a:srgbClr val="3C5790"/>
                </a:solidFill>
              </a:rPr>
              <a:t> API has two parts: </a:t>
            </a:r>
          </a:p>
          <a:p>
            <a:pPr lvl="1"/>
            <a:r>
              <a:rPr lang="en-US" sz="1400" dirty="0" smtClean="0">
                <a:solidFill>
                  <a:srgbClr val="3C5790"/>
                </a:solidFill>
              </a:rPr>
              <a:t>an application-level interface used by the application components to send mail.</a:t>
            </a:r>
          </a:p>
          <a:p>
            <a:pPr lvl="1"/>
            <a:r>
              <a:rPr lang="en-US" sz="1400" dirty="0" smtClean="0">
                <a:solidFill>
                  <a:srgbClr val="3C5790"/>
                </a:solidFill>
              </a:rPr>
              <a:t>service provider interface used at the Java EE SPI level.</a:t>
            </a:r>
          </a:p>
          <a:p>
            <a:r>
              <a:rPr lang="en-US" sz="1400" dirty="0" smtClean="0">
                <a:solidFill>
                  <a:srgbClr val="3C5790"/>
                </a:solidFill>
              </a:rPr>
              <a:t>The </a:t>
            </a:r>
            <a:r>
              <a:rPr lang="en-US" sz="1400" dirty="0" err="1" smtClean="0">
                <a:solidFill>
                  <a:srgbClr val="3C5790"/>
                </a:solidFill>
              </a:rPr>
              <a:t>JavaMail</a:t>
            </a:r>
            <a:r>
              <a:rPr lang="en-US" sz="1400" dirty="0" smtClean="0">
                <a:solidFill>
                  <a:srgbClr val="3C5790"/>
                </a:solidFill>
              </a:rPr>
              <a:t> API allows for access to email messages contained in message stores, and for the creation and sending of email messages using a message transport.</a:t>
            </a:r>
          </a:p>
          <a:p>
            <a:r>
              <a:rPr lang="en-US" sz="1400" dirty="0" smtClean="0">
                <a:solidFill>
                  <a:srgbClr val="3C5790"/>
                </a:solidFill>
              </a:rPr>
              <a:t>@</a:t>
            </a:r>
            <a:r>
              <a:rPr lang="en-US" sz="1400" dirty="0" err="1" smtClean="0">
                <a:solidFill>
                  <a:srgbClr val="3C5790"/>
                </a:solidFill>
              </a:rPr>
              <a:t>MailSessionDefinition</a:t>
            </a:r>
            <a:r>
              <a:rPr lang="en-US" sz="1400" dirty="0" smtClean="0">
                <a:solidFill>
                  <a:srgbClr val="3C5790"/>
                </a:solidFill>
              </a:rPr>
              <a:t> and @</a:t>
            </a:r>
            <a:r>
              <a:rPr lang="en-US" sz="1400" dirty="0" err="1" smtClean="0">
                <a:solidFill>
                  <a:srgbClr val="3C5790"/>
                </a:solidFill>
              </a:rPr>
              <a:t>MailSessionDefintions</a:t>
            </a:r>
            <a:r>
              <a:rPr lang="en-US" sz="1400" dirty="0" smtClean="0">
                <a:solidFill>
                  <a:srgbClr val="3C5790"/>
                </a:solidFill>
              </a:rPr>
              <a:t> defines </a:t>
            </a:r>
            <a:r>
              <a:rPr lang="en-US" sz="1400" dirty="0" err="1" smtClean="0">
                <a:solidFill>
                  <a:srgbClr val="3C5790"/>
                </a:solidFill>
              </a:rPr>
              <a:t>MailSession</a:t>
            </a:r>
            <a:r>
              <a:rPr lang="en-US" sz="1400" dirty="0" smtClean="0">
                <a:solidFill>
                  <a:srgbClr val="3C5790"/>
                </a:solidFill>
              </a:rPr>
              <a:t> to be registered with JNDI.</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Java Mail 1.5</a:t>
            </a:r>
            <a:r>
              <a:rPr lang="en-US" sz="3200" dirty="0" smtClean="0">
                <a:solidFill>
                  <a:schemeClr val="bg1"/>
                </a:solidFill>
              </a:rPr>
              <a:t>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The </a:t>
            </a:r>
            <a:r>
              <a:rPr lang="en-US" sz="1400" dirty="0" err="1" smtClean="0">
                <a:solidFill>
                  <a:srgbClr val="3C5790"/>
                </a:solidFill>
              </a:rPr>
              <a:t>JavaMail</a:t>
            </a:r>
            <a:r>
              <a:rPr lang="en-US" sz="1400" dirty="0" smtClean="0">
                <a:solidFill>
                  <a:srgbClr val="3C5790"/>
                </a:solidFill>
              </a:rPr>
              <a:t> API specification does not require any specific protocol providers.</a:t>
            </a:r>
          </a:p>
          <a:p>
            <a:r>
              <a:rPr lang="en-US" sz="1400" dirty="0" smtClean="0">
                <a:solidFill>
                  <a:srgbClr val="3C5790"/>
                </a:solidFill>
              </a:rPr>
              <a:t>The </a:t>
            </a:r>
            <a:r>
              <a:rPr lang="en-US" sz="1400" dirty="0" err="1" smtClean="0">
                <a:solidFill>
                  <a:srgbClr val="3C5790"/>
                </a:solidFill>
              </a:rPr>
              <a:t>JavaMail</a:t>
            </a:r>
            <a:r>
              <a:rPr lang="en-US" sz="1400" dirty="0" smtClean="0">
                <a:solidFill>
                  <a:srgbClr val="3C5790"/>
                </a:solidFill>
              </a:rPr>
              <a:t> reference implementation includes:</a:t>
            </a:r>
          </a:p>
          <a:p>
            <a:pPr lvl="1"/>
            <a:r>
              <a:rPr lang="en-US" sz="1400" dirty="0" smtClean="0">
                <a:solidFill>
                  <a:srgbClr val="3C5790"/>
                </a:solidFill>
              </a:rPr>
              <a:t>IMAP message store provider</a:t>
            </a:r>
          </a:p>
          <a:p>
            <a:pPr lvl="1"/>
            <a:r>
              <a:rPr lang="en-US" sz="1400" dirty="0" smtClean="0">
                <a:solidFill>
                  <a:srgbClr val="3C5790"/>
                </a:solidFill>
              </a:rPr>
              <a:t>POP3 message store provider</a:t>
            </a:r>
          </a:p>
          <a:p>
            <a:pPr lvl="1"/>
            <a:r>
              <a:rPr lang="en-US" sz="1400" dirty="0" smtClean="0">
                <a:solidFill>
                  <a:srgbClr val="3C5790"/>
                </a:solidFill>
              </a:rPr>
              <a:t>SMTP message transport provider</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smtClean="0">
                <a:solidFill>
                  <a:schemeClr val="bg1"/>
                </a:solidFill>
              </a:rPr>
              <a:t>JA</a:t>
            </a:r>
            <a:r>
              <a:rPr lang="en-US" sz="3200" dirty="0" smtClean="0">
                <a:solidFill>
                  <a:schemeClr val="bg1"/>
                </a:solidFill>
              </a:rPr>
              <a:t>SPIC</a:t>
            </a:r>
            <a:r>
              <a:rPr lang="ro-RO" sz="3200" dirty="0" smtClean="0">
                <a:solidFill>
                  <a:schemeClr val="bg1"/>
                </a:solidFill>
              </a:rPr>
              <a:t> 1.</a:t>
            </a:r>
            <a:r>
              <a:rPr lang="en-US" sz="3200" dirty="0" smtClean="0">
                <a:solidFill>
                  <a:schemeClr val="bg1"/>
                </a:solidFill>
              </a:rPr>
              <a:t>0</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JASPIC stands for Java Authentication Service Provider Interface for Containers.</a:t>
            </a:r>
          </a:p>
          <a:p>
            <a:r>
              <a:rPr lang="en-US" sz="1400" dirty="0" smtClean="0">
                <a:solidFill>
                  <a:srgbClr val="3C5790"/>
                </a:solidFill>
              </a:rPr>
              <a:t>JASPIC </a:t>
            </a:r>
            <a:r>
              <a:rPr lang="en-US" sz="1400" dirty="0" err="1" smtClean="0">
                <a:solidFill>
                  <a:srgbClr val="3C5790"/>
                </a:solidFill>
              </a:rPr>
              <a:t>specificaton</a:t>
            </a:r>
            <a:r>
              <a:rPr lang="en-US" sz="1400" dirty="0" smtClean="0">
                <a:solidFill>
                  <a:srgbClr val="3C5790"/>
                </a:solidFill>
              </a:rPr>
              <a:t> defines a service provider interface (SPI) by which providers implementing message authentication mechanisms may be integrated in client or server.</a:t>
            </a:r>
          </a:p>
          <a:p>
            <a:r>
              <a:rPr lang="en-US" sz="1400" dirty="0" smtClean="0">
                <a:solidFill>
                  <a:srgbClr val="3C5790"/>
                </a:solidFill>
              </a:rPr>
              <a:t>They transform outgoing messages such that the source of the message may be authenticated by the receiving container, and the recipient of the message may be authenticated by the message sender.</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 Utilities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Provides simple, safe API for concurrency in Java EE</a:t>
            </a:r>
          </a:p>
          <a:p>
            <a:r>
              <a:rPr lang="en-US" sz="1400" dirty="0" smtClean="0">
                <a:solidFill>
                  <a:srgbClr val="3C5790"/>
                </a:solidFill>
              </a:rPr>
              <a:t>Builds on Java SE concurrency</a:t>
            </a:r>
          </a:p>
          <a:p>
            <a:pPr lvl="1"/>
            <a:r>
              <a:rPr lang="en-US" sz="1200" dirty="0" err="1" smtClean="0">
                <a:solidFill>
                  <a:srgbClr val="3C5790"/>
                </a:solidFill>
              </a:rPr>
              <a:t>java.util.concurrent.ExecutorService</a:t>
            </a:r>
            <a:endParaRPr lang="en-US" sz="1200" dirty="0" smtClean="0">
              <a:solidFill>
                <a:srgbClr val="3C5790"/>
              </a:solidFill>
            </a:endParaRPr>
          </a:p>
          <a:p>
            <a:r>
              <a:rPr lang="en-US" sz="1400" dirty="0" smtClean="0">
                <a:solidFill>
                  <a:srgbClr val="3C5790"/>
                </a:solidFill>
              </a:rPr>
              <a:t>Relatively low-level API</a:t>
            </a:r>
          </a:p>
          <a:p>
            <a:r>
              <a:rPr lang="en-US" sz="1400" dirty="0" smtClean="0">
                <a:solidFill>
                  <a:srgbClr val="3C5790"/>
                </a:solidFill>
              </a:rPr>
              <a:t>Important enabler for Java EE ecosystem</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 Utilities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b="1" i="1" dirty="0" smtClean="0">
                <a:solidFill>
                  <a:srgbClr val="3C5790"/>
                </a:solidFill>
              </a:rPr>
              <a:t>Managed Execution</a:t>
            </a:r>
          </a:p>
        </p:txBody>
      </p:sp>
      <p:pic>
        <p:nvPicPr>
          <p:cNvPr id="4" name="Picture 4"/>
          <p:cNvPicPr>
            <a:picLocks noChangeAspect="1"/>
          </p:cNvPicPr>
          <p:nvPr/>
        </p:nvPicPr>
        <p:blipFill>
          <a:blip r:embed="rId3" cstate="print"/>
          <a:srcRect/>
          <a:stretch>
            <a:fillRect/>
          </a:stretch>
        </p:blipFill>
        <p:spPr bwMode="auto">
          <a:xfrm>
            <a:off x="352425" y="2667000"/>
            <a:ext cx="8374063" cy="36591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 Utilities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i="1" dirty="0" smtClean="0">
                <a:solidFill>
                  <a:srgbClr val="3C5790"/>
                </a:solidFill>
              </a:rPr>
              <a:t>Managed Task Executor</a:t>
            </a:r>
          </a:p>
          <a:p>
            <a:r>
              <a:rPr lang="en-US" sz="1400" b="1" dirty="0" smtClean="0">
                <a:latin typeface="Courier New" pitchFamily="49" charset="0"/>
                <a:ea typeface="Courier"/>
                <a:cs typeface="Courier"/>
              </a:rPr>
              <a:t>public class </a:t>
            </a:r>
            <a:r>
              <a:rPr lang="en-US" sz="1400" b="1" dirty="0" err="1" smtClean="0">
                <a:latin typeface="Courier New" pitchFamily="49" charset="0"/>
                <a:ea typeface="Courier"/>
                <a:cs typeface="Courier"/>
              </a:rPr>
              <a:t>TestServlet</a:t>
            </a:r>
            <a:r>
              <a:rPr lang="en-US" sz="1400" b="1" dirty="0" smtClean="0">
                <a:latin typeface="Courier New" pitchFamily="49" charset="0"/>
                <a:ea typeface="Courier"/>
                <a:cs typeface="Courier"/>
              </a:rPr>
              <a:t> extends </a:t>
            </a:r>
            <a:r>
              <a:rPr lang="en-US" sz="1400" b="1" dirty="0" err="1" smtClean="0">
                <a:latin typeface="Courier New" pitchFamily="49" charset="0"/>
                <a:ea typeface="Courier"/>
                <a:cs typeface="Courier"/>
              </a:rPr>
              <a:t>HTTPServlet</a:t>
            </a: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r>
              <a:rPr lang="en-US" sz="1400" b="1" dirty="0" smtClean="0">
                <a:solidFill>
                  <a:schemeClr val="accent1"/>
                </a:solidFill>
                <a:latin typeface="Courier New" pitchFamily="49" charset="0"/>
                <a:ea typeface="Courier"/>
                <a:cs typeface="Courier"/>
              </a:rPr>
              <a:t>@Resource(name=“concurrent/</a:t>
            </a:r>
            <a:r>
              <a:rPr lang="en-US" sz="1400" b="1" dirty="0" err="1" smtClean="0">
                <a:solidFill>
                  <a:schemeClr val="accent1"/>
                </a:solidFill>
                <a:latin typeface="Courier New" pitchFamily="49" charset="0"/>
                <a:ea typeface="Courier"/>
                <a:cs typeface="Courier"/>
              </a:rPr>
              <a:t>MyExecutorService</a:t>
            </a:r>
            <a:r>
              <a:rPr lang="en-US" sz="1400" b="1" dirty="0" smtClean="0">
                <a:solidFill>
                  <a:schemeClr val="accent1"/>
                </a:solidFill>
                <a:latin typeface="Courier New" pitchFamily="49" charset="0"/>
                <a:ea typeface="Courier"/>
                <a:cs typeface="Courier"/>
              </a:rPr>
              <a:t>”)</a:t>
            </a:r>
            <a:r>
              <a:rPr lang="en-US" sz="1400" b="1" dirty="0" smtClean="0">
                <a:latin typeface="Courier New" pitchFamily="49" charset="0"/>
                <a:ea typeface="Courier"/>
                <a:cs typeface="Courier"/>
              </a:rPr>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r>
              <a:rPr lang="en-US" sz="1400" b="1" dirty="0" err="1" smtClean="0">
                <a:latin typeface="Courier New" pitchFamily="49" charset="0"/>
                <a:ea typeface="Courier"/>
                <a:cs typeface="Courier"/>
              </a:rPr>
              <a:t>ManagedExecutorService</a:t>
            </a:r>
            <a:r>
              <a:rPr lang="en-US" sz="1400" b="1" dirty="0" smtClean="0">
                <a:latin typeface="Courier New" pitchFamily="49" charset="0"/>
                <a:ea typeface="Courier"/>
                <a:cs typeface="Courier"/>
              </a:rPr>
              <a:t> executor;</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Future </a:t>
            </a:r>
            <a:r>
              <a:rPr lang="en-US" sz="1400" b="1" dirty="0" err="1" smtClean="0">
                <a:latin typeface="Courier New" pitchFamily="49" charset="0"/>
                <a:ea typeface="Courier"/>
                <a:cs typeface="Courier"/>
              </a:rPr>
              <a:t>future</a:t>
            </a:r>
            <a:r>
              <a:rPr lang="en-US" sz="1400" b="1" dirty="0" smtClean="0">
                <a:latin typeface="Courier New" pitchFamily="49" charset="0"/>
                <a:ea typeface="Courier"/>
                <a:cs typeface="Courier"/>
              </a:rPr>
              <a:t> = </a:t>
            </a:r>
            <a:r>
              <a:rPr lang="en-US" sz="1400" b="1" dirty="0" err="1" smtClean="0">
                <a:latin typeface="Courier New" pitchFamily="49" charset="0"/>
                <a:ea typeface="Courier"/>
                <a:cs typeface="Courier"/>
              </a:rPr>
              <a:t>executor.submit</a:t>
            </a:r>
            <a:r>
              <a:rPr lang="en-US" sz="1400" b="1" dirty="0" smtClean="0">
                <a:latin typeface="Courier New" pitchFamily="49" charset="0"/>
                <a:ea typeface="Courier"/>
                <a:cs typeface="Courier"/>
              </a:rPr>
              <a:t>(new </a:t>
            </a:r>
            <a:r>
              <a:rPr lang="en-US" sz="1400" b="1" dirty="0" err="1" smtClean="0">
                <a:latin typeface="Courier New" pitchFamily="49" charset="0"/>
                <a:ea typeface="Courier"/>
                <a:cs typeface="Courier"/>
              </a:rPr>
              <a:t>MyTask</a:t>
            </a:r>
            <a:r>
              <a:rPr lang="en-US" sz="1400" b="1" dirty="0" smtClean="0">
                <a:latin typeface="Courier New" pitchFamily="49" charset="0"/>
                <a:ea typeface="Courier"/>
                <a:cs typeface="Courier"/>
              </a:rPr>
              <a:t>());</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class </a:t>
            </a:r>
            <a:r>
              <a:rPr lang="en-US" sz="1400" b="1" dirty="0" err="1" smtClean="0">
                <a:latin typeface="Courier New" pitchFamily="49" charset="0"/>
                <a:ea typeface="Courier"/>
                <a:cs typeface="Courier"/>
              </a:rPr>
              <a:t>MyTask</a:t>
            </a:r>
            <a:r>
              <a:rPr lang="en-US" sz="1400" b="1" dirty="0" smtClean="0">
                <a:latin typeface="Courier New" pitchFamily="49" charset="0"/>
                <a:ea typeface="Courier"/>
                <a:cs typeface="Courier"/>
              </a:rPr>
              <a:t> implements </a:t>
            </a:r>
            <a:r>
              <a:rPr lang="en-US" sz="1400" b="1" dirty="0" err="1" smtClean="0">
                <a:latin typeface="Courier New" pitchFamily="49" charset="0"/>
                <a:ea typeface="Courier"/>
                <a:cs typeface="Courier"/>
              </a:rPr>
              <a:t>Runnable</a:t>
            </a: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public void run() {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 </a:t>
            </a:r>
            <a:r>
              <a:rPr lang="en-US" sz="1400" b="1" dirty="0" smtClean="0">
                <a:solidFill>
                  <a:schemeClr val="bg2"/>
                </a:solidFill>
                <a:latin typeface="Courier New" pitchFamily="49" charset="0"/>
                <a:ea typeface="Courier"/>
                <a:cs typeface="Courier"/>
              </a:rPr>
              <a:t>// Task logic</a:t>
            </a:r>
            <a:r>
              <a:rPr lang="en-US" sz="1400" b="1" dirty="0" smtClean="0">
                <a:latin typeface="Courier New" pitchFamily="49" charset="0"/>
                <a:ea typeface="Courier"/>
                <a:cs typeface="Courier"/>
              </a:rPr>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  }</a:t>
            </a:r>
            <a:br>
              <a:rPr lang="en-US" sz="1400" b="1" dirty="0" smtClean="0">
                <a:latin typeface="Courier New" pitchFamily="49" charset="0"/>
                <a:ea typeface="Courier"/>
                <a:cs typeface="Courier"/>
              </a:rPr>
            </a:br>
            <a:r>
              <a:rPr lang="en-US" sz="1400" b="1" dirty="0" smtClean="0">
                <a:latin typeface="Courier New" pitchFamily="49" charset="0"/>
                <a:ea typeface="Courier"/>
                <a:cs typeface="Courier"/>
              </a:rPr>
              <a:t>}</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 Utilities (cont.)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Provides 4 types of managed objects</a:t>
            </a:r>
          </a:p>
          <a:p>
            <a:pPr lvl="1"/>
            <a:r>
              <a:rPr lang="en-US" sz="1400" dirty="0" err="1" smtClean="0">
                <a:solidFill>
                  <a:srgbClr val="3C5790"/>
                </a:solidFill>
              </a:rPr>
              <a:t>ManagedExecutorService</a:t>
            </a:r>
            <a:endParaRPr lang="en-US" sz="1400" dirty="0" smtClean="0">
              <a:solidFill>
                <a:srgbClr val="3C5790"/>
              </a:solidFill>
            </a:endParaRPr>
          </a:p>
          <a:p>
            <a:pPr lvl="1"/>
            <a:r>
              <a:rPr lang="en-US" sz="1400" dirty="0" err="1" smtClean="0">
                <a:solidFill>
                  <a:srgbClr val="3C5790"/>
                </a:solidFill>
              </a:rPr>
              <a:t>ManagedScheduledExecutorService</a:t>
            </a:r>
            <a:endParaRPr lang="en-US" sz="1400" dirty="0" smtClean="0">
              <a:solidFill>
                <a:srgbClr val="3C5790"/>
              </a:solidFill>
            </a:endParaRPr>
          </a:p>
          <a:p>
            <a:pPr lvl="1"/>
            <a:r>
              <a:rPr lang="en-US" sz="1400" dirty="0" err="1" smtClean="0">
                <a:solidFill>
                  <a:srgbClr val="3C5790"/>
                </a:solidFill>
              </a:rPr>
              <a:t>ManagedThreadFactory</a:t>
            </a:r>
            <a:endParaRPr lang="en-US" sz="1400" dirty="0" smtClean="0">
              <a:solidFill>
                <a:srgbClr val="3C5790"/>
              </a:solidFill>
            </a:endParaRPr>
          </a:p>
          <a:p>
            <a:pPr lvl="1"/>
            <a:r>
              <a:rPr lang="en-US" sz="1400" dirty="0" err="1" smtClean="0">
                <a:solidFill>
                  <a:srgbClr val="3C5790"/>
                </a:solidFill>
              </a:rPr>
              <a:t>ContextService</a:t>
            </a:r>
            <a:endParaRPr lang="en-US" sz="1400" dirty="0" smtClean="0">
              <a:solidFill>
                <a:srgbClr val="3C5790"/>
              </a:solidFill>
            </a:endParaRPr>
          </a:p>
          <a:p>
            <a:pPr lvl="1"/>
            <a:r>
              <a:rPr lang="en-US" sz="1400" dirty="0" smtClean="0">
                <a:solidFill>
                  <a:srgbClr val="3C5790"/>
                </a:solidFill>
              </a:rPr>
              <a:t>Context Propagation</a:t>
            </a:r>
          </a:p>
          <a:p>
            <a:r>
              <a:rPr lang="en-US" sz="1400" dirty="0" smtClean="0">
                <a:solidFill>
                  <a:srgbClr val="3C5790"/>
                </a:solidFill>
              </a:rPr>
              <a:t>A new default instance of these objects is available for injection in the following JNDI namespace:</a:t>
            </a:r>
          </a:p>
          <a:p>
            <a:pPr lvl="1"/>
            <a:r>
              <a:rPr lang="en-US" sz="1400" dirty="0" err="1" smtClean="0">
                <a:solidFill>
                  <a:srgbClr val="3C5790"/>
                </a:solidFill>
              </a:rPr>
              <a:t>java:comp</a:t>
            </a:r>
            <a:r>
              <a:rPr lang="en-US" sz="1400" dirty="0" smtClean="0">
                <a:solidFill>
                  <a:srgbClr val="3C5790"/>
                </a:solidFill>
              </a:rPr>
              <a:t>/</a:t>
            </a:r>
            <a:r>
              <a:rPr lang="en-US" sz="1400" dirty="0" err="1" smtClean="0">
                <a:solidFill>
                  <a:srgbClr val="3C5790"/>
                </a:solidFill>
              </a:rPr>
              <a:t>DefaultManagedExecutorService</a:t>
            </a:r>
            <a:endParaRPr lang="en-US" sz="1400" dirty="0" smtClean="0">
              <a:solidFill>
                <a:srgbClr val="3C5790"/>
              </a:solidFill>
            </a:endParaRPr>
          </a:p>
          <a:p>
            <a:pPr lvl="1"/>
            <a:r>
              <a:rPr lang="en-US" sz="1400" dirty="0" err="1" smtClean="0">
                <a:solidFill>
                  <a:srgbClr val="3C5790"/>
                </a:solidFill>
              </a:rPr>
              <a:t>java:comp</a:t>
            </a:r>
            <a:r>
              <a:rPr lang="en-US" sz="1400" dirty="0" smtClean="0">
                <a:solidFill>
                  <a:srgbClr val="3C5790"/>
                </a:solidFill>
              </a:rPr>
              <a:t>/</a:t>
            </a:r>
            <a:r>
              <a:rPr lang="en-US" sz="1400" dirty="0" err="1" smtClean="0">
                <a:solidFill>
                  <a:srgbClr val="3C5790"/>
                </a:solidFill>
              </a:rPr>
              <a:t>DefaultManagedScheduledExecutorService</a:t>
            </a:r>
            <a:endParaRPr lang="en-US" sz="1400" dirty="0" smtClean="0">
              <a:solidFill>
                <a:srgbClr val="3C5790"/>
              </a:solidFill>
            </a:endParaRPr>
          </a:p>
          <a:p>
            <a:pPr lvl="1"/>
            <a:r>
              <a:rPr lang="en-US" sz="1400" dirty="0" err="1" smtClean="0">
                <a:solidFill>
                  <a:srgbClr val="3C5790"/>
                </a:solidFill>
              </a:rPr>
              <a:t>java:comp</a:t>
            </a:r>
            <a:r>
              <a:rPr lang="en-US" sz="1400" dirty="0" smtClean="0">
                <a:solidFill>
                  <a:srgbClr val="3C5790"/>
                </a:solidFill>
              </a:rPr>
              <a:t>/</a:t>
            </a:r>
            <a:r>
              <a:rPr lang="en-US" sz="1400" dirty="0" err="1" smtClean="0">
                <a:solidFill>
                  <a:srgbClr val="3C5790"/>
                </a:solidFill>
              </a:rPr>
              <a:t>DefaultManagedThreadFactory</a:t>
            </a:r>
            <a:endParaRPr lang="en-US" sz="1400" dirty="0" smtClean="0">
              <a:solidFill>
                <a:srgbClr val="3C5790"/>
              </a:solidFill>
            </a:endParaRPr>
          </a:p>
          <a:p>
            <a:pPr lvl="1"/>
            <a:r>
              <a:rPr lang="en-US" sz="1400" dirty="0" err="1" smtClean="0">
                <a:solidFill>
                  <a:srgbClr val="3C5790"/>
                </a:solidFill>
              </a:rPr>
              <a:t>java:comp</a:t>
            </a:r>
            <a:r>
              <a:rPr lang="en-US" sz="1400" dirty="0" smtClean="0">
                <a:solidFill>
                  <a:srgbClr val="3C5790"/>
                </a:solidFill>
              </a:rPr>
              <a:t>/</a:t>
            </a:r>
            <a:r>
              <a:rPr lang="en-US" sz="1400" dirty="0" err="1" smtClean="0">
                <a:solidFill>
                  <a:srgbClr val="3C5790"/>
                </a:solidFill>
              </a:rPr>
              <a:t>DefaultContextService</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Java EE 8 and Beyond</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2895600" cy="2667000"/>
          </a:xfrm>
        </p:spPr>
        <p:txBody>
          <a:bodyPr/>
          <a:lstStyle/>
          <a:p>
            <a:r>
              <a:rPr lang="en-US" sz="1400" dirty="0" smtClean="0">
                <a:solidFill>
                  <a:srgbClr val="3C5790"/>
                </a:solidFill>
              </a:rPr>
              <a:t>JSON-B</a:t>
            </a:r>
          </a:p>
          <a:p>
            <a:r>
              <a:rPr lang="en-US" sz="1400" dirty="0" err="1" smtClean="0">
                <a:solidFill>
                  <a:srgbClr val="3C5790"/>
                </a:solidFill>
              </a:rPr>
              <a:t>JCache</a:t>
            </a:r>
            <a:endParaRPr lang="en-US" sz="1400" dirty="0" smtClean="0">
              <a:solidFill>
                <a:srgbClr val="3C5790"/>
              </a:solidFill>
            </a:endParaRPr>
          </a:p>
          <a:p>
            <a:r>
              <a:rPr lang="en-US" sz="1400" dirty="0" smtClean="0">
                <a:solidFill>
                  <a:srgbClr val="3C5790"/>
                </a:solidFill>
              </a:rPr>
              <a:t>More CDI/EJB alignment</a:t>
            </a:r>
          </a:p>
          <a:p>
            <a:r>
              <a:rPr lang="en-US" sz="1400" dirty="0" smtClean="0">
                <a:solidFill>
                  <a:srgbClr val="3C5790"/>
                </a:solidFill>
              </a:rPr>
              <a:t>Cloud, </a:t>
            </a:r>
            <a:r>
              <a:rPr lang="en-US" sz="1400" dirty="0" err="1" smtClean="0">
                <a:solidFill>
                  <a:srgbClr val="3C5790"/>
                </a:solidFill>
              </a:rPr>
              <a:t>PaaS</a:t>
            </a:r>
            <a:r>
              <a:rPr lang="en-US" sz="1400" dirty="0" smtClean="0">
                <a:solidFill>
                  <a:srgbClr val="3C5790"/>
                </a:solidFill>
              </a:rPr>
              <a:t>, </a:t>
            </a:r>
            <a:r>
              <a:rPr lang="en-US" sz="1400" dirty="0" err="1" smtClean="0">
                <a:solidFill>
                  <a:srgbClr val="3C5790"/>
                </a:solidFill>
              </a:rPr>
              <a:t>multitenancy</a:t>
            </a:r>
            <a:r>
              <a:rPr lang="en-US" sz="1400" dirty="0" smtClean="0">
                <a:solidFill>
                  <a:srgbClr val="3C5790"/>
                </a:solidFill>
              </a:rPr>
              <a:t>/</a:t>
            </a:r>
            <a:r>
              <a:rPr lang="en-US" sz="1400" dirty="0" err="1" smtClean="0">
                <a:solidFill>
                  <a:srgbClr val="3C5790"/>
                </a:solidFill>
              </a:rPr>
              <a:t>SaaS</a:t>
            </a:r>
            <a:endParaRPr lang="en-US" sz="1400" dirty="0" smtClean="0">
              <a:solidFill>
                <a:srgbClr val="3C5790"/>
              </a:solidFill>
            </a:endParaRPr>
          </a:p>
          <a:p>
            <a:r>
              <a:rPr lang="en-US" sz="1400" dirty="0" err="1" smtClean="0">
                <a:solidFill>
                  <a:srgbClr val="3C5790"/>
                </a:solidFill>
              </a:rPr>
              <a:t>JMS.next</a:t>
            </a:r>
            <a:r>
              <a:rPr lang="en-US" sz="1400" dirty="0" smtClean="0">
                <a:solidFill>
                  <a:srgbClr val="3C5790"/>
                </a:solidFill>
              </a:rPr>
              <a:t>()?</a:t>
            </a:r>
          </a:p>
          <a:p>
            <a:r>
              <a:rPr lang="en-US" sz="1400" dirty="0" smtClean="0">
                <a:solidFill>
                  <a:srgbClr val="3C5790"/>
                </a:solidFill>
              </a:rPr>
              <a:t>JAX-</a:t>
            </a:r>
            <a:r>
              <a:rPr lang="en-US" sz="1400" dirty="0" err="1" smtClean="0">
                <a:solidFill>
                  <a:srgbClr val="3C5790"/>
                </a:solidFill>
              </a:rPr>
              <a:t>RS.next</a:t>
            </a:r>
            <a:r>
              <a:rPr lang="en-US" sz="1400" dirty="0" smtClean="0">
                <a:solidFill>
                  <a:srgbClr val="3C5790"/>
                </a:solidFill>
              </a:rPr>
              <a:t>()?</a:t>
            </a:r>
          </a:p>
          <a:p>
            <a:r>
              <a:rPr lang="en-US" sz="1400" dirty="0" smtClean="0">
                <a:solidFill>
                  <a:srgbClr val="3C5790"/>
                </a:solidFill>
              </a:rPr>
              <a:t>Modularity?</a:t>
            </a:r>
          </a:p>
          <a:p>
            <a:r>
              <a:rPr lang="en-US" sz="1400" dirty="0" err="1" smtClean="0">
                <a:solidFill>
                  <a:srgbClr val="3C5790"/>
                </a:solidFill>
              </a:rPr>
              <a:t>NoSQL</a:t>
            </a:r>
            <a:r>
              <a:rPr lang="en-US" sz="1400" dirty="0" smtClean="0">
                <a:solidFill>
                  <a:srgbClr val="3C5790"/>
                </a:solidFill>
              </a:rPr>
              <a:t>?</a:t>
            </a:r>
          </a:p>
          <a:p>
            <a:r>
              <a:rPr lang="en-US" sz="1400" dirty="0" smtClean="0">
                <a:solidFill>
                  <a:srgbClr val="3C5790"/>
                </a:solidFill>
              </a:rPr>
              <a:t>HTML 5?</a:t>
            </a:r>
          </a:p>
          <a:p>
            <a:r>
              <a:rPr lang="en-US" sz="1400" dirty="0" smtClean="0">
                <a:solidFill>
                  <a:srgbClr val="3C5790"/>
                </a:solidFill>
              </a:rPr>
              <a:t>Configuration API?</a:t>
            </a:r>
          </a:p>
        </p:txBody>
      </p:sp>
      <p:pic>
        <p:nvPicPr>
          <p:cNvPr id="5" name="Picture 17"/>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276600" y="3353361"/>
            <a:ext cx="5448682" cy="32760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18"/>
          <p:cNvSpPr txBox="1">
            <a:spLocks noChangeArrowheads="1"/>
          </p:cNvSpPr>
          <p:nvPr/>
        </p:nvSpPr>
        <p:spPr bwMode="auto">
          <a:xfrm>
            <a:off x="5511806" y="4541219"/>
            <a:ext cx="914400" cy="28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a:solidFill>
                  <a:schemeClr val="bg1"/>
                </a:solidFill>
              </a:rPr>
              <a:t>Java EE 7</a:t>
            </a:r>
          </a:p>
        </p:txBody>
      </p:sp>
      <p:sp>
        <p:nvSpPr>
          <p:cNvPr id="7" name="TextBox 19"/>
          <p:cNvSpPr txBox="1">
            <a:spLocks noChangeArrowheads="1"/>
          </p:cNvSpPr>
          <p:nvPr/>
        </p:nvSpPr>
        <p:spPr bwMode="auto">
          <a:xfrm>
            <a:off x="4935753" y="5199514"/>
            <a:ext cx="914400" cy="452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smtClean="0"/>
              <a:t>State</a:t>
            </a:r>
            <a:br>
              <a:rPr lang="en-US" sz="1400" b="1" dirty="0" smtClean="0"/>
            </a:br>
            <a:r>
              <a:rPr lang="en-US" sz="1400" b="1" dirty="0" smtClean="0"/>
              <a:t>Management</a:t>
            </a:r>
            <a:endParaRPr lang="en-US" sz="1400" b="1" dirty="0"/>
          </a:p>
        </p:txBody>
      </p:sp>
      <p:sp>
        <p:nvSpPr>
          <p:cNvPr id="8" name="TextBox 20"/>
          <p:cNvSpPr txBox="1">
            <a:spLocks noChangeArrowheads="1"/>
          </p:cNvSpPr>
          <p:nvPr/>
        </p:nvSpPr>
        <p:spPr bwMode="auto">
          <a:xfrm>
            <a:off x="7642286" y="4864220"/>
            <a:ext cx="684212" cy="239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err="1" smtClean="0"/>
              <a:t>PaaS</a:t>
            </a:r>
            <a:endParaRPr lang="en-US" sz="1400" b="1" dirty="0"/>
          </a:p>
        </p:txBody>
      </p:sp>
      <p:sp>
        <p:nvSpPr>
          <p:cNvPr id="9" name="TextBox 21"/>
          <p:cNvSpPr txBox="1">
            <a:spLocks noChangeArrowheads="1"/>
          </p:cNvSpPr>
          <p:nvPr/>
        </p:nvSpPr>
        <p:spPr bwMode="auto">
          <a:xfrm>
            <a:off x="6692855" y="3750089"/>
            <a:ext cx="625475"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err="1"/>
              <a:t>NoSQL</a:t>
            </a:r>
            <a:endParaRPr lang="en-US" sz="1400" b="1" dirty="0"/>
          </a:p>
        </p:txBody>
      </p:sp>
      <p:sp>
        <p:nvSpPr>
          <p:cNvPr id="10" name="TextBox 22"/>
          <p:cNvSpPr txBox="1">
            <a:spLocks noChangeArrowheads="1"/>
          </p:cNvSpPr>
          <p:nvPr/>
        </p:nvSpPr>
        <p:spPr bwMode="auto">
          <a:xfrm>
            <a:off x="4062838" y="4048170"/>
            <a:ext cx="627062"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a:t>JSON-B</a:t>
            </a:r>
          </a:p>
        </p:txBody>
      </p:sp>
      <p:sp>
        <p:nvSpPr>
          <p:cNvPr id="11" name="TextBox 23"/>
          <p:cNvSpPr txBox="1">
            <a:spLocks noChangeArrowheads="1"/>
          </p:cNvSpPr>
          <p:nvPr/>
        </p:nvSpPr>
        <p:spPr bwMode="auto">
          <a:xfrm>
            <a:off x="3969123" y="4729761"/>
            <a:ext cx="914400" cy="193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b="1" dirty="0"/>
              <a:t>Modularity</a:t>
            </a:r>
          </a:p>
        </p:txBody>
      </p:sp>
      <p:sp>
        <p:nvSpPr>
          <p:cNvPr id="12" name="TextBox 25"/>
          <p:cNvSpPr txBox="1">
            <a:spLocks noChangeArrowheads="1"/>
          </p:cNvSpPr>
          <p:nvPr/>
        </p:nvSpPr>
        <p:spPr bwMode="auto">
          <a:xfrm>
            <a:off x="7247154" y="4228243"/>
            <a:ext cx="627062" cy="255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smtClean="0"/>
              <a:t>HTML5++</a:t>
            </a:r>
            <a:endParaRPr lang="en-US" sz="1400" b="1" dirty="0"/>
          </a:p>
        </p:txBody>
      </p:sp>
      <p:sp>
        <p:nvSpPr>
          <p:cNvPr id="13" name="TextBox 26"/>
          <p:cNvSpPr txBox="1">
            <a:spLocks noChangeArrowheads="1"/>
          </p:cNvSpPr>
          <p:nvPr/>
        </p:nvSpPr>
        <p:spPr bwMode="auto">
          <a:xfrm>
            <a:off x="5401580" y="3844970"/>
            <a:ext cx="627063" cy="257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smtClean="0"/>
              <a:t>Caching</a:t>
            </a:r>
            <a:endParaRPr lang="en-US" sz="1400" b="1" dirty="0"/>
          </a:p>
        </p:txBody>
      </p:sp>
      <p:sp>
        <p:nvSpPr>
          <p:cNvPr id="14" name="TextBox 27"/>
          <p:cNvSpPr txBox="1">
            <a:spLocks noChangeArrowheads="1"/>
          </p:cNvSpPr>
          <p:nvPr/>
        </p:nvSpPr>
        <p:spPr bwMode="auto">
          <a:xfrm>
            <a:off x="6733876" y="5454117"/>
            <a:ext cx="684213" cy="239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400" b="1" dirty="0" smtClean="0"/>
              <a:t>Cloud</a:t>
            </a:r>
            <a:endParaRPr lang="en-US" sz="1400" b="1"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smtClean="0">
                <a:solidFill>
                  <a:schemeClr val="bg1"/>
                </a:solidFill>
              </a:rPr>
              <a:t>http://javathreads.de/2010/01/java-ee-6-web-profile-technologien/</a:t>
            </a:r>
          </a:p>
          <a:p>
            <a:r>
              <a:rPr lang="en-US" sz="1600" dirty="0" smtClean="0">
                <a:solidFill>
                  <a:schemeClr val="bg1"/>
                </a:solidFill>
              </a:rPr>
              <a:t>http://en.wikipedia.org/wiki/Java_Platform,_Enterprise_Edition</a:t>
            </a:r>
          </a:p>
          <a:p>
            <a:r>
              <a:rPr lang="en-US" sz="1600" dirty="0" smtClean="0">
                <a:solidFill>
                  <a:schemeClr val="bg1"/>
                </a:solidFill>
              </a:rPr>
              <a:t>http://docs.oracle.com/javaee/7/tutorial/doc/home.htm</a:t>
            </a:r>
          </a:p>
          <a:p>
            <a:r>
              <a:rPr lang="en-US" sz="1600" dirty="0" smtClean="0">
                <a:solidFill>
                  <a:schemeClr val="bg1"/>
                </a:solidFill>
              </a:rPr>
              <a:t>http://www.h-online.com/open/news/item/Java-EE-7-reference-implementation-GlassFish-4-0-released-1886390.html</a:t>
            </a:r>
          </a:p>
          <a:p>
            <a:r>
              <a:rPr lang="en-US" sz="1600" dirty="0" err="1" smtClean="0">
                <a:solidFill>
                  <a:schemeClr val="bg1"/>
                </a:solidFill>
              </a:rPr>
              <a:t>Apress</a:t>
            </a:r>
            <a:r>
              <a:rPr lang="en-US" sz="1600" dirty="0" smtClean="0">
                <a:solidFill>
                  <a:schemeClr val="bg1"/>
                </a:solidFill>
              </a:rPr>
              <a:t> – Beginning Java EE 7</a:t>
            </a:r>
          </a:p>
          <a:p>
            <a:r>
              <a:rPr lang="en-US" sz="1600" dirty="0" err="1" smtClean="0">
                <a:solidFill>
                  <a:schemeClr val="bg1"/>
                </a:solidFill>
              </a:rPr>
              <a:t>Packt</a:t>
            </a:r>
            <a:r>
              <a:rPr lang="en-US" sz="1600" dirty="0" smtClean="0">
                <a:solidFill>
                  <a:schemeClr val="bg1"/>
                </a:solidFill>
              </a:rPr>
              <a:t> Publishing  - Java EE First Look</a:t>
            </a:r>
          </a:p>
          <a:p>
            <a:r>
              <a:rPr lang="en-US" sz="1600" dirty="0" err="1" smtClean="0">
                <a:solidFill>
                  <a:schemeClr val="bg1"/>
                </a:solidFill>
              </a:rPr>
              <a:t>Packt</a:t>
            </a:r>
            <a:r>
              <a:rPr lang="en-US" sz="1600" dirty="0" smtClean="0">
                <a:solidFill>
                  <a:schemeClr val="bg1"/>
                </a:solidFill>
              </a:rPr>
              <a:t> Publishing  - Java EE 7 with Glassfish 4 Application Server</a:t>
            </a: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err="1" smtClean="0">
                <a:solidFill>
                  <a:schemeClr val="bg1"/>
                </a:solidFill>
              </a:rPr>
              <a:t>Specifications</a:t>
            </a:r>
            <a:endParaRPr lang="fr-CA" dirty="0" smtClean="0">
              <a:solidFill>
                <a:schemeClr val="bg1"/>
              </a:solidFill>
            </a:endParaRPr>
          </a:p>
        </p:txBody>
      </p:sp>
      <p:graphicFrame>
        <p:nvGraphicFramePr>
          <p:cNvPr id="4" name="Table 3"/>
          <p:cNvGraphicFramePr>
            <a:graphicFrameLocks noGrp="1"/>
          </p:cNvGraphicFramePr>
          <p:nvPr/>
        </p:nvGraphicFramePr>
        <p:xfrm>
          <a:off x="762000" y="3180080"/>
          <a:ext cx="7772400" cy="2306320"/>
        </p:xfrm>
        <a:graphic>
          <a:graphicData uri="http://schemas.openxmlformats.org/drawingml/2006/table">
            <a:tbl>
              <a:tblPr firstRow="1" bandRow="1">
                <a:tableStyleId>{5C22544A-7EE6-4342-B048-85BDC9FD1C3A}</a:tableStyleId>
              </a:tblPr>
              <a:tblGrid>
                <a:gridCol w="4191000"/>
                <a:gridCol w="3581400"/>
              </a:tblGrid>
              <a:tr h="452120">
                <a:tc>
                  <a:txBody>
                    <a:bodyPr/>
                    <a:lstStyle/>
                    <a:p>
                      <a:pPr algn="ctr"/>
                      <a:r>
                        <a:rPr lang="en-US" dirty="0" smtClean="0"/>
                        <a:t>Technology</a:t>
                      </a:r>
                      <a:endParaRPr lang="en-US" dirty="0"/>
                    </a:p>
                  </a:txBody>
                  <a:tcPr/>
                </a:tc>
                <a:tc>
                  <a:txBody>
                    <a:bodyPr/>
                    <a:lstStyle/>
                    <a:p>
                      <a:pPr algn="ctr"/>
                      <a:r>
                        <a:rPr lang="en-US" dirty="0" smtClean="0"/>
                        <a:t>JSR</a:t>
                      </a:r>
                      <a:endParaRPr lang="en-US" dirty="0"/>
                    </a:p>
                  </a:txBody>
                  <a:tcPr/>
                </a:tc>
              </a:tr>
              <a:tr h="370840">
                <a:tc>
                  <a:txBody>
                    <a:bodyPr/>
                    <a:lstStyle/>
                    <a:p>
                      <a:r>
                        <a:rPr lang="en-US" dirty="0" smtClean="0"/>
                        <a:t>Java API for </a:t>
                      </a:r>
                      <a:r>
                        <a:rPr lang="en-US" dirty="0" err="1" smtClean="0"/>
                        <a:t>WebSocket</a:t>
                      </a:r>
                      <a:endParaRPr lang="en-US" dirty="0"/>
                    </a:p>
                  </a:txBody>
                  <a:tcPr/>
                </a:tc>
                <a:tc>
                  <a:txBody>
                    <a:bodyPr/>
                    <a:lstStyle/>
                    <a:p>
                      <a:r>
                        <a:rPr lang="en-US" dirty="0" smtClean="0"/>
                        <a:t>JSR</a:t>
                      </a:r>
                      <a:r>
                        <a:rPr lang="en-US" baseline="0" dirty="0" smtClean="0"/>
                        <a:t> 356</a:t>
                      </a:r>
                      <a:endParaRPr lang="en-US" dirty="0"/>
                    </a:p>
                  </a:txBody>
                  <a:tcPr/>
                </a:tc>
              </a:tr>
              <a:tr h="370840">
                <a:tc>
                  <a:txBody>
                    <a:bodyPr/>
                    <a:lstStyle/>
                    <a:p>
                      <a:r>
                        <a:rPr lang="en-US" dirty="0" smtClean="0"/>
                        <a:t>Java API</a:t>
                      </a:r>
                      <a:r>
                        <a:rPr lang="en-US" baseline="0" dirty="0" smtClean="0"/>
                        <a:t> for JSON Processing</a:t>
                      </a:r>
                      <a:endParaRPr lang="en-US" dirty="0"/>
                    </a:p>
                  </a:txBody>
                  <a:tcPr/>
                </a:tc>
                <a:tc>
                  <a:txBody>
                    <a:bodyPr/>
                    <a:lstStyle/>
                    <a:p>
                      <a:r>
                        <a:rPr lang="en-US" dirty="0" smtClean="0"/>
                        <a:t>JSR 353</a:t>
                      </a:r>
                      <a:endParaRPr lang="en-US" dirty="0"/>
                    </a:p>
                  </a:txBody>
                  <a:tcPr/>
                </a:tc>
              </a:tr>
              <a:tr h="370840">
                <a:tc>
                  <a:txBody>
                    <a:bodyPr/>
                    <a:lstStyle/>
                    <a:p>
                      <a:r>
                        <a:rPr lang="en-US" dirty="0" smtClean="0"/>
                        <a:t>Batch applications</a:t>
                      </a:r>
                      <a:r>
                        <a:rPr lang="en-US" baseline="0" dirty="0" smtClean="0"/>
                        <a:t> for Java platform</a:t>
                      </a:r>
                      <a:endParaRPr lang="en-US" dirty="0"/>
                    </a:p>
                  </a:txBody>
                  <a:tcPr/>
                </a:tc>
                <a:tc>
                  <a:txBody>
                    <a:bodyPr/>
                    <a:lstStyle/>
                    <a:p>
                      <a:r>
                        <a:rPr lang="en-US" dirty="0" smtClean="0"/>
                        <a:t>JSR 352</a:t>
                      </a:r>
                      <a:endParaRPr lang="en-US" dirty="0"/>
                    </a:p>
                  </a:txBody>
                  <a:tcPr/>
                </a:tc>
              </a:tr>
              <a:tr h="370840">
                <a:tc>
                  <a:txBody>
                    <a:bodyPr/>
                    <a:lstStyle/>
                    <a:p>
                      <a:r>
                        <a:rPr lang="en-US" dirty="0" smtClean="0"/>
                        <a:t>Concurrency Utilities for Java EE</a:t>
                      </a:r>
                      <a:endParaRPr lang="en-US" dirty="0"/>
                    </a:p>
                  </a:txBody>
                  <a:tcPr/>
                </a:tc>
                <a:tc>
                  <a:txBody>
                    <a:bodyPr/>
                    <a:lstStyle/>
                    <a:p>
                      <a:r>
                        <a:rPr lang="en-US" dirty="0" smtClean="0"/>
                        <a:t>JSR 236</a:t>
                      </a:r>
                      <a:endParaRPr lang="en-US" dirty="0"/>
                    </a:p>
                  </a:txBody>
                  <a:tcPr/>
                </a:tc>
              </a:tr>
              <a:tr h="370840">
                <a:tc>
                  <a:txBody>
                    <a:bodyPr/>
                    <a:lstStyle/>
                    <a:p>
                      <a:r>
                        <a:rPr lang="en-US" dirty="0" smtClean="0"/>
                        <a:t>Debugging support for other languages</a:t>
                      </a:r>
                      <a:endParaRPr lang="en-US" dirty="0"/>
                    </a:p>
                  </a:txBody>
                  <a:tcPr/>
                </a:tc>
                <a:tc>
                  <a:txBody>
                    <a:bodyPr/>
                    <a:lstStyle/>
                    <a:p>
                      <a:r>
                        <a:rPr lang="en-US" dirty="0" smtClean="0"/>
                        <a:t>JSR 45</a:t>
                      </a:r>
                      <a:endParaRPr lang="en-US" dirty="0"/>
                    </a:p>
                  </a:txBody>
                  <a:tcPr/>
                </a:tc>
              </a:tr>
            </a:tbl>
          </a:graphicData>
        </a:graphic>
      </p:graphicFrame>
      <p:sp>
        <p:nvSpPr>
          <p:cNvPr id="5" name="Espace réservé du contenu 4"/>
          <p:cNvSpPr>
            <a:spLocks noGrp="1"/>
          </p:cNvSpPr>
          <p:nvPr>
            <p:ph idx="1"/>
          </p:nvPr>
        </p:nvSpPr>
        <p:spPr>
          <a:xfrm>
            <a:off x="304800" y="1905000"/>
            <a:ext cx="8534400" cy="914400"/>
          </a:xfrm>
        </p:spPr>
        <p:txBody>
          <a:bodyPr/>
          <a:lstStyle/>
          <a:p>
            <a:r>
              <a:rPr lang="en-US" sz="1600" dirty="0" smtClean="0">
                <a:solidFill>
                  <a:srgbClr val="3C5790"/>
                </a:solidFill>
              </a:rPr>
              <a:t>Java EE 7 is defined in the JSR342.</a:t>
            </a:r>
          </a:p>
          <a:p>
            <a:r>
              <a:rPr lang="en-US" sz="1600" dirty="0" smtClean="0">
                <a:solidFill>
                  <a:srgbClr val="3C5790"/>
                </a:solidFill>
              </a:rPr>
              <a:t>New  specifications were added into Java EE7.</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smtClean="0">
                <a:solidFill>
                  <a:schemeClr val="bg1"/>
                </a:solidFill>
              </a:rPr>
              <a:t>new </a:t>
            </a:r>
            <a:r>
              <a:rPr lang="fr-CA" dirty="0" err="1" smtClean="0">
                <a:solidFill>
                  <a:schemeClr val="bg1"/>
                </a:solidFill>
              </a:rPr>
              <a:t>features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en-US" sz="1400" dirty="0" err="1" smtClean="0">
                <a:solidFill>
                  <a:srgbClr val="3C5790"/>
                </a:solidFill>
              </a:rPr>
              <a:t>Servlets</a:t>
            </a:r>
            <a:r>
              <a:rPr lang="en-US" sz="1400" dirty="0" smtClean="0">
                <a:solidFill>
                  <a:srgbClr val="3C5790"/>
                </a:solidFill>
              </a:rPr>
              <a:t> 3.1:</a:t>
            </a:r>
          </a:p>
          <a:p>
            <a:pPr lvl="1"/>
            <a:r>
              <a:rPr lang="en-US" sz="1200" dirty="0" smtClean="0">
                <a:solidFill>
                  <a:srgbClr val="3C5790"/>
                </a:solidFill>
              </a:rPr>
              <a:t>Asynchronous IO based on NIO 2.0</a:t>
            </a:r>
          </a:p>
          <a:p>
            <a:pPr lvl="1"/>
            <a:r>
              <a:rPr lang="en-US" sz="1200" dirty="0" smtClean="0">
                <a:solidFill>
                  <a:srgbClr val="3C5790"/>
                </a:solidFill>
              </a:rPr>
              <a:t>Simplified asynchronous </a:t>
            </a:r>
            <a:r>
              <a:rPr lang="en-US" sz="1200" dirty="0" err="1" smtClean="0">
                <a:solidFill>
                  <a:srgbClr val="3C5790"/>
                </a:solidFill>
              </a:rPr>
              <a:t>servlets</a:t>
            </a:r>
            <a:endParaRPr lang="en-US" sz="1200" dirty="0" smtClean="0">
              <a:solidFill>
                <a:srgbClr val="3C5790"/>
              </a:solidFill>
            </a:endParaRPr>
          </a:p>
          <a:p>
            <a:pPr lvl="1"/>
            <a:r>
              <a:rPr lang="en-US" sz="1200" dirty="0" smtClean="0">
                <a:solidFill>
                  <a:srgbClr val="3C5790"/>
                </a:solidFill>
              </a:rPr>
              <a:t>Utilized java EE concurrency utilities</a:t>
            </a:r>
          </a:p>
          <a:p>
            <a:pPr lvl="1"/>
            <a:r>
              <a:rPr lang="en-US" sz="1200" dirty="0" smtClean="0">
                <a:solidFill>
                  <a:srgbClr val="3C5790"/>
                </a:solidFill>
              </a:rPr>
              <a:t>Enable support for </a:t>
            </a:r>
            <a:r>
              <a:rPr lang="en-US" sz="1200" dirty="0" err="1" smtClean="0">
                <a:solidFill>
                  <a:srgbClr val="3C5790"/>
                </a:solidFill>
              </a:rPr>
              <a:t>WebSockets</a:t>
            </a:r>
            <a:endParaRPr lang="en-US" sz="1200" dirty="0" smtClean="0">
              <a:solidFill>
                <a:srgbClr val="3C5790"/>
              </a:solidFill>
            </a:endParaRPr>
          </a:p>
          <a:p>
            <a:r>
              <a:rPr lang="en-US" sz="1400" dirty="0" smtClean="0">
                <a:solidFill>
                  <a:srgbClr val="3C5790"/>
                </a:solidFill>
              </a:rPr>
              <a:t>Java Message Server 2.0:</a:t>
            </a:r>
          </a:p>
          <a:p>
            <a:pPr lvl="1"/>
            <a:r>
              <a:rPr lang="en-US" sz="1200" dirty="0" smtClean="0">
                <a:solidFill>
                  <a:srgbClr val="3C5790"/>
                </a:solidFill>
              </a:rPr>
              <a:t>Integration with CDI</a:t>
            </a:r>
          </a:p>
          <a:p>
            <a:r>
              <a:rPr lang="en-US" sz="1400" dirty="0" smtClean="0">
                <a:solidFill>
                  <a:srgbClr val="3C5790"/>
                </a:solidFill>
              </a:rPr>
              <a:t>Java Server Faces 2.2</a:t>
            </a:r>
          </a:p>
          <a:p>
            <a:pPr lvl="1"/>
            <a:r>
              <a:rPr lang="en-US" sz="1200" dirty="0" smtClean="0">
                <a:solidFill>
                  <a:srgbClr val="3C5790"/>
                </a:solidFill>
              </a:rPr>
              <a:t>Support implementation for </a:t>
            </a:r>
            <a:r>
              <a:rPr lang="en-US" sz="1200" dirty="0" err="1" smtClean="0">
                <a:solidFill>
                  <a:srgbClr val="3C5790"/>
                </a:solidFill>
              </a:rPr>
              <a:t>Portlet</a:t>
            </a:r>
            <a:r>
              <a:rPr lang="en-US" sz="1200" dirty="0" smtClean="0">
                <a:solidFill>
                  <a:srgbClr val="3C5790"/>
                </a:solidFill>
              </a:rPr>
              <a:t> Bridge 2.0</a:t>
            </a:r>
          </a:p>
          <a:p>
            <a:pPr lvl="1"/>
            <a:r>
              <a:rPr lang="en-US" sz="1200" dirty="0" smtClean="0">
                <a:solidFill>
                  <a:srgbClr val="3C5790"/>
                </a:solidFill>
              </a:rPr>
              <a:t>Integration with CDI, OSGI, JSF </a:t>
            </a:r>
            <a:r>
              <a:rPr lang="en-US" sz="1200" dirty="0" err="1" smtClean="0">
                <a:solidFill>
                  <a:srgbClr val="3C5790"/>
                </a:solidFill>
              </a:rPr>
              <a:t>artefacts</a:t>
            </a:r>
            <a:endParaRPr lang="en-US" sz="1200" dirty="0" smtClean="0">
              <a:solidFill>
                <a:srgbClr val="3C579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smtClean="0">
                <a:solidFill>
                  <a:schemeClr val="bg1"/>
                </a:solidFill>
              </a:rPr>
              <a:t>EE</a:t>
            </a:r>
            <a:r>
              <a:rPr lang="ro-RO" dirty="0" smtClean="0">
                <a:solidFill>
                  <a:schemeClr val="bg1"/>
                </a:solidFill>
              </a:rPr>
              <a:t> </a:t>
            </a:r>
            <a:r>
              <a:rPr lang="fr-CA" dirty="0" smtClean="0">
                <a:solidFill>
                  <a:schemeClr val="bg1"/>
                </a:solidFill>
              </a:rPr>
              <a:t>7 </a:t>
            </a:r>
            <a:r>
              <a:rPr lang="fr-CA" dirty="0" smtClean="0">
                <a:solidFill>
                  <a:schemeClr val="bg1"/>
                </a:solidFill>
              </a:rPr>
              <a:t>new </a:t>
            </a:r>
            <a:r>
              <a:rPr lang="fr-CA" dirty="0" err="1" smtClean="0">
                <a:solidFill>
                  <a:schemeClr val="bg1"/>
                </a:solidFill>
              </a:rPr>
              <a:t>features</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en-US" sz="1400" dirty="0" smtClean="0">
                <a:solidFill>
                  <a:srgbClr val="3C5790"/>
                </a:solidFill>
              </a:rPr>
              <a:t>EJB 3.2</a:t>
            </a:r>
          </a:p>
          <a:p>
            <a:pPr lvl="1"/>
            <a:r>
              <a:rPr lang="en-US" sz="1200" dirty="0" smtClean="0">
                <a:solidFill>
                  <a:srgbClr val="3C5790"/>
                </a:solidFill>
              </a:rPr>
              <a:t>New annotations</a:t>
            </a:r>
          </a:p>
          <a:p>
            <a:r>
              <a:rPr lang="en-US" sz="1400" dirty="0" smtClean="0">
                <a:solidFill>
                  <a:srgbClr val="3C5790"/>
                </a:solidFill>
              </a:rPr>
              <a:t>Bean Validation 1.1</a:t>
            </a:r>
          </a:p>
          <a:p>
            <a:pPr lvl="1"/>
            <a:r>
              <a:rPr lang="en-US" sz="1200" dirty="0" smtClean="0">
                <a:solidFill>
                  <a:srgbClr val="3C5790"/>
                </a:solidFill>
              </a:rPr>
              <a:t>Integration with </a:t>
            </a:r>
            <a:r>
              <a:rPr lang="en-US" sz="1200" dirty="0" err="1" smtClean="0">
                <a:solidFill>
                  <a:srgbClr val="3C5790"/>
                </a:solidFill>
              </a:rPr>
              <a:t>javaEE</a:t>
            </a:r>
            <a:r>
              <a:rPr lang="en-US" sz="1200" dirty="0" smtClean="0">
                <a:solidFill>
                  <a:srgbClr val="3C5790"/>
                </a:solidFill>
              </a:rPr>
              <a:t> specs</a:t>
            </a:r>
          </a:p>
          <a:p>
            <a:r>
              <a:rPr lang="en-US" sz="1400" dirty="0" err="1" smtClean="0">
                <a:solidFill>
                  <a:srgbClr val="3C5790"/>
                </a:solidFill>
              </a:rPr>
              <a:t>Jcache</a:t>
            </a:r>
            <a:endParaRPr lang="en-US" sz="1400" dirty="0" smtClean="0">
              <a:solidFill>
                <a:srgbClr val="3C5790"/>
              </a:solidFill>
            </a:endParaRPr>
          </a:p>
          <a:p>
            <a:pPr lvl="1"/>
            <a:r>
              <a:rPr lang="en-US" sz="1200" dirty="0" smtClean="0">
                <a:solidFill>
                  <a:srgbClr val="3C5790"/>
                </a:solidFill>
              </a:rPr>
              <a:t>New API for temporary, in-memory cache</a:t>
            </a:r>
          </a:p>
          <a:p>
            <a:r>
              <a:rPr lang="en-US" sz="1400" dirty="0" smtClean="0">
                <a:solidFill>
                  <a:srgbClr val="3C5790"/>
                </a:solidFill>
              </a:rPr>
              <a:t>Java API for JSON</a:t>
            </a:r>
          </a:p>
          <a:p>
            <a:pPr lvl="1"/>
            <a:r>
              <a:rPr lang="en-US" sz="1200" dirty="0" smtClean="0">
                <a:solidFill>
                  <a:srgbClr val="3C5790"/>
                </a:solidFill>
              </a:rPr>
              <a:t>Produces and consumes JSON using </a:t>
            </a:r>
            <a:r>
              <a:rPr lang="en-US" sz="1200" dirty="0" err="1" smtClean="0">
                <a:solidFill>
                  <a:srgbClr val="3C5790"/>
                </a:solidFill>
              </a:rPr>
              <a:t>api</a:t>
            </a:r>
            <a:r>
              <a:rPr lang="en-US" sz="1200" dirty="0" smtClean="0">
                <a:solidFill>
                  <a:srgbClr val="3C5790"/>
                </a:solidFill>
              </a:rPr>
              <a:t> similar to DOM and </a:t>
            </a:r>
            <a:r>
              <a:rPr lang="en-US" sz="1200" dirty="0" err="1" smtClean="0">
                <a:solidFill>
                  <a:srgbClr val="3C5790"/>
                </a:solidFill>
              </a:rPr>
              <a:t>StaX</a:t>
            </a:r>
            <a:endParaRPr lang="en-US" sz="1200" dirty="0" smtClean="0">
              <a:solidFill>
                <a:srgbClr val="3C5790"/>
              </a:solidFill>
            </a:endParaRPr>
          </a:p>
          <a:p>
            <a:r>
              <a:rPr lang="en-US" sz="1400" dirty="0" smtClean="0">
                <a:solidFill>
                  <a:srgbClr val="3C5790"/>
                </a:solidFill>
              </a:rPr>
              <a:t>Batch application for Java platform</a:t>
            </a:r>
          </a:p>
          <a:p>
            <a:pPr lvl="1"/>
            <a:r>
              <a:rPr lang="en-US" sz="1200" dirty="0" smtClean="0">
                <a:solidFill>
                  <a:srgbClr val="3C5790"/>
                </a:solidFill>
              </a:rPr>
              <a:t>Programming model for batch applications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6322</TotalTime>
  <Words>3187</Words>
  <Application>Microsoft Office PowerPoint</Application>
  <PresentationFormat>On-screen Show (4:3)</PresentationFormat>
  <Paragraphs>556</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143</vt:lpstr>
      <vt:lpstr>Java Enterprise Edition 7</vt:lpstr>
      <vt:lpstr>Contents</vt:lpstr>
      <vt:lpstr>What is Java EE?</vt:lpstr>
      <vt:lpstr>History</vt:lpstr>
      <vt:lpstr>Java EE 7 Themes</vt:lpstr>
      <vt:lpstr>Java EE 7 Themes</vt:lpstr>
      <vt:lpstr>Java EE 7 Specifications</vt:lpstr>
      <vt:lpstr>Java EE 7 new features</vt:lpstr>
      <vt:lpstr>Java EE 7 new features (cont.)</vt:lpstr>
      <vt:lpstr>Java EE 7 Implementations</vt:lpstr>
      <vt:lpstr>Servlet 3.1</vt:lpstr>
      <vt:lpstr>Servlet 3.1 (cont.)</vt:lpstr>
      <vt:lpstr>Servlet 3.1 (cont.)</vt:lpstr>
      <vt:lpstr>EJB 3.2</vt:lpstr>
      <vt:lpstr>JPA 2.1</vt:lpstr>
      <vt:lpstr>JPA 2.1 (cont.)</vt:lpstr>
      <vt:lpstr>JPA 2.1 (cont.)</vt:lpstr>
      <vt:lpstr>JPA 2.1 (cont.)</vt:lpstr>
      <vt:lpstr>JPA 2.1 (cont.)</vt:lpstr>
      <vt:lpstr>JPA 2.1 (cont.)</vt:lpstr>
      <vt:lpstr>JPA 2.1 (cont.)</vt:lpstr>
      <vt:lpstr>JPA 2.1 (cont.)</vt:lpstr>
      <vt:lpstr>JMS 2.0</vt:lpstr>
      <vt:lpstr>JMS 2.0 (cont.)</vt:lpstr>
      <vt:lpstr>JMS 2.0 (cont.)</vt:lpstr>
      <vt:lpstr>JMS 2.0 (cont.)</vt:lpstr>
      <vt:lpstr>JAX-RS 2.0</vt:lpstr>
      <vt:lpstr>JAX-RS 2.0 (cont.)</vt:lpstr>
      <vt:lpstr>JAX-RS 2.0 (cont.)</vt:lpstr>
      <vt:lpstr>JSF 2.2</vt:lpstr>
      <vt:lpstr>JSF 2.2 (cont.)</vt:lpstr>
      <vt:lpstr>JSF 2.2 (cont.)</vt:lpstr>
      <vt:lpstr>JSF 2.2 (cont.)</vt:lpstr>
      <vt:lpstr>JSF 2.2 (cont.)</vt:lpstr>
      <vt:lpstr>Expression Language 3.0</vt:lpstr>
      <vt:lpstr>Expression Language 3.0 (cont.)</vt:lpstr>
      <vt:lpstr>Bean Validation 1.1</vt:lpstr>
      <vt:lpstr>Bean Validation 1.1 (cont.)</vt:lpstr>
      <vt:lpstr>Web Socket 1.0</vt:lpstr>
      <vt:lpstr>Web Socket 1.0 (cont.)</vt:lpstr>
      <vt:lpstr>Web Socket 1.0 (cont.)</vt:lpstr>
      <vt:lpstr>Web Socket 1.0 (cont.)</vt:lpstr>
      <vt:lpstr>Web Socket 1.0 (cont.)</vt:lpstr>
      <vt:lpstr>Web Socket 1.0 (cont.)</vt:lpstr>
      <vt:lpstr>CDI 1.1 </vt:lpstr>
      <vt:lpstr>CDI 1.1 (cont.)</vt:lpstr>
      <vt:lpstr>CDI 1.1 (cont.)</vt:lpstr>
      <vt:lpstr>JTA 1.2</vt:lpstr>
      <vt:lpstr>JTA 1.2 (cont.)</vt:lpstr>
      <vt:lpstr>JSON-P 1.0</vt:lpstr>
      <vt:lpstr>JSON-P 1.0 (cont.)</vt:lpstr>
      <vt:lpstr>JSON-P 1.0 (cont.)</vt:lpstr>
      <vt:lpstr>JSON-P 1.0 (cont.)</vt:lpstr>
      <vt:lpstr>JSON-P 1.0 (cont.)</vt:lpstr>
      <vt:lpstr>Interceptors 1.2</vt:lpstr>
      <vt:lpstr>Batch API 1.0</vt:lpstr>
      <vt:lpstr>Batch API 1.0 (cont.)</vt:lpstr>
      <vt:lpstr>Batch API 1.0 (cont.)</vt:lpstr>
      <vt:lpstr>Batch API 1.0 (cont.)</vt:lpstr>
      <vt:lpstr>Java Mail 1.5</vt:lpstr>
      <vt:lpstr>Java Mail 1.5 (cont.)</vt:lpstr>
      <vt:lpstr>JASPIC 1.0</vt:lpstr>
      <vt:lpstr>Concurrent Utilities</vt:lpstr>
      <vt:lpstr>Concurrent Utilities (cont.)</vt:lpstr>
      <vt:lpstr>Concurrent Utilities (cont.)</vt:lpstr>
      <vt:lpstr>Concurrent Utilities (cont.)</vt:lpstr>
      <vt:lpstr>Java EE 8 and Beyond</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814</cp:revision>
  <dcterms:created xsi:type="dcterms:W3CDTF">2012-04-12T06:19:17Z</dcterms:created>
  <dcterms:modified xsi:type="dcterms:W3CDTF">2015-05-05T02:35:15Z</dcterms:modified>
</cp:coreProperties>
</file>