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5" r:id="rId5"/>
    <p:sldId id="407" r:id="rId6"/>
    <p:sldId id="406" r:id="rId7"/>
    <p:sldId id="408" r:id="rId8"/>
    <p:sldId id="404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09" r:id="rId26"/>
    <p:sldId id="427" r:id="rId27"/>
    <p:sldId id="426" r:id="rId28"/>
    <p:sldId id="429" r:id="rId29"/>
    <p:sldId id="428" r:id="rId30"/>
    <p:sldId id="389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Git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browse the history of the project,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will read directly from local database.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commit locally and later get to a network connection to upload.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mechanism that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uses for this </a:t>
            </a:r>
            <a:r>
              <a:rPr lang="en-US" sz="1400" dirty="0" err="1">
                <a:solidFill>
                  <a:srgbClr val="3C5790"/>
                </a:solidFill>
              </a:rPr>
              <a:t>checksumming</a:t>
            </a:r>
            <a:r>
              <a:rPr lang="en-US" sz="1400" dirty="0">
                <a:solidFill>
                  <a:srgbClr val="3C5790"/>
                </a:solidFill>
              </a:rPr>
              <a:t> is called a SHA-1 hash.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295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has three main states that your files can reside in: committed, modified, and staged.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Committed</a:t>
            </a:r>
            <a:r>
              <a:rPr lang="en-US" sz="1400" dirty="0">
                <a:solidFill>
                  <a:srgbClr val="3C5790"/>
                </a:solidFill>
              </a:rPr>
              <a:t> means that the data is safely stored in your local database.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Modified</a:t>
            </a:r>
            <a:r>
              <a:rPr lang="en-US" sz="1400" dirty="0">
                <a:solidFill>
                  <a:srgbClr val="3C5790"/>
                </a:solidFill>
              </a:rPr>
              <a:t> means that you have changed the file but have not committed it to your database yet.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Staged</a:t>
            </a:r>
            <a:r>
              <a:rPr lang="en-US" sz="1400" dirty="0">
                <a:solidFill>
                  <a:srgbClr val="3C5790"/>
                </a:solidFill>
              </a:rPr>
              <a:t> means that you have marked a modified file in its current version to go into your next commit snapshot.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5719762" cy="333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7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directory is where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stores the metadata and object database for the project.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working directory is a single checkout of one version of the project.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files are pulled out of the compressed database in the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directory and placed on disk for you to use or modify.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staging area is a file, generally contained in your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directory, that stores information about what will go into your next commit.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Sometimes  it’s referred as “</a:t>
            </a:r>
            <a:r>
              <a:rPr lang="en-US" sz="1400" dirty="0">
                <a:solidFill>
                  <a:srgbClr val="3C5790"/>
                </a:solidFill>
              </a:rPr>
              <a:t>index”, but it’s also common to refer to it as the staging area.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init</a:t>
            </a:r>
            <a:r>
              <a:rPr lang="en-US" sz="1400" dirty="0">
                <a:solidFill>
                  <a:srgbClr val="3C5790"/>
                </a:solidFill>
              </a:rPr>
              <a:t>" command will create a new subdirectory ".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" what contains all necessary repository files.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add" command will add files to staging area.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commit" command will upload files to local repository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“</a:t>
            </a:r>
            <a:r>
              <a:rPr lang="en-US" sz="1400" dirty="0" err="1" smtClean="0">
                <a:solidFill>
                  <a:srgbClr val="3C5790"/>
                </a:solidFill>
              </a:rPr>
              <a:t>git</a:t>
            </a:r>
            <a:r>
              <a:rPr lang="en-US" sz="1400" dirty="0" smtClean="0">
                <a:solidFill>
                  <a:srgbClr val="3C5790"/>
                </a:solidFill>
              </a:rPr>
              <a:t> clone [</a:t>
            </a:r>
            <a:r>
              <a:rPr lang="en-US" sz="1400" dirty="0" err="1" smtClean="0">
                <a:solidFill>
                  <a:srgbClr val="3C5790"/>
                </a:solidFill>
              </a:rPr>
              <a:t>url</a:t>
            </a:r>
            <a:r>
              <a:rPr lang="en-US" sz="1400" dirty="0" smtClean="0">
                <a:solidFill>
                  <a:srgbClr val="3C5790"/>
                </a:solidFill>
              </a:rPr>
              <a:t>]” command will initialize a </a:t>
            </a:r>
            <a:r>
              <a:rPr lang="en-US" sz="1400" dirty="0" err="1" smtClean="0">
                <a:solidFill>
                  <a:srgbClr val="3C5790"/>
                </a:solidFill>
              </a:rPr>
              <a:t>Git</a:t>
            </a:r>
            <a:r>
              <a:rPr lang="en-US" sz="1400" dirty="0" smtClean="0">
                <a:solidFill>
                  <a:srgbClr val="3C5790"/>
                </a:solidFill>
              </a:rPr>
              <a:t> local repository and will pull data from remote </a:t>
            </a:r>
            <a:r>
              <a:rPr lang="en-US" sz="1400" dirty="0" err="1" smtClean="0">
                <a:solidFill>
                  <a:srgbClr val="3C5790"/>
                </a:solidFill>
              </a:rPr>
              <a:t>Git</a:t>
            </a:r>
            <a:r>
              <a:rPr lang="en-US" sz="1400" dirty="0" smtClean="0">
                <a:solidFill>
                  <a:srgbClr val="3C5790"/>
                </a:solidFill>
              </a:rPr>
              <a:t> URL.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has a number of different transfer protocols you can use.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Example: https:// </a:t>
            </a:r>
            <a:r>
              <a:rPr lang="en-US" sz="1400" dirty="0" err="1">
                <a:solidFill>
                  <a:srgbClr val="3C5790"/>
                </a:solidFill>
              </a:rPr>
              <a:t>protocol,git</a:t>
            </a:r>
            <a:r>
              <a:rPr lang="en-US" sz="1400" dirty="0">
                <a:solidFill>
                  <a:srgbClr val="3C5790"/>
                </a:solidFill>
              </a:rPr>
              <a:t>:// or </a:t>
            </a:r>
            <a:r>
              <a:rPr lang="en-US" sz="1400" dirty="0" err="1">
                <a:solidFill>
                  <a:srgbClr val="3C5790"/>
                </a:solidFill>
              </a:rPr>
              <a:t>user@server:path</a:t>
            </a:r>
            <a:r>
              <a:rPr lang="en-US" sz="1400" dirty="0">
                <a:solidFill>
                  <a:srgbClr val="3C5790"/>
                </a:solidFill>
              </a:rPr>
              <a:t>/to/</a:t>
            </a:r>
            <a:r>
              <a:rPr lang="en-US" sz="1400" dirty="0" err="1">
                <a:solidFill>
                  <a:srgbClr val="3C5790"/>
                </a:solidFill>
              </a:rPr>
              <a:t>repo.git</a:t>
            </a:r>
            <a:r>
              <a:rPr lang="en-US" sz="1400" dirty="0">
                <a:solidFill>
                  <a:srgbClr val="3C5790"/>
                </a:solidFill>
              </a:rPr>
              <a:t>, which uses the SSH transfer protocol.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Each file in your working directory can be in one of two states: </a:t>
            </a:r>
            <a:r>
              <a:rPr lang="en-US" sz="1400" b="1" dirty="0">
                <a:solidFill>
                  <a:srgbClr val="3C5790"/>
                </a:solidFill>
              </a:rPr>
              <a:t>tracked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b="1" dirty="0">
                <a:solidFill>
                  <a:srgbClr val="3C5790"/>
                </a:solidFill>
              </a:rPr>
              <a:t>untracked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Tracked files are files that were in the last snapshot</a:t>
            </a:r>
            <a:r>
              <a:rPr lang="en-US" sz="1400" dirty="0" smtClean="0">
                <a:solidFill>
                  <a:srgbClr val="3C5790"/>
                </a:solidFill>
              </a:rPr>
              <a:t>: unmodified</a:t>
            </a:r>
            <a:r>
              <a:rPr lang="en-US" sz="1400" dirty="0">
                <a:solidFill>
                  <a:srgbClr val="3C5790"/>
                </a:solidFill>
              </a:rPr>
              <a:t>, modified, or staged.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Untracked files are in the working directory, were not in your last snapshot and are not in your staging area.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4295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4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status" command determines which files are in which state.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status -s" command shows a short status of changes.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.</a:t>
            </a:r>
            <a:r>
              <a:rPr lang="en-US" sz="1400" dirty="0" err="1">
                <a:solidFill>
                  <a:srgbClr val="3C5790"/>
                </a:solidFill>
              </a:rPr>
              <a:t>gitignore</a:t>
            </a:r>
            <a:r>
              <a:rPr lang="en-US" sz="1400" dirty="0">
                <a:solidFill>
                  <a:srgbClr val="3C5790"/>
                </a:solidFill>
              </a:rPr>
              <a:t> file is used for files that we don't want to track.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rm</a:t>
            </a:r>
            <a:r>
              <a:rPr lang="en-US" sz="1400" dirty="0">
                <a:solidFill>
                  <a:srgbClr val="3C5790"/>
                </a:solidFill>
              </a:rPr>
              <a:t>" command will remove files from working </a:t>
            </a:r>
            <a:r>
              <a:rPr lang="en-US" sz="1400" dirty="0" smtClean="0">
                <a:solidFill>
                  <a:srgbClr val="3C5790"/>
                </a:solidFill>
              </a:rPr>
              <a:t>directory.</a:t>
            </a:r>
          </a:p>
        </p:txBody>
      </p:sp>
    </p:spTree>
    <p:extLst>
      <p:ext uri="{BB962C8B-B14F-4D97-AF65-F5344CB8AC3E}">
        <p14:creationId xmlns:p14="http://schemas.microsoft.com/office/powerpoint/2010/main" val="26351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log" command will show the existing commit history.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Examples: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log --pretty=</a:t>
            </a:r>
            <a:r>
              <a:rPr lang="en-US" sz="1400" dirty="0" err="1">
                <a:solidFill>
                  <a:srgbClr val="3C5790"/>
                </a:solidFill>
              </a:rPr>
              <a:t>oneline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log --pretty=format:"%h - %an, %</a:t>
            </a:r>
            <a:r>
              <a:rPr lang="en-US" sz="1400" dirty="0" err="1">
                <a:solidFill>
                  <a:srgbClr val="3C5790"/>
                </a:solidFill>
              </a:rPr>
              <a:t>ar</a:t>
            </a:r>
            <a:r>
              <a:rPr lang="en-US" sz="1400" dirty="0">
                <a:solidFill>
                  <a:srgbClr val="3C5790"/>
                </a:solidFill>
              </a:rPr>
              <a:t> : %s"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82043"/>
            <a:ext cx="3505200" cy="377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1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514600"/>
            <a:ext cx="83724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filter the log: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log --pretty="%h - %s" --</a:t>
            </a:r>
            <a:r>
              <a:rPr lang="en-US" sz="1400" dirty="0" smtClean="0">
                <a:solidFill>
                  <a:srgbClr val="3C5790"/>
                </a:solidFill>
              </a:rPr>
              <a:t>author=john </a:t>
            </a:r>
            <a:r>
              <a:rPr lang="en-US" sz="1400" dirty="0">
                <a:solidFill>
                  <a:srgbClr val="3C5790"/>
                </a:solidFill>
              </a:rPr>
              <a:t>--since="2010-10-01" \ --before="2010-10-10" --no-merges -- t/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4104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7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commit -amend" can be used in case we </a:t>
            </a:r>
            <a:r>
              <a:rPr lang="en-US" sz="1400" dirty="0" smtClean="0">
                <a:solidFill>
                  <a:srgbClr val="3C5790"/>
                </a:solidFill>
              </a:rPr>
              <a:t>commit </a:t>
            </a:r>
            <a:r>
              <a:rPr lang="en-US" sz="1400" dirty="0">
                <a:solidFill>
                  <a:srgbClr val="3C5790"/>
                </a:solidFill>
              </a:rPr>
              <a:t>data but we forgot something.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Sample: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commit -m 'initial commit'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add </a:t>
            </a:r>
            <a:r>
              <a:rPr lang="en-US" sz="1400" dirty="0" err="1">
                <a:solidFill>
                  <a:srgbClr val="3C5790"/>
                </a:solidFill>
              </a:rPr>
              <a:t>forgotten_file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$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commit </a:t>
            </a:r>
            <a:r>
              <a:rPr lang="en-US" sz="1400" dirty="0" smtClean="0">
                <a:solidFill>
                  <a:srgbClr val="3C5790"/>
                </a:solidFill>
              </a:rPr>
              <a:t>--amend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reset" can be use to revert changes done on files from staging area.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Ex: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reset HEAD readme.txt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Git?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Version Control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Git Basics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Branching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Server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Distributed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GitHub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447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has the ability to tag specific points in history.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uses two main types of tags: </a:t>
            </a:r>
            <a:r>
              <a:rPr lang="en-US" sz="1400" b="1" dirty="0">
                <a:solidFill>
                  <a:srgbClr val="3C5790"/>
                </a:solidFill>
              </a:rPr>
              <a:t>lightweight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annotated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lightweight tag is like a branch that doesn’t change, a pointer to a specific commit.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Annotated tags, are stored as full objects in the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database.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tag -l" command will list all tags.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tag -a v1.4 -m 'my version 1.4'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creates annotated tag.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show v1.4" will display information about the tag.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command aliases.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 --global </a:t>
            </a:r>
            <a:r>
              <a:rPr lang="en-US" sz="1400" dirty="0" err="1">
                <a:solidFill>
                  <a:srgbClr val="3C5790"/>
                </a:solidFill>
              </a:rPr>
              <a:t>alias.unstage</a:t>
            </a:r>
            <a:r>
              <a:rPr lang="en-US" sz="1400" dirty="0">
                <a:solidFill>
                  <a:srgbClr val="3C5790"/>
                </a:solidFill>
              </a:rPr>
              <a:t> 'reset HEAD --'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 --global </a:t>
            </a:r>
            <a:r>
              <a:rPr lang="en-US" sz="1400" dirty="0" err="1">
                <a:solidFill>
                  <a:srgbClr val="3C5790"/>
                </a:solidFill>
              </a:rPr>
              <a:t>alias.last</a:t>
            </a:r>
            <a:r>
              <a:rPr lang="en-US" sz="1400" dirty="0">
                <a:solidFill>
                  <a:srgbClr val="3C5790"/>
                </a:solidFill>
              </a:rPr>
              <a:t> 'log -1 </a:t>
            </a:r>
            <a:r>
              <a:rPr lang="en-US" sz="1400" dirty="0" smtClean="0">
                <a:solidFill>
                  <a:srgbClr val="3C5790"/>
                </a:solidFill>
              </a:rPr>
              <a:t>HEAD‘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 --global alias.co checkout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 --global alias.br branch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 --global alias.ci commit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 --global alias.st status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Branching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Branching means you diverge from the main line of development and continue to do work on different line different than main line.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branches is incredibly lightweight, making branching operations nearly instantaneous, and switching back and forth between branches generally just as fast.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Switching branches changes files in the working directory.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7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Branching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branch" command can create, delete branches.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fetch" command will fetch down all the changes on the server that you don’t have yet, it will not modify your working directory at all.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will simply get the data for you and let you merge it yourself.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"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pull" command will fetch data followed by a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merge in most cases.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remote repository is generally a bare repository, a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repository that has no working directory.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can use four major protocols to transfer data: </a:t>
            </a:r>
            <a:r>
              <a:rPr lang="en-US" sz="1400" b="1" dirty="0">
                <a:solidFill>
                  <a:srgbClr val="3C5790"/>
                </a:solidFill>
              </a:rPr>
              <a:t>Local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HTTP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Secure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Shell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b="1" dirty="0">
                <a:solidFill>
                  <a:srgbClr val="3C5790"/>
                </a:solidFill>
              </a:rPr>
              <a:t>SSH</a:t>
            </a:r>
            <a:r>
              <a:rPr lang="en-US" sz="1400" dirty="0">
                <a:solidFill>
                  <a:srgbClr val="3C5790"/>
                </a:solidFill>
              </a:rPr>
              <a:t>), and </a:t>
            </a:r>
            <a:r>
              <a:rPr lang="en-US" sz="1400" b="1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most basic is the Local protocol, in which the remote repository is in another directory on disk.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can communicate over HTTP in two different modes: </a:t>
            </a:r>
            <a:r>
              <a:rPr lang="en-US" sz="1400" b="1" dirty="0">
                <a:solidFill>
                  <a:srgbClr val="3C5790"/>
                </a:solidFill>
              </a:rPr>
              <a:t>Smart HTTP </a:t>
            </a:r>
            <a:r>
              <a:rPr lang="en-US" sz="1400" dirty="0">
                <a:solidFill>
                  <a:srgbClr val="3C5790"/>
                </a:solidFill>
              </a:rPr>
              <a:t>and </a:t>
            </a:r>
            <a:r>
              <a:rPr lang="en-US" sz="1400" b="1" dirty="0">
                <a:solidFill>
                  <a:srgbClr val="3C5790"/>
                </a:solidFill>
              </a:rPr>
              <a:t>Dumb HTTP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“Smart” HTTP protocol operates very similarly to the SSH or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protocols but runs over standard HTTP/S </a:t>
            </a:r>
            <a:r>
              <a:rPr lang="en-US" sz="1400" dirty="0" smtClean="0">
                <a:solidFill>
                  <a:srgbClr val="3C5790"/>
                </a:solidFill>
              </a:rPr>
              <a:t>ports and </a:t>
            </a:r>
            <a:r>
              <a:rPr lang="en-US" sz="1400" dirty="0">
                <a:solidFill>
                  <a:srgbClr val="3C5790"/>
                </a:solidFill>
              </a:rPr>
              <a:t>can use various HTTP authentication mechanisms.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server does not respond with a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HTTP smart service, the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client will try to fall back to the simpler Dumb HTTP protocol.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Dumb protocol expects the bare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repository to be served like normal files from the web server.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Server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common transport protocol for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when self-hosting is over SSH.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protocol is </a:t>
            </a:r>
            <a:r>
              <a:rPr lang="en-US" sz="1400" dirty="0">
                <a:solidFill>
                  <a:srgbClr val="3C5790"/>
                </a:solidFill>
              </a:rPr>
              <a:t>a special daemon that comes packaged with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;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It </a:t>
            </a:r>
            <a:r>
              <a:rPr lang="en-US" sz="1400" dirty="0">
                <a:solidFill>
                  <a:srgbClr val="3C5790"/>
                </a:solidFill>
              </a:rPr>
              <a:t>listens on a dedicated port (</a:t>
            </a:r>
            <a:r>
              <a:rPr lang="en-US" sz="1400" dirty="0" smtClean="0">
                <a:solidFill>
                  <a:srgbClr val="3C5790"/>
                </a:solidFill>
              </a:rPr>
              <a:t>9418) and </a:t>
            </a:r>
            <a:r>
              <a:rPr lang="en-US" sz="1400" dirty="0">
                <a:solidFill>
                  <a:srgbClr val="3C5790"/>
                </a:solidFill>
              </a:rPr>
              <a:t>provides a service similar to the SSH protocol, but with absolutely no authentication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Distributed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Unlike Centralized Version Control Systems (CVCSs), the distributed nature of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allows you to be far more flexible </a:t>
            </a:r>
            <a:r>
              <a:rPr lang="en-US" sz="1400" dirty="0" smtClean="0">
                <a:solidFill>
                  <a:srgbClr val="3C5790"/>
                </a:solidFill>
              </a:rPr>
              <a:t>in how </a:t>
            </a:r>
            <a:r>
              <a:rPr lang="en-US" sz="1400" dirty="0">
                <a:solidFill>
                  <a:srgbClr val="3C5790"/>
                </a:solidFill>
              </a:rPr>
              <a:t>developers collaborate on projects.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centralized systems, every developer is a node working more or less equally on a central hub.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, every developer is potentially both a node and a hub.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429000"/>
            <a:ext cx="48958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1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GitHub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438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GitHub</a:t>
            </a:r>
            <a:r>
              <a:rPr lang="en-US" sz="1400" dirty="0">
                <a:solidFill>
                  <a:srgbClr val="3C5790"/>
                </a:solidFill>
              </a:rPr>
              <a:t> is the single largest host for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repositories, and is the central point of collaboration for millions of developers and projects.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large percentage of all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repositories are hosted on </a:t>
            </a:r>
            <a:r>
              <a:rPr lang="en-US" sz="1400" dirty="0" err="1">
                <a:solidFill>
                  <a:srgbClr val="3C5790"/>
                </a:solidFill>
              </a:rPr>
              <a:t>GitHub</a:t>
            </a:r>
            <a:r>
              <a:rPr lang="en-US" sz="1400" dirty="0">
                <a:solidFill>
                  <a:srgbClr val="3C5790"/>
                </a:solidFill>
              </a:rPr>
              <a:t>, and many open-source projects use it </a:t>
            </a:r>
            <a:r>
              <a:rPr lang="en-US" sz="1400" dirty="0" smtClean="0">
                <a:solidFill>
                  <a:srgbClr val="3C5790"/>
                </a:solidFill>
              </a:rPr>
              <a:t>for </a:t>
            </a:r>
            <a:r>
              <a:rPr lang="en-US" sz="1400" dirty="0" err="1" smtClean="0">
                <a:solidFill>
                  <a:srgbClr val="3C5790"/>
                </a:solidFill>
              </a:rPr>
              <a:t>Git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hosting, issue tracking, code review, etc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GitHub</a:t>
            </a:r>
            <a:r>
              <a:rPr lang="en-US" sz="1400" dirty="0">
                <a:solidFill>
                  <a:srgbClr val="3C5790"/>
                </a:solidFill>
              </a:rPr>
              <a:t> maps your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commits to your user by email address.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Network-free </a:t>
            </a:r>
            <a:r>
              <a:rPr lang="en-US" sz="1400" dirty="0">
                <a:solidFill>
                  <a:srgbClr val="3C5790"/>
                </a:solidFill>
              </a:rPr>
              <a:t>access to all old commits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Really </a:t>
            </a:r>
            <a:r>
              <a:rPr lang="en-US" sz="1400" dirty="0">
                <a:solidFill>
                  <a:srgbClr val="3C5790"/>
                </a:solidFill>
              </a:rPr>
              <a:t>quick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Quick </a:t>
            </a:r>
            <a:r>
              <a:rPr lang="en-US" sz="1400" dirty="0">
                <a:solidFill>
                  <a:srgbClr val="3C5790"/>
                </a:solidFill>
              </a:rPr>
              <a:t>to start a new repository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github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is easy to use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Git?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Git</a:t>
            </a:r>
            <a:r>
              <a:rPr lang="en-US" sz="1500" dirty="0">
                <a:solidFill>
                  <a:srgbClr val="3C5790"/>
                </a:solidFill>
              </a:rPr>
              <a:t> is a distributed revision control system with an emphasis on speed, data integrity, and support for distributed, non-linear workflows.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Git</a:t>
            </a:r>
            <a:r>
              <a:rPr lang="en-US" sz="1500" dirty="0">
                <a:solidFill>
                  <a:srgbClr val="3C5790"/>
                </a:solidFill>
              </a:rPr>
              <a:t> is free software distributed under the terms of the GNU General Public License version 2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Git's</a:t>
            </a:r>
            <a:r>
              <a:rPr lang="en-US" sz="1500" dirty="0">
                <a:solidFill>
                  <a:srgbClr val="3C5790"/>
                </a:solidFill>
              </a:rPr>
              <a:t> design was inspired by </a:t>
            </a:r>
            <a:r>
              <a:rPr lang="en-US" sz="1500" dirty="0" err="1">
                <a:solidFill>
                  <a:srgbClr val="3C5790"/>
                </a:solidFill>
              </a:rPr>
              <a:t>BitKeeper</a:t>
            </a:r>
            <a:r>
              <a:rPr lang="en-US" sz="1500" dirty="0">
                <a:solidFill>
                  <a:srgbClr val="3C5790"/>
                </a:solidFill>
              </a:rPr>
              <a:t> and Monotone(software tools for distributed revision control).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http://en.wikipedia.org/wiki/Git_%</a:t>
            </a:r>
            <a:r>
              <a:rPr lang="en-US" sz="1600" dirty="0" smtClean="0">
                <a:solidFill>
                  <a:schemeClr val="bg1"/>
                </a:solidFill>
              </a:rPr>
              <a:t>28software%29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Apress</a:t>
            </a:r>
            <a:r>
              <a:rPr lang="en-US" sz="1600" dirty="0" smtClean="0">
                <a:solidFill>
                  <a:schemeClr val="bg1"/>
                </a:solidFill>
              </a:rPr>
              <a:t> – Pro </a:t>
            </a:r>
            <a:r>
              <a:rPr lang="en-US" sz="1600" dirty="0" err="1" smtClean="0">
                <a:solidFill>
                  <a:schemeClr val="bg1"/>
                </a:solidFill>
              </a:rPr>
              <a:t>Git</a:t>
            </a:r>
            <a:r>
              <a:rPr lang="en-US" sz="1600" dirty="0" smtClean="0">
                <a:solidFill>
                  <a:schemeClr val="bg1"/>
                </a:solidFill>
              </a:rPr>
              <a:t> Second Edition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Version Control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Version control is a system that records changes to a file or set of files over time.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Version Control System (VCS) allows you to revert files to a previous state, revert the entire project to a previous state, compare changes over time, see who last modified something that might be causing a problem, who introduced an issue and when, etc.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Version Control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Long ago developed local VCSs that had a simple database that kept all the changes to files under revision control.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64" y="2971800"/>
            <a:ext cx="4183136" cy="368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2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Version Control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Centralized Version Control Systems (CVCSs) such as CVS</a:t>
            </a:r>
            <a:r>
              <a:rPr lang="en-US" sz="1500" dirty="0" smtClean="0">
                <a:solidFill>
                  <a:srgbClr val="3C5790"/>
                </a:solidFill>
              </a:rPr>
              <a:t>, Subversion</a:t>
            </a:r>
            <a:r>
              <a:rPr lang="en-US" sz="1500" dirty="0">
                <a:solidFill>
                  <a:srgbClr val="3C5790"/>
                </a:solidFill>
              </a:rPr>
              <a:t>, and Perforce, have a single server that contains all the versioned files, and a number of clients that check out files from that central place. 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32" y="2971800"/>
            <a:ext cx="4846468" cy="354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5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Version Control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1981200"/>
            <a:ext cx="8686800" cy="1066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Distributed Version Control Systems (DVCSs) such as </a:t>
            </a:r>
            <a:r>
              <a:rPr lang="en-US" sz="1500" dirty="0" err="1">
                <a:solidFill>
                  <a:srgbClr val="3C5790"/>
                </a:solidFill>
              </a:rPr>
              <a:t>Git</a:t>
            </a:r>
            <a:r>
              <a:rPr lang="en-US" sz="1500" dirty="0">
                <a:solidFill>
                  <a:srgbClr val="3C5790"/>
                </a:solidFill>
              </a:rPr>
              <a:t>, Mercurial, Bazaar, or </a:t>
            </a:r>
            <a:r>
              <a:rPr lang="en-US" sz="1500" dirty="0" err="1">
                <a:solidFill>
                  <a:srgbClr val="3C5790"/>
                </a:solidFill>
              </a:rPr>
              <a:t>Darcs</a:t>
            </a:r>
            <a:r>
              <a:rPr lang="en-US" sz="1500" dirty="0">
                <a:solidFill>
                  <a:srgbClr val="3C5790"/>
                </a:solidFill>
              </a:rPr>
              <a:t>, clients don’t just check out the latest snapshot of the </a:t>
            </a:r>
            <a:r>
              <a:rPr lang="en-US" sz="1500" dirty="0" smtClean="0">
                <a:solidFill>
                  <a:srgbClr val="3C5790"/>
                </a:solidFill>
              </a:rPr>
              <a:t>files they </a:t>
            </a:r>
            <a:r>
              <a:rPr lang="en-US" sz="1500" dirty="0">
                <a:solidFill>
                  <a:srgbClr val="3C5790"/>
                </a:solidFill>
              </a:rPr>
              <a:t>fully mirror the repository.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If any server dies, and these systems were collaborating via it, any of the client repositories can be copied back up to the server to restore it. Every checkout is really a full backup of all the data.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302996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major difference between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and any other VCS (Subversion, 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) is the way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thinks about its data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Most systems store information as a list of file-based changes.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2895600"/>
            <a:ext cx="74009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Git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685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thinks of its data more like a set of snapshots of a miniature </a:t>
            </a:r>
            <a:r>
              <a:rPr lang="en-US" sz="1400" dirty="0" err="1">
                <a:solidFill>
                  <a:srgbClr val="3C5790"/>
                </a:solidFill>
              </a:rPr>
              <a:t>filesystem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At every commit </a:t>
            </a:r>
            <a:r>
              <a:rPr lang="en-US" sz="1400" dirty="0" err="1">
                <a:solidFill>
                  <a:srgbClr val="3C5790"/>
                </a:solidFill>
              </a:rPr>
              <a:t>Git</a:t>
            </a:r>
            <a:r>
              <a:rPr lang="en-US" sz="1400" dirty="0">
                <a:solidFill>
                  <a:srgbClr val="3C5790"/>
                </a:solidFill>
              </a:rPr>
              <a:t> takes a picture of what all your files look like at that moment and stores a reference to that snapshot.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4104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6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8196</TotalTime>
  <Words>1657</Words>
  <Application>Microsoft Office PowerPoint</Application>
  <PresentationFormat>On-screen Show (4:3)</PresentationFormat>
  <Paragraphs>138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143</vt:lpstr>
      <vt:lpstr>Git</vt:lpstr>
      <vt:lpstr>Contents</vt:lpstr>
      <vt:lpstr>What is Git?</vt:lpstr>
      <vt:lpstr>Version Control</vt:lpstr>
      <vt:lpstr>Version Control (cont.)</vt:lpstr>
      <vt:lpstr>Version Control (cont.)</vt:lpstr>
      <vt:lpstr>Version Control (cont.)</vt:lpstr>
      <vt:lpstr>Git Basics</vt:lpstr>
      <vt:lpstr>Git Basics (cont.)</vt:lpstr>
      <vt:lpstr>Git Basics (cont.)</vt:lpstr>
      <vt:lpstr>Git Basics (cont.)</vt:lpstr>
      <vt:lpstr>Git Basics (cont.)</vt:lpstr>
      <vt:lpstr>Git Basics (cont.)</vt:lpstr>
      <vt:lpstr>Git Basics (cont.)</vt:lpstr>
      <vt:lpstr>Git Basics (cont.)</vt:lpstr>
      <vt:lpstr>Git Basics (cont.)</vt:lpstr>
      <vt:lpstr>Git Basics (cont.)</vt:lpstr>
      <vt:lpstr>Git Basics (cont.)</vt:lpstr>
      <vt:lpstr>Git Basics (cont.)</vt:lpstr>
      <vt:lpstr>Git Basics (cont.)</vt:lpstr>
      <vt:lpstr>Git Basics (cont.)</vt:lpstr>
      <vt:lpstr>Git Basics (cont.)</vt:lpstr>
      <vt:lpstr>Branching</vt:lpstr>
      <vt:lpstr>Branching (cont.)</vt:lpstr>
      <vt:lpstr>Server</vt:lpstr>
      <vt:lpstr>Server (cont.)</vt:lpstr>
      <vt:lpstr>Distributed</vt:lpstr>
      <vt:lpstr>GitHub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913</cp:revision>
  <dcterms:created xsi:type="dcterms:W3CDTF">2012-04-12T06:19:17Z</dcterms:created>
  <dcterms:modified xsi:type="dcterms:W3CDTF">2015-06-28T13:22:37Z</dcterms:modified>
</cp:coreProperties>
</file>