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05" r:id="rId5"/>
    <p:sldId id="406" r:id="rId6"/>
    <p:sldId id="412" r:id="rId7"/>
    <p:sldId id="407" r:id="rId8"/>
    <p:sldId id="408" r:id="rId9"/>
    <p:sldId id="409" r:id="rId10"/>
    <p:sldId id="410" r:id="rId11"/>
    <p:sldId id="413" r:id="rId12"/>
    <p:sldId id="414" r:id="rId13"/>
    <p:sldId id="404" r:id="rId14"/>
    <p:sldId id="416" r:id="rId15"/>
    <p:sldId id="417" r:id="rId16"/>
    <p:sldId id="418" r:id="rId17"/>
    <p:sldId id="420" r:id="rId18"/>
    <p:sldId id="423" r:id="rId19"/>
    <p:sldId id="421" r:id="rId20"/>
    <p:sldId id="425" r:id="rId21"/>
    <p:sldId id="424" r:id="rId22"/>
    <p:sldId id="426" r:id="rId23"/>
    <p:sldId id="422" r:id="rId24"/>
    <p:sldId id="427" r:id="rId25"/>
    <p:sldId id="428" r:id="rId26"/>
    <p:sldId id="429" r:id="rId27"/>
    <p:sldId id="430" r:id="rId28"/>
    <p:sldId id="415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31" r:id="rId40"/>
    <p:sldId id="389" r:id="rId41"/>
    <p:sldId id="259" r:id="rId4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Hibernate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5334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Basic operation examples:</a:t>
            </a:r>
            <a:endParaRPr lang="en-US" sz="1500" b="1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52750"/>
            <a:ext cx="35718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4562475"/>
            <a:ext cx="36290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267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An instance of </a:t>
            </a:r>
            <a:r>
              <a:rPr lang="en-US" sz="1500" b="1" dirty="0" err="1">
                <a:solidFill>
                  <a:srgbClr val="3C5790"/>
                </a:solidFill>
              </a:rPr>
              <a:t>org.hibernate.cfg.Configuration</a:t>
            </a:r>
            <a:r>
              <a:rPr lang="en-US" sz="1500" dirty="0">
                <a:solidFill>
                  <a:srgbClr val="3C5790"/>
                </a:solidFill>
              </a:rPr>
              <a:t> represents an entire set of mappings of an application's Java types to an SQL database.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</a:t>
            </a:r>
            <a:r>
              <a:rPr lang="en-US" sz="1500" dirty="0" err="1">
                <a:solidFill>
                  <a:srgbClr val="3C5790"/>
                </a:solidFill>
              </a:rPr>
              <a:t>org.hibernate.cfg.Configuration</a:t>
            </a:r>
            <a:r>
              <a:rPr lang="en-US" sz="1500" dirty="0">
                <a:solidFill>
                  <a:srgbClr val="3C5790"/>
                </a:solidFill>
              </a:rPr>
              <a:t> is used to build an immutable </a:t>
            </a:r>
            <a:r>
              <a:rPr lang="en-US" sz="1500" b="1" dirty="0" err="1">
                <a:solidFill>
                  <a:srgbClr val="3C5790"/>
                </a:solidFill>
              </a:rPr>
              <a:t>org.hibernate.SessionFactory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You can obtain a </a:t>
            </a:r>
            <a:r>
              <a:rPr lang="en-US" sz="1500" dirty="0" err="1">
                <a:solidFill>
                  <a:srgbClr val="3C5790"/>
                </a:solidFill>
              </a:rPr>
              <a:t>org.hibernate.cfg.Configuration</a:t>
            </a:r>
            <a:r>
              <a:rPr lang="en-US" sz="1500" dirty="0">
                <a:solidFill>
                  <a:srgbClr val="3C5790"/>
                </a:solidFill>
              </a:rPr>
              <a:t> instance by instantiating it directly and specifying XML mapping documents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Examples: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Configuration </a:t>
            </a:r>
            <a:r>
              <a:rPr lang="en-US" sz="1500" dirty="0" err="1">
                <a:solidFill>
                  <a:srgbClr val="3C5790"/>
                </a:solidFill>
              </a:rPr>
              <a:t>cfg</a:t>
            </a:r>
            <a:r>
              <a:rPr lang="en-US" sz="1500" dirty="0">
                <a:solidFill>
                  <a:srgbClr val="3C5790"/>
                </a:solidFill>
              </a:rPr>
              <a:t> = new Configuration().</a:t>
            </a:r>
            <a:r>
              <a:rPr lang="en-US" sz="1500" dirty="0" err="1">
                <a:solidFill>
                  <a:srgbClr val="3C5790"/>
                </a:solidFill>
              </a:rPr>
              <a:t>addResource</a:t>
            </a:r>
            <a:r>
              <a:rPr lang="en-US" sz="1500" dirty="0">
                <a:solidFill>
                  <a:srgbClr val="3C5790"/>
                </a:solidFill>
              </a:rPr>
              <a:t>("Item.hbm.xml").</a:t>
            </a:r>
            <a:r>
              <a:rPr lang="en-US" sz="1500" dirty="0" err="1">
                <a:solidFill>
                  <a:srgbClr val="3C5790"/>
                </a:solidFill>
              </a:rPr>
              <a:t>addResource</a:t>
            </a:r>
            <a:r>
              <a:rPr lang="en-US" sz="1500" dirty="0">
                <a:solidFill>
                  <a:srgbClr val="3C5790"/>
                </a:solidFill>
              </a:rPr>
              <a:t>("Bid.hbm.xml</a:t>
            </a:r>
            <a:r>
              <a:rPr lang="en-US" sz="1500" dirty="0" smtClean="0">
                <a:solidFill>
                  <a:srgbClr val="3C5790"/>
                </a:solidFill>
              </a:rPr>
              <a:t>");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Configuration </a:t>
            </a:r>
            <a:r>
              <a:rPr lang="en-US" sz="1500" dirty="0" err="1">
                <a:solidFill>
                  <a:srgbClr val="3C5790"/>
                </a:solidFill>
              </a:rPr>
              <a:t>cfg</a:t>
            </a:r>
            <a:r>
              <a:rPr lang="en-US" sz="1500" dirty="0">
                <a:solidFill>
                  <a:srgbClr val="3C5790"/>
                </a:solidFill>
              </a:rPr>
              <a:t> = new Configuration().</a:t>
            </a:r>
            <a:r>
              <a:rPr lang="en-US" sz="1500" dirty="0" err="1">
                <a:solidFill>
                  <a:srgbClr val="3C5790"/>
                </a:solidFill>
              </a:rPr>
              <a:t>addClass</a:t>
            </a:r>
            <a:r>
              <a:rPr lang="en-US" sz="1500" dirty="0">
                <a:solidFill>
                  <a:srgbClr val="3C5790"/>
                </a:solidFill>
              </a:rPr>
              <a:t>(</a:t>
            </a:r>
            <a:r>
              <a:rPr lang="en-US" sz="1500" dirty="0" err="1">
                <a:solidFill>
                  <a:srgbClr val="3C5790"/>
                </a:solidFill>
              </a:rPr>
              <a:t>Item.class</a:t>
            </a:r>
            <a:r>
              <a:rPr lang="en-US" sz="1500" dirty="0">
                <a:solidFill>
                  <a:srgbClr val="3C5790"/>
                </a:solidFill>
              </a:rPr>
              <a:t>).</a:t>
            </a:r>
            <a:r>
              <a:rPr lang="en-US" sz="1500" dirty="0" err="1">
                <a:solidFill>
                  <a:srgbClr val="3C5790"/>
                </a:solidFill>
              </a:rPr>
              <a:t>addClass</a:t>
            </a:r>
            <a:r>
              <a:rPr lang="en-US" sz="1500" dirty="0">
                <a:solidFill>
                  <a:srgbClr val="3C5790"/>
                </a:solidFill>
              </a:rPr>
              <a:t>(</a:t>
            </a:r>
            <a:r>
              <a:rPr lang="en-US" sz="1500" dirty="0" err="1">
                <a:solidFill>
                  <a:srgbClr val="3C5790"/>
                </a:solidFill>
              </a:rPr>
              <a:t>Bid.class</a:t>
            </a:r>
            <a:r>
              <a:rPr lang="en-US" sz="1500" dirty="0">
                <a:solidFill>
                  <a:srgbClr val="3C5790"/>
                </a:solidFill>
              </a:rPr>
              <a:t>);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Configuration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267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We can obtain </a:t>
            </a:r>
            <a:r>
              <a:rPr lang="en-US" sz="1500" dirty="0" err="1">
                <a:solidFill>
                  <a:srgbClr val="3C5790"/>
                </a:solidFill>
              </a:rPr>
              <a:t>SessionFactory</a:t>
            </a:r>
            <a:r>
              <a:rPr lang="en-US" sz="1500" dirty="0">
                <a:solidFill>
                  <a:srgbClr val="3C5790"/>
                </a:solidFill>
              </a:rPr>
              <a:t> from Configuration object.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SessionFactory</a:t>
            </a:r>
            <a:r>
              <a:rPr lang="en-US" sz="1500" dirty="0">
                <a:solidFill>
                  <a:srgbClr val="3C5790"/>
                </a:solidFill>
              </a:rPr>
              <a:t> sessions = </a:t>
            </a:r>
            <a:r>
              <a:rPr lang="en-US" sz="1500" dirty="0" err="1">
                <a:solidFill>
                  <a:srgbClr val="3C5790"/>
                </a:solidFill>
              </a:rPr>
              <a:t>cfg.buildSessionFactory</a:t>
            </a:r>
            <a:r>
              <a:rPr lang="en-US" sz="1500" dirty="0" smtClean="0">
                <a:solidFill>
                  <a:srgbClr val="3C5790"/>
                </a:solidFill>
              </a:rPr>
              <a:t>();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From </a:t>
            </a:r>
            <a:r>
              <a:rPr lang="en-US" sz="1500" dirty="0" err="1" smtClean="0">
                <a:solidFill>
                  <a:srgbClr val="3C5790"/>
                </a:solidFill>
              </a:rPr>
              <a:t>SessionFactory</a:t>
            </a:r>
            <a:r>
              <a:rPr lang="en-US" sz="1500" dirty="0" smtClean="0">
                <a:solidFill>
                  <a:srgbClr val="3C5790"/>
                </a:solidFill>
              </a:rPr>
              <a:t> we can obtain the Session object.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Session </a:t>
            </a:r>
            <a:r>
              <a:rPr lang="en-US" sz="1500" dirty="0" err="1">
                <a:solidFill>
                  <a:srgbClr val="3C5790"/>
                </a:solidFill>
              </a:rPr>
              <a:t>session</a:t>
            </a:r>
            <a:r>
              <a:rPr lang="en-US" sz="1500" dirty="0">
                <a:solidFill>
                  <a:srgbClr val="3C5790"/>
                </a:solidFill>
              </a:rPr>
              <a:t> = </a:t>
            </a:r>
            <a:r>
              <a:rPr lang="en-US" sz="1500" dirty="0" err="1">
                <a:solidFill>
                  <a:srgbClr val="3C5790"/>
                </a:solidFill>
              </a:rPr>
              <a:t>sessions.openSession</a:t>
            </a:r>
            <a:r>
              <a:rPr lang="en-US" sz="1500" dirty="0">
                <a:solidFill>
                  <a:srgbClr val="3C5790"/>
                </a:solidFill>
              </a:rPr>
              <a:t>(); // open a new Session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Mapping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make this class persistent using annotations, we define it as an </a:t>
            </a:r>
            <a:r>
              <a:rPr lang="en-US" sz="1400" b="1" dirty="0" smtClean="0">
                <a:solidFill>
                  <a:srgbClr val="3C5790"/>
                </a:solidFill>
              </a:rPr>
              <a:t>@Entity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use the </a:t>
            </a:r>
            <a:r>
              <a:rPr lang="en-US" sz="1400" b="1" dirty="0">
                <a:solidFill>
                  <a:srgbClr val="3C5790"/>
                </a:solidFill>
              </a:rPr>
              <a:t>@Id</a:t>
            </a:r>
            <a:r>
              <a:rPr lang="en-US" sz="1400" dirty="0">
                <a:solidFill>
                  <a:srgbClr val="3C5790"/>
                </a:solidFill>
              </a:rPr>
              <a:t> annotation to indicate the object’s identifier to the framework.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@Table</a:t>
            </a:r>
            <a:r>
              <a:rPr lang="en-US" sz="1400" dirty="0">
                <a:solidFill>
                  <a:srgbClr val="3C5790"/>
                </a:solidFill>
              </a:rPr>
              <a:t> annotation is used on the class to indicate the SQL table.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@Column</a:t>
            </a:r>
            <a:r>
              <a:rPr lang="en-US" sz="1400" dirty="0">
                <a:solidFill>
                  <a:srgbClr val="3C5790"/>
                </a:solidFill>
              </a:rPr>
              <a:t> annotation is used on fields to indicate the SQL column from the tab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Mapping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Hibernate provides various identifier generation strategies. Default strategy is AUTO.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the strategy is AUTO, Hibernate relies on our database to generate primary keys.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GeneratedValue</a:t>
            </a:r>
            <a:r>
              <a:rPr lang="en-US" sz="1400" dirty="0">
                <a:solidFill>
                  <a:srgbClr val="3C5790"/>
                </a:solidFill>
              </a:rPr>
              <a:t> is used to indicate the identifier strategy.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Other possible values are: </a:t>
            </a:r>
            <a:r>
              <a:rPr lang="en-US" sz="1400" b="1" dirty="0">
                <a:solidFill>
                  <a:srgbClr val="3C5790"/>
                </a:solidFill>
              </a:rPr>
              <a:t>IDENTITY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AUTO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SEQUENCE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TABLE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3124200"/>
            <a:ext cx="48482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29200"/>
            <a:ext cx="48482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1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Mapping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don’t always have a single column (surrogate key) as our primary key identifying the unique row.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define a class containing the primary key with </a:t>
            </a:r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smtClean="0">
                <a:solidFill>
                  <a:srgbClr val="3C5790"/>
                </a:solidFill>
              </a:rPr>
              <a:t>Embeddable </a:t>
            </a:r>
            <a:r>
              <a:rPr lang="en-US" sz="1400" dirty="0" smtClean="0">
                <a:solidFill>
                  <a:srgbClr val="3C5790"/>
                </a:solidFill>
              </a:rPr>
              <a:t>and we define the id field  with @Id.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30289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724400"/>
            <a:ext cx="30289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1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Mapping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define the primary class with @</a:t>
            </a:r>
            <a:r>
              <a:rPr lang="en-US" sz="1400" dirty="0" err="1">
                <a:solidFill>
                  <a:srgbClr val="3C5790"/>
                </a:solidFill>
              </a:rPr>
              <a:t>EmbeddedId</a:t>
            </a:r>
            <a:r>
              <a:rPr lang="en-US" sz="1400" dirty="0">
                <a:solidFill>
                  <a:srgbClr val="3C5790"/>
                </a:solidFill>
              </a:rPr>
              <a:t> and we don't need to define the @Embeddable on the primary key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Another way to define the primary key is using the @</a:t>
            </a:r>
            <a:r>
              <a:rPr lang="en-US" sz="1400" dirty="0" err="1">
                <a:solidFill>
                  <a:srgbClr val="3C5790"/>
                </a:solidFill>
              </a:rPr>
              <a:t>IdClass</a:t>
            </a:r>
            <a:r>
              <a:rPr lang="en-US" sz="1400" dirty="0">
                <a:solidFill>
                  <a:srgbClr val="3C5790"/>
                </a:solidFill>
              </a:rPr>
              <a:t> annotation that will refer the composite primary key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need to duplicate the composite key identifiers using this method and must be decorated with @Id.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30289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14800"/>
            <a:ext cx="33147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9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Mapping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Any time you see a </a:t>
            </a:r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OneToOne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OneToMany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ManyToMany</a:t>
            </a:r>
            <a:r>
              <a:rPr lang="en-US" sz="1400" dirty="0">
                <a:solidFill>
                  <a:srgbClr val="3C5790"/>
                </a:solidFill>
              </a:rPr>
              <a:t> annotations, </a:t>
            </a:r>
            <a:r>
              <a:rPr lang="en-US" sz="1400" dirty="0" smtClean="0">
                <a:solidFill>
                  <a:srgbClr val="3C5790"/>
                </a:solidFill>
              </a:rPr>
              <a:t>we’ve </a:t>
            </a:r>
            <a:r>
              <a:rPr lang="en-US" sz="1400" dirty="0">
                <a:solidFill>
                  <a:srgbClr val="3C5790"/>
                </a:solidFill>
              </a:rPr>
              <a:t>got a relationship.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default fetch type is </a:t>
            </a:r>
            <a:r>
              <a:rPr lang="en-US" sz="1400" dirty="0" err="1">
                <a:solidFill>
                  <a:srgbClr val="3C5790"/>
                </a:solidFill>
              </a:rPr>
              <a:t>FetchType.LAZY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FetchType.LAZY</a:t>
            </a:r>
            <a:r>
              <a:rPr lang="en-US" sz="1400" dirty="0">
                <a:solidFill>
                  <a:srgbClr val="3C5790"/>
                </a:solidFill>
              </a:rPr>
              <a:t> = Doesn’t load the relationships unless explicitly "asked" via getter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FetchType.EAGER</a:t>
            </a:r>
            <a:r>
              <a:rPr lang="en-US" sz="1400" dirty="0">
                <a:solidFill>
                  <a:srgbClr val="3C5790"/>
                </a:solidFill>
              </a:rPr>
              <a:t> = Loads ALL relationships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Mapping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2" y="1670050"/>
            <a:ext cx="358140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2678112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7" y="2590800"/>
            <a:ext cx="32988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Mapping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JoinColumn</a:t>
            </a:r>
            <a:r>
              <a:rPr lang="en-US" sz="1400" dirty="0">
                <a:solidFill>
                  <a:srgbClr val="3C5790"/>
                </a:solidFill>
              </a:rPr>
              <a:t> is used to specify the foreign key used to associate entities.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PrimaryKeyJoinColumn</a:t>
            </a:r>
            <a:r>
              <a:rPr lang="en-US" sz="1400" dirty="0">
                <a:solidFill>
                  <a:srgbClr val="3C5790"/>
                </a:solidFill>
              </a:rPr>
              <a:t> specifies the primary key used as foreign key to link to another table.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CascadeType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is </a:t>
            </a:r>
            <a:r>
              <a:rPr lang="en-US" sz="1400" dirty="0">
                <a:solidFill>
                  <a:srgbClr val="3C5790"/>
                </a:solidFill>
              </a:rPr>
              <a:t>used to define a set of cascade operations: ALL, PERSIST, MERGE, REMOVE, REFERSH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dirty="0" err="1" smtClean="0">
                <a:solidFill>
                  <a:srgbClr val="3C5790"/>
                </a:solidFill>
                <a:sym typeface="Wingdings" pitchFamily="2" charset="2"/>
              </a:rPr>
              <a:t>J</a:t>
            </a:r>
            <a:r>
              <a:rPr lang="en-US" sz="1400" b="1" dirty="0" err="1" smtClean="0">
                <a:solidFill>
                  <a:srgbClr val="3C5790"/>
                </a:solidFill>
                <a:sym typeface="Wingdings" pitchFamily="2" charset="2"/>
              </a:rPr>
              <a:t>oinTable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can be used to specify the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ownership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of many-to-many association or unidirectional association for one-to-many relationship.</a:t>
            </a:r>
            <a:endParaRPr lang="en-US" sz="1400" dirty="0" smtClean="0">
              <a:solidFill>
                <a:srgbClr val="3C579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74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Hibernate</a:t>
            </a:r>
            <a:r>
              <a:rPr lang="fr-CA" sz="1600" dirty="0" smtClean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Basics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Mapping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Inheritance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Advanced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Mapping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1600200"/>
            <a:ext cx="3524250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2916238"/>
            <a:ext cx="4648200" cy="386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7" y="3048000"/>
            <a:ext cx="31480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929187" y="3048000"/>
            <a:ext cx="0" cy="3810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Mapping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4" y="3162300"/>
            <a:ext cx="3501216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79" y="3467100"/>
            <a:ext cx="2912521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686300" y="3162300"/>
            <a:ext cx="38100" cy="361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7818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9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Mapping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vi-VN" sz="1400" b="1" dirty="0">
                <a:solidFill>
                  <a:srgbClr val="3C5790"/>
                </a:solidFill>
              </a:rPr>
              <a:t>@Enumerated</a:t>
            </a:r>
            <a:r>
              <a:rPr lang="vi-VN" sz="1400" dirty="0">
                <a:solidFill>
                  <a:srgbClr val="3C5790"/>
                </a:solidFill>
              </a:rPr>
              <a:t> </a:t>
            </a:r>
            <a:r>
              <a:rPr lang="vi-VN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 specifies the enumeration value and can be stored as ORDINAL or STRING based on </a:t>
            </a:r>
            <a:r>
              <a:rPr lang="en-US" sz="1400" dirty="0" err="1" smtClean="0">
                <a:solidFill>
                  <a:srgbClr val="3C5790"/>
                </a:solidFill>
                <a:sym typeface="Wingdings" pitchFamily="2" charset="2"/>
              </a:rPr>
              <a:t>EnumType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r>
              <a:rPr lang="vi-VN" sz="1400" b="1" dirty="0">
                <a:solidFill>
                  <a:srgbClr val="3C5790"/>
                </a:solidFill>
                <a:latin typeface="Calibri (Body)"/>
              </a:rPr>
              <a:t>@Temporal</a:t>
            </a:r>
            <a:r>
              <a:rPr lang="vi-VN" sz="1400" b="1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 can be used to Date or Calendar data type based on </a:t>
            </a:r>
            <a:r>
              <a:rPr lang="en-US" sz="1400" dirty="0" err="1" smtClean="0">
                <a:solidFill>
                  <a:srgbClr val="3C5790"/>
                </a:solidFill>
                <a:sym typeface="Wingdings" pitchFamily="2" charset="2"/>
              </a:rPr>
              <a:t>TemporalType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 value: DATE, TIME, TIMESTAMP.</a:t>
            </a:r>
          </a:p>
          <a:p>
            <a:r>
              <a:rPr lang="en-US" sz="1400" b="1" dirty="0" smtClean="0">
                <a:solidFill>
                  <a:srgbClr val="3C579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@Basic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 simples annotation for column</a:t>
            </a:r>
          </a:p>
          <a:p>
            <a:r>
              <a:rPr lang="vi-VN" sz="1400" b="1" dirty="0" smtClean="0">
                <a:solidFill>
                  <a:srgbClr val="3C5790"/>
                </a:solidFill>
                <a:sym typeface="Wingdings" pitchFamily="2" charset="2"/>
              </a:rPr>
              <a:t>@</a:t>
            </a:r>
            <a:r>
              <a:rPr lang="vi-VN" sz="1400" b="1" dirty="0">
                <a:solidFill>
                  <a:srgbClr val="3C5790"/>
                </a:solidFill>
                <a:sym typeface="Wingdings" pitchFamily="2" charset="2"/>
              </a:rPr>
              <a:t>Lob </a:t>
            </a:r>
            <a:r>
              <a:rPr lang="vi-VN" sz="1400" dirty="0">
                <a:solidFill>
                  <a:srgbClr val="3C5790"/>
                </a:solidFill>
                <a:sym typeface="Wingdings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used for LOB data type in conjunction with @Basic annotation.</a:t>
            </a:r>
          </a:p>
        </p:txBody>
      </p:sp>
    </p:spTree>
    <p:extLst>
      <p:ext uri="{BB962C8B-B14F-4D97-AF65-F5344CB8AC3E}">
        <p14:creationId xmlns:p14="http://schemas.microsoft.com/office/powerpoint/2010/main" val="13351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Inheritance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create inheritance between entities.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3 strategies: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table </a:t>
            </a:r>
            <a:r>
              <a:rPr lang="en-US" sz="1400" dirty="0">
                <a:solidFill>
                  <a:srgbClr val="3C5790"/>
                </a:solidFill>
              </a:rPr>
              <a:t>per single class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table </a:t>
            </a:r>
            <a:r>
              <a:rPr lang="en-US" sz="1400" dirty="0">
                <a:solidFill>
                  <a:srgbClr val="3C5790"/>
                </a:solidFill>
              </a:rPr>
              <a:t>per concrete class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JOINED </a:t>
            </a:r>
            <a:r>
              <a:rPr lang="en-US" sz="1400" dirty="0">
                <a:solidFill>
                  <a:srgbClr val="3C5790"/>
                </a:solidFill>
              </a:rPr>
              <a:t>strategy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b="1" dirty="0">
                <a:solidFill>
                  <a:srgbClr val="3C5790"/>
                </a:solidFill>
              </a:rPr>
              <a:t>Inheritance</a:t>
            </a:r>
            <a:r>
              <a:rPr lang="en-US" sz="1400" dirty="0">
                <a:solidFill>
                  <a:srgbClr val="3C5790"/>
                </a:solidFill>
              </a:rPr>
              <a:t> is used to define the strategy and it's specified on parent class.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DiscriminatorColumn</a:t>
            </a:r>
            <a:r>
              <a:rPr lang="en-US" sz="1400" dirty="0">
                <a:solidFill>
                  <a:srgbClr val="3C5790"/>
                </a:solidFill>
              </a:rPr>
              <a:t> is used to define discriminator column for SINGLE_TABLE and JOINED strategies.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DiscriminatorValue</a:t>
            </a:r>
            <a:r>
              <a:rPr lang="en-US" sz="1400" dirty="0">
                <a:solidFill>
                  <a:srgbClr val="3C5790"/>
                </a:solidFill>
              </a:rPr>
              <a:t> specifies the value for </a:t>
            </a:r>
            <a:r>
              <a:rPr lang="en-US" sz="1400" dirty="0" smtClean="0">
                <a:solidFill>
                  <a:srgbClr val="3C5790"/>
                </a:solidFill>
              </a:rPr>
              <a:t>discriminator </a:t>
            </a:r>
            <a:r>
              <a:rPr lang="en-US" sz="1400" dirty="0">
                <a:solidFill>
                  <a:srgbClr val="3C5790"/>
                </a:solidFill>
              </a:rPr>
              <a:t>column.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Inheritance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1600200"/>
            <a:ext cx="2362200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333851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3048000"/>
            <a:ext cx="2971800" cy="237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252912" y="2743200"/>
            <a:ext cx="0" cy="403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Inheritance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21120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18666"/>
            <a:ext cx="2362200" cy="16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99" y="4953000"/>
            <a:ext cx="2147401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648200" y="2971800"/>
            <a:ext cx="0" cy="388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648200" y="480060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16280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Inheritance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25637"/>
            <a:ext cx="2514600" cy="7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79600"/>
            <a:ext cx="23622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4191000" cy="359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3733800"/>
            <a:ext cx="34194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876800" y="2895600"/>
            <a:ext cx="0" cy="388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Inheritance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graphicFrame>
        <p:nvGraphicFramePr>
          <p:cNvPr id="6" name="Group 7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46642"/>
              </p:ext>
            </p:extLst>
          </p:nvPr>
        </p:nvGraphicFramePr>
        <p:xfrm>
          <a:off x="536575" y="1669096"/>
          <a:ext cx="8074025" cy="5036504"/>
        </p:xfrm>
        <a:graphic>
          <a:graphicData uri="http://schemas.openxmlformats.org/drawingml/2006/table">
            <a:tbl>
              <a:tblPr/>
              <a:tblGrid>
                <a:gridCol w="1905000"/>
                <a:gridCol w="2286000"/>
                <a:gridCol w="1939925"/>
                <a:gridCol w="1943100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Feature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Single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Joined Tables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Table per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Table support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Mandatory fields can be null. Table can increase if multiple subclasses are added.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One for every parent and one per subclass to store polymorph properties.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Table per every entity from hierarchy.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Discriminator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SQL select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Simple 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SELECT with joins between multiple tables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One SELECT per every subclass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Polymorph relations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Polymorph queries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JPA support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Mandatory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Mandatory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6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19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Hibernate supports caching of persistent objects using </a:t>
            </a:r>
            <a:r>
              <a:rPr lang="en-US" sz="1400" b="1" dirty="0">
                <a:solidFill>
                  <a:srgbClr val="3C5790"/>
                </a:solidFill>
              </a:rPr>
              <a:t>first-level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second-level</a:t>
            </a:r>
            <a:r>
              <a:rPr lang="en-US" sz="1400" dirty="0">
                <a:solidFill>
                  <a:srgbClr val="3C5790"/>
                </a:solidFill>
              </a:rPr>
              <a:t> caching methods.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first level is simply the transactional cache associated with the </a:t>
            </a:r>
            <a:r>
              <a:rPr lang="en-US" sz="1400" b="1" dirty="0">
                <a:solidFill>
                  <a:srgbClr val="3C5790"/>
                </a:solidFill>
              </a:rPr>
              <a:t>Session</a:t>
            </a:r>
            <a:r>
              <a:rPr lang="en-US" sz="1400" dirty="0">
                <a:solidFill>
                  <a:srgbClr val="3C5790"/>
                </a:solidFill>
              </a:rPr>
              <a:t> object, </a:t>
            </a:r>
            <a:r>
              <a:rPr lang="en-US" sz="1400" dirty="0" smtClean="0">
                <a:solidFill>
                  <a:srgbClr val="3C5790"/>
                </a:solidFill>
              </a:rPr>
              <a:t>which is </a:t>
            </a:r>
            <a:r>
              <a:rPr lang="en-US" sz="1400" dirty="0">
                <a:solidFill>
                  <a:srgbClr val="3C5790"/>
                </a:solidFill>
              </a:rPr>
              <a:t>available during the lifespan of that session or in the conversation only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second-level cache is globally available via the </a:t>
            </a:r>
            <a:r>
              <a:rPr lang="en-US" sz="1400" b="1" dirty="0" err="1">
                <a:solidFill>
                  <a:srgbClr val="3C5790"/>
                </a:solidFill>
              </a:rPr>
              <a:t>SessionFactory</a:t>
            </a:r>
            <a:r>
              <a:rPr lang="en-US" sz="1400" dirty="0">
                <a:solidFill>
                  <a:srgbClr val="3C5790"/>
                </a:solidFill>
              </a:rPr>
              <a:t>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Any data present in this cache is made available to the entire application.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Hibernate supports a few open source cache implementations: </a:t>
            </a:r>
            <a:r>
              <a:rPr lang="en-US" sz="1400" dirty="0" err="1">
                <a:solidFill>
                  <a:srgbClr val="3C5790"/>
                </a:solidFill>
              </a:rPr>
              <a:t>EhCache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>
                <a:solidFill>
                  <a:srgbClr val="3C5790"/>
                </a:solidFill>
              </a:rPr>
              <a:t>InfiniSpan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&lt;hibernate-configuration&gt;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&lt;session-factory&gt;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dirty="0">
                <a:solidFill>
                  <a:srgbClr val="3C5790"/>
                </a:solidFill>
              </a:rPr>
              <a:t>property name="</a:t>
            </a:r>
            <a:r>
              <a:rPr lang="en-US" sz="1400" dirty="0" err="1">
                <a:solidFill>
                  <a:srgbClr val="3C5790"/>
                </a:solidFill>
              </a:rPr>
              <a:t>hibernate.cache.provider_class</a:t>
            </a:r>
            <a:r>
              <a:rPr lang="en-US" sz="1400" dirty="0" smtClean="0">
                <a:solidFill>
                  <a:srgbClr val="3C5790"/>
                </a:solidFill>
              </a:rPr>
              <a:t>"&gt;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   </a:t>
            </a:r>
            <a:r>
              <a:rPr lang="en-US" sz="1400" b="1" i="1" dirty="0" err="1" smtClean="0">
                <a:solidFill>
                  <a:srgbClr val="3C5790"/>
                </a:solidFill>
              </a:rPr>
              <a:t>org.hibernate.cache.infinispan.InfinispanRegionFactory</a:t>
            </a:r>
            <a:endParaRPr lang="en-US" sz="1400" b="1" i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&lt;/property&gt;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&lt;/</a:t>
            </a:r>
            <a:r>
              <a:rPr lang="en-US" sz="1400" dirty="0">
                <a:solidFill>
                  <a:srgbClr val="3C5790"/>
                </a:solidFill>
              </a:rPr>
              <a:t>session-factory&gt;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&lt;/hibernate-configuration&gt;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05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set the caching policy on individual classes that need to be cached by using various caching attributes.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Usage attribute can have following values: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transactional</a:t>
            </a:r>
            <a:r>
              <a:rPr lang="en-US" sz="1200" dirty="0">
                <a:solidFill>
                  <a:srgbClr val="3C5790"/>
                </a:solidFill>
              </a:rPr>
              <a:t>: provides support for cache implementation providers that support transactional caching.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read-only</a:t>
            </a:r>
            <a:r>
              <a:rPr lang="en-US" sz="1200" dirty="0">
                <a:solidFill>
                  <a:srgbClr val="3C5790"/>
                </a:solidFill>
              </a:rPr>
              <a:t>: in case we have frequent reads of persistent objects.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read-write</a:t>
            </a:r>
            <a:r>
              <a:rPr lang="en-US" sz="1200" dirty="0">
                <a:solidFill>
                  <a:srgbClr val="3C5790"/>
                </a:solidFill>
              </a:rPr>
              <a:t>: enables both reading and writing of the objects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nonstrict</a:t>
            </a:r>
            <a:r>
              <a:rPr lang="en-US" sz="1200" dirty="0" smtClean="0">
                <a:solidFill>
                  <a:srgbClr val="3C5790"/>
                </a:solidFill>
              </a:rPr>
              <a:t>-read-write</a:t>
            </a:r>
            <a:r>
              <a:rPr lang="en-US" sz="1200" dirty="0">
                <a:solidFill>
                  <a:srgbClr val="3C5790"/>
                </a:solidFill>
              </a:rPr>
              <a:t>: objects are not updated that </a:t>
            </a:r>
            <a:r>
              <a:rPr lang="en-US" sz="1200" dirty="0" smtClean="0">
                <a:solidFill>
                  <a:srgbClr val="3C5790"/>
                </a:solidFill>
              </a:rPr>
              <a:t>often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&lt;hibernate-mapping package="</a:t>
            </a:r>
            <a:r>
              <a:rPr lang="en-US" sz="1400" dirty="0" err="1">
                <a:solidFill>
                  <a:srgbClr val="3C5790"/>
                </a:solidFill>
              </a:rPr>
              <a:t>com.example</a:t>
            </a:r>
            <a:r>
              <a:rPr lang="en-US" sz="1400" dirty="0">
                <a:solidFill>
                  <a:srgbClr val="3C5790"/>
                </a:solidFill>
              </a:rPr>
              <a:t>"&gt;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&lt;class name="Person" table="PERSON"&gt;</a:t>
            </a:r>
          </a:p>
          <a:p>
            <a:r>
              <a:rPr lang="en-US" sz="1400" b="1" i="1" dirty="0">
                <a:solidFill>
                  <a:srgbClr val="3C5790"/>
                </a:solidFill>
              </a:rPr>
              <a:t>&lt;cache usage="read-write" region="" include="all"/&gt;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...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&lt;/class&gt;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&lt;/hibernate-mapping&gt;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Hibernate</a:t>
            </a:r>
            <a:r>
              <a:rPr lang="fr-CA" dirty="0" smtClean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Hibernate ORM is an object-relational mapping framework written in Java 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Hibernate is free software that is distributed under the GNU Lesser General Public License.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Hibernate's</a:t>
            </a:r>
            <a:r>
              <a:rPr lang="en-US" sz="1500" dirty="0">
                <a:solidFill>
                  <a:srgbClr val="3C5790"/>
                </a:solidFill>
              </a:rPr>
              <a:t> primary feature is mapping from Java classes to database tables (and from Java data types to SQL data types).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Applications using Hibernate are portable to supported SQL databases with little performance overhead.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cache queries also.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use this functionality we need to set the </a:t>
            </a:r>
            <a:r>
              <a:rPr lang="en-US" sz="1400" b="1" i="1" dirty="0" err="1">
                <a:solidFill>
                  <a:srgbClr val="3C5790"/>
                </a:solidFill>
              </a:rPr>
              <a:t>hibernate.cache.use_query_cache</a:t>
            </a:r>
            <a:r>
              <a:rPr lang="en-US" sz="1400" dirty="0">
                <a:solidFill>
                  <a:srgbClr val="3C5790"/>
                </a:solidFill>
              </a:rPr>
              <a:t> attribute to true.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Also in the code se need to set the </a:t>
            </a:r>
            <a:r>
              <a:rPr lang="en-US" sz="1400" b="1" i="1" dirty="0">
                <a:solidFill>
                  <a:srgbClr val="3C5790"/>
                </a:solidFill>
              </a:rPr>
              <a:t>cacheable</a:t>
            </a:r>
            <a:r>
              <a:rPr lang="en-US" sz="1400" dirty="0">
                <a:solidFill>
                  <a:srgbClr val="3C5790"/>
                </a:solidFill>
              </a:rPr>
              <a:t> property on the </a:t>
            </a:r>
            <a:r>
              <a:rPr lang="en-US" sz="1400" b="1" dirty="0">
                <a:solidFill>
                  <a:srgbClr val="3C5790"/>
                </a:solidFill>
              </a:rPr>
              <a:t>Query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Hibernate has its own query language, called the Hibernate Query Language (HQL) designed for querying Java object models.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Hibernate provides a Query API to use with object-relational queries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Query </a:t>
            </a:r>
            <a:r>
              <a:rPr lang="en-US" sz="1400" dirty="0" err="1">
                <a:solidFill>
                  <a:srgbClr val="3C5790"/>
                </a:solidFill>
              </a:rPr>
              <a:t>query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session.createQuery</a:t>
            </a:r>
            <a:r>
              <a:rPr lang="en-US" sz="1400" dirty="0">
                <a:solidFill>
                  <a:srgbClr val="3C5790"/>
                </a:solidFill>
              </a:rPr>
              <a:t>("from 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");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List&lt;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&gt; reviews = </a:t>
            </a:r>
            <a:r>
              <a:rPr lang="en-US" sz="1400" dirty="0" err="1">
                <a:solidFill>
                  <a:srgbClr val="3C5790"/>
                </a:solidFill>
              </a:rPr>
              <a:t>query.list</a:t>
            </a:r>
            <a:r>
              <a:rPr lang="en-US" sz="1400" dirty="0">
                <a:solidFill>
                  <a:srgbClr val="3C5790"/>
                </a:solidFill>
              </a:rPr>
              <a:t>();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(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 : reviews)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	</a:t>
            </a:r>
            <a:r>
              <a:rPr lang="en-US" sz="1400" dirty="0" err="1">
                <a:solidFill>
                  <a:srgbClr val="3C5790"/>
                </a:solidFill>
              </a:rPr>
              <a:t>System.out.println</a:t>
            </a:r>
            <a:r>
              <a:rPr lang="en-US" sz="1400" dirty="0">
                <a:solidFill>
                  <a:srgbClr val="3C5790"/>
                </a:solidFill>
              </a:rPr>
              <a:t>("Travel Review: " + 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the built-in pagination support by invoking </a:t>
            </a:r>
            <a:r>
              <a:rPr lang="en-US" sz="1400" b="1" dirty="0" err="1">
                <a:solidFill>
                  <a:srgbClr val="3C5790"/>
                </a:solidFill>
              </a:rPr>
              <a:t>setMaxResults</a:t>
            </a:r>
            <a:r>
              <a:rPr lang="en-US" sz="1400" dirty="0">
                <a:solidFill>
                  <a:srgbClr val="3C5790"/>
                </a:solidFill>
              </a:rPr>
              <a:t> with our bounds: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Query </a:t>
            </a:r>
            <a:r>
              <a:rPr lang="en-US" sz="1400" dirty="0" err="1">
                <a:solidFill>
                  <a:srgbClr val="3C5790"/>
                </a:solidFill>
              </a:rPr>
              <a:t>query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session.createQuery</a:t>
            </a:r>
            <a:r>
              <a:rPr lang="en-US" sz="1400" dirty="0">
                <a:solidFill>
                  <a:srgbClr val="3C5790"/>
                </a:solidFill>
              </a:rPr>
              <a:t>("from 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");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query.setMaxResults</a:t>
            </a:r>
            <a:r>
              <a:rPr lang="en-US" sz="1400" dirty="0">
                <a:solidFill>
                  <a:srgbClr val="3C5790"/>
                </a:solidFill>
              </a:rPr>
              <a:t>(100);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query.setFirstResult</a:t>
            </a:r>
            <a:r>
              <a:rPr lang="en-US" sz="1400" dirty="0">
                <a:solidFill>
                  <a:srgbClr val="3C5790"/>
                </a:solidFill>
              </a:rPr>
              <a:t>(10);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List&lt;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&gt; reviews = </a:t>
            </a:r>
            <a:r>
              <a:rPr lang="en-US" sz="1400" dirty="0" err="1">
                <a:solidFill>
                  <a:srgbClr val="3C5790"/>
                </a:solidFill>
              </a:rPr>
              <a:t>query.list</a:t>
            </a:r>
            <a:r>
              <a:rPr lang="en-US" sz="1400" dirty="0" smtClean="0">
                <a:solidFill>
                  <a:srgbClr val="3C5790"/>
                </a:solidFill>
              </a:rPr>
              <a:t>();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 can set named parameters to the Query: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Query </a:t>
            </a:r>
            <a:r>
              <a:rPr lang="en-US" sz="1400" dirty="0" err="1">
                <a:solidFill>
                  <a:srgbClr val="3C5790"/>
                </a:solidFill>
              </a:rPr>
              <a:t>query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session.createQuery</a:t>
            </a:r>
            <a:r>
              <a:rPr lang="en-US" sz="1400" dirty="0">
                <a:solidFill>
                  <a:srgbClr val="3C5790"/>
                </a:solidFill>
              </a:rPr>
              <a:t>("from 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 where title=:</a:t>
            </a:r>
            <a:r>
              <a:rPr lang="en-US" sz="1400" dirty="0" err="1">
                <a:solidFill>
                  <a:srgbClr val="3C5790"/>
                </a:solidFill>
              </a:rPr>
              <a:t>titleId</a:t>
            </a:r>
            <a:r>
              <a:rPr lang="en-US" sz="1400" dirty="0">
                <a:solidFill>
                  <a:srgbClr val="3C5790"/>
                </a:solidFill>
              </a:rPr>
              <a:t> and id=:</a:t>
            </a:r>
            <a:r>
              <a:rPr lang="en-US" sz="1400" dirty="0" err="1">
                <a:solidFill>
                  <a:srgbClr val="3C5790"/>
                </a:solidFill>
              </a:rPr>
              <a:t>reviewId</a:t>
            </a:r>
            <a:r>
              <a:rPr lang="en-US" sz="1400" dirty="0">
                <a:solidFill>
                  <a:srgbClr val="3C5790"/>
                </a:solidFill>
              </a:rPr>
              <a:t>");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query.setString</a:t>
            </a:r>
            <a:r>
              <a:rPr lang="en-US" sz="1400" dirty="0">
                <a:solidFill>
                  <a:srgbClr val="3C5790"/>
                </a:solidFill>
              </a:rPr>
              <a:t>("</a:t>
            </a:r>
            <a:r>
              <a:rPr lang="en-US" sz="1400" dirty="0" err="1">
                <a:solidFill>
                  <a:srgbClr val="3C5790"/>
                </a:solidFill>
              </a:rPr>
              <a:t>titleId</a:t>
            </a:r>
            <a:r>
              <a:rPr lang="en-US" sz="1400" dirty="0">
                <a:solidFill>
                  <a:srgbClr val="3C5790"/>
                </a:solidFill>
              </a:rPr>
              <a:t>", "London");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query.setInteger</a:t>
            </a:r>
            <a:r>
              <a:rPr lang="en-US" sz="1400" dirty="0">
                <a:solidFill>
                  <a:srgbClr val="3C5790"/>
                </a:solidFill>
              </a:rPr>
              <a:t>("reviewId",1);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Query API also supports positional parameters: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Query </a:t>
            </a:r>
            <a:r>
              <a:rPr lang="en-US" sz="1400" dirty="0" err="1">
                <a:solidFill>
                  <a:srgbClr val="3C5790"/>
                </a:solidFill>
              </a:rPr>
              <a:t>query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= </a:t>
            </a:r>
            <a:r>
              <a:rPr lang="en-US" sz="1400" dirty="0" err="1" smtClean="0">
                <a:solidFill>
                  <a:srgbClr val="3C5790"/>
                </a:solidFill>
              </a:rPr>
              <a:t>session.createQuery</a:t>
            </a:r>
            <a:r>
              <a:rPr lang="en-US" sz="1400" dirty="0">
                <a:solidFill>
                  <a:srgbClr val="3C5790"/>
                </a:solidFill>
              </a:rPr>
              <a:t>("from 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 where title=? and id=?");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// title at 0th place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query.setString</a:t>
            </a:r>
            <a:r>
              <a:rPr lang="en-US" sz="1400" dirty="0">
                <a:solidFill>
                  <a:srgbClr val="3C5790"/>
                </a:solidFill>
              </a:rPr>
              <a:t>(0, "London");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// id at 1st place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query.setInteger</a:t>
            </a:r>
            <a:r>
              <a:rPr lang="en-US" sz="1400" dirty="0">
                <a:solidFill>
                  <a:srgbClr val="3C5790"/>
                </a:solidFill>
              </a:rPr>
              <a:t>(1,1);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SELECT operator in HQL works along the same lines as in </a:t>
            </a:r>
            <a:r>
              <a:rPr lang="en-US" sz="1400" dirty="0" smtClean="0">
                <a:solidFill>
                  <a:srgbClr val="3C5790"/>
                </a:solidFill>
              </a:rPr>
              <a:t>SQL.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Query </a:t>
            </a:r>
            <a:r>
              <a:rPr lang="en-US" sz="1400" dirty="0" err="1">
                <a:solidFill>
                  <a:srgbClr val="3C5790"/>
                </a:solidFill>
              </a:rPr>
              <a:t>query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session.createQuery</a:t>
            </a:r>
            <a:r>
              <a:rPr lang="en-US" sz="1400" dirty="0">
                <a:solidFill>
                  <a:srgbClr val="3C5790"/>
                </a:solidFill>
              </a:rPr>
              <a:t>("SELECT </a:t>
            </a:r>
            <a:r>
              <a:rPr lang="en-US" sz="1400" dirty="0" err="1">
                <a:solidFill>
                  <a:srgbClr val="3C5790"/>
                </a:solidFill>
              </a:rPr>
              <a:t>tr.review</a:t>
            </a:r>
            <a:r>
              <a:rPr lang="en-US" sz="1400" dirty="0">
                <a:solidFill>
                  <a:srgbClr val="3C5790"/>
                </a:solidFill>
              </a:rPr>
              <a:t> from 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 as </a:t>
            </a:r>
            <a:r>
              <a:rPr lang="en-US" sz="1400" dirty="0" err="1">
                <a:solidFill>
                  <a:srgbClr val="3C5790"/>
                </a:solidFill>
              </a:rPr>
              <a:t>tr</a:t>
            </a:r>
            <a:r>
              <a:rPr lang="en-US" sz="1400" dirty="0">
                <a:solidFill>
                  <a:srgbClr val="3C5790"/>
                </a:solidFill>
              </a:rPr>
              <a:t>");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// Each review is a long description in String format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List&lt;String&gt; reviews = </a:t>
            </a:r>
            <a:r>
              <a:rPr lang="en-US" sz="1400" dirty="0" err="1">
                <a:solidFill>
                  <a:srgbClr val="3C5790"/>
                </a:solidFill>
              </a:rPr>
              <a:t>query.list</a:t>
            </a:r>
            <a:r>
              <a:rPr lang="en-US" sz="1400" dirty="0">
                <a:solidFill>
                  <a:srgbClr val="3C5790"/>
                </a:solidFill>
              </a:rPr>
              <a:t>();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11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criteria is a mechanism through which we set our query conditions on the entity itself.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Hibernate provides us a Criteria class along with another class, Restrictions, filtering conditions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Criteria </a:t>
            </a:r>
            <a:r>
              <a:rPr lang="en-US" sz="1400" dirty="0" err="1">
                <a:solidFill>
                  <a:srgbClr val="3C5790"/>
                </a:solidFill>
              </a:rPr>
              <a:t>criteria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session.createCriteria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TravelReview.class</a:t>
            </a:r>
            <a:r>
              <a:rPr lang="en-US" sz="1400" dirty="0">
                <a:solidFill>
                  <a:srgbClr val="3C5790"/>
                </a:solidFill>
              </a:rPr>
              <a:t>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List review = </a:t>
            </a:r>
            <a:r>
              <a:rPr lang="en-US" sz="1400" dirty="0" err="1">
                <a:solidFill>
                  <a:srgbClr val="3C5790"/>
                </a:solidFill>
              </a:rPr>
              <a:t>criteria.add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Restrictions.eq</a:t>
            </a:r>
            <a:r>
              <a:rPr lang="en-US" sz="1400" dirty="0">
                <a:solidFill>
                  <a:srgbClr val="3C5790"/>
                </a:solidFill>
              </a:rPr>
              <a:t>("title", "London")).list();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System.out.println</a:t>
            </a:r>
            <a:r>
              <a:rPr lang="en-US" sz="1400" dirty="0">
                <a:solidFill>
                  <a:srgbClr val="3C5790"/>
                </a:solidFill>
              </a:rPr>
              <a:t>("Using equals: " + review</a:t>
            </a:r>
            <a:r>
              <a:rPr lang="en-US" sz="1400" dirty="0" smtClean="0">
                <a:solidFill>
                  <a:srgbClr val="3C5790"/>
                </a:solidFill>
              </a:rPr>
              <a:t>);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0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Criteria </a:t>
            </a:r>
            <a:r>
              <a:rPr lang="en-US" sz="1400" dirty="0" err="1">
                <a:solidFill>
                  <a:srgbClr val="3C5790"/>
                </a:solidFill>
              </a:rPr>
              <a:t>criteria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session.createCriteria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TravelReview.class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.add(</a:t>
            </a:r>
            <a:r>
              <a:rPr lang="en-US" sz="1400" dirty="0" err="1">
                <a:solidFill>
                  <a:srgbClr val="3C5790"/>
                </a:solidFill>
              </a:rPr>
              <a:t>Restrictions.eq</a:t>
            </a:r>
            <a:r>
              <a:rPr lang="en-US" sz="1400" dirty="0">
                <a:solidFill>
                  <a:srgbClr val="3C5790"/>
                </a:solidFill>
              </a:rPr>
              <a:t>("author", "John Jones"))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.add(</a:t>
            </a:r>
            <a:r>
              <a:rPr lang="en-US" sz="1400" dirty="0" err="1">
                <a:solidFill>
                  <a:srgbClr val="3C5790"/>
                </a:solidFill>
              </a:rPr>
              <a:t>Restrictions.between</a:t>
            </a:r>
            <a:r>
              <a:rPr lang="en-US" sz="1400" dirty="0">
                <a:solidFill>
                  <a:srgbClr val="3C5790"/>
                </a:solidFill>
              </a:rPr>
              <a:t>("date",</a:t>
            </a:r>
            <a:r>
              <a:rPr lang="en-US" sz="1400" dirty="0" err="1">
                <a:solidFill>
                  <a:srgbClr val="3C5790"/>
                </a:solidFill>
              </a:rPr>
              <a:t>fromDate,toDate</a:t>
            </a:r>
            <a:r>
              <a:rPr lang="en-US" sz="1400" dirty="0">
                <a:solidFill>
                  <a:srgbClr val="3C5790"/>
                </a:solidFill>
              </a:rPr>
              <a:t>))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.add(Restrictions.ne("</a:t>
            </a:r>
            <a:r>
              <a:rPr lang="en-US" sz="1400" dirty="0" err="1">
                <a:solidFill>
                  <a:srgbClr val="3C5790"/>
                </a:solidFill>
              </a:rPr>
              <a:t>title","New</a:t>
            </a:r>
            <a:r>
              <a:rPr lang="en-US" sz="1400" dirty="0">
                <a:solidFill>
                  <a:srgbClr val="3C5790"/>
                </a:solidFill>
              </a:rPr>
              <a:t> York"));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// Getting row count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review = </a:t>
            </a:r>
            <a:r>
              <a:rPr lang="en-US" sz="1400" dirty="0" err="1">
                <a:solidFill>
                  <a:srgbClr val="3C5790"/>
                </a:solidFill>
              </a:rPr>
              <a:t>session.createCriteria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TravelReview.class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.</a:t>
            </a:r>
            <a:r>
              <a:rPr lang="en-US" sz="1400" dirty="0" err="1">
                <a:solidFill>
                  <a:srgbClr val="3C5790"/>
                </a:solidFill>
              </a:rPr>
              <a:t>setProjection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Projections.rowCount</a:t>
            </a:r>
            <a:r>
              <a:rPr lang="en-US" sz="1400" dirty="0">
                <a:solidFill>
                  <a:srgbClr val="3C5790"/>
                </a:solidFill>
              </a:rPr>
              <a:t>()).list();</a:t>
            </a:r>
          </a:p>
        </p:txBody>
      </p:sp>
    </p:spTree>
    <p:extLst>
      <p:ext uri="{BB962C8B-B14F-4D97-AF65-F5344CB8AC3E}">
        <p14:creationId xmlns:p14="http://schemas.microsoft.com/office/powerpoint/2010/main" val="31437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49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the </a:t>
            </a:r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NamedQuery</a:t>
            </a:r>
            <a:r>
              <a:rPr lang="en-US" sz="1400" dirty="0">
                <a:solidFill>
                  <a:srgbClr val="3C5790"/>
                </a:solidFill>
              </a:rPr>
              <a:t> annotation to bind the queries on the entity at a class level, or we can declare them in our mapping files.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both methods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>
                <a:solidFill>
                  <a:srgbClr val="3C5790"/>
                </a:solidFill>
              </a:rPr>
              <a:t>the named queries are retrieved from the session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@Entity(name = "TRAVEL_REVIEW")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dirty="0" err="1" smtClean="0">
                <a:solidFill>
                  <a:srgbClr val="3C5790"/>
                </a:solidFill>
              </a:rPr>
              <a:t>NamedQueries</a:t>
            </a:r>
            <a:r>
              <a:rPr lang="en-US" sz="1400" dirty="0" smtClean="0">
                <a:solidFill>
                  <a:srgbClr val="3C5790"/>
                </a:solidFill>
              </a:rPr>
              <a:t>( value </a:t>
            </a:r>
            <a:r>
              <a:rPr lang="en-US" sz="1400" dirty="0">
                <a:solidFill>
                  <a:srgbClr val="3C5790"/>
                </a:solidFill>
              </a:rPr>
              <a:t>=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dirty="0" err="1">
                <a:solidFill>
                  <a:srgbClr val="3C5790"/>
                </a:solidFill>
              </a:rPr>
              <a:t>NamedQuery</a:t>
            </a:r>
            <a:r>
              <a:rPr lang="en-US" sz="1400" dirty="0">
                <a:solidFill>
                  <a:srgbClr val="3C5790"/>
                </a:solidFill>
              </a:rPr>
              <a:t>(name = "GET_TRAVEL_REVIEWS", query = "from 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"),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dirty="0" err="1">
                <a:solidFill>
                  <a:srgbClr val="3C5790"/>
                </a:solidFill>
              </a:rPr>
              <a:t>NamedQuery</a:t>
            </a:r>
            <a:r>
              <a:rPr lang="en-US" sz="1400" dirty="0">
                <a:solidFill>
                  <a:srgbClr val="3C5790"/>
                </a:solidFill>
              </a:rPr>
              <a:t>(name = "GET_TRAVEL_REVIEWS_FOR_TITLE</a:t>
            </a:r>
            <a:r>
              <a:rPr lang="en-US" sz="1400" dirty="0" smtClean="0">
                <a:solidFill>
                  <a:srgbClr val="3C5790"/>
                </a:solidFill>
              </a:rPr>
              <a:t>", query </a:t>
            </a:r>
            <a:r>
              <a:rPr lang="en-US" sz="1400" dirty="0">
                <a:solidFill>
                  <a:srgbClr val="3C5790"/>
                </a:solidFill>
              </a:rPr>
              <a:t>= "from 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 where id=:title")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})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public class </a:t>
            </a:r>
            <a:r>
              <a:rPr lang="en-US" sz="1400" dirty="0" err="1">
                <a:solidFill>
                  <a:srgbClr val="3C5790"/>
                </a:solidFill>
              </a:rPr>
              <a:t>TravelReview</a:t>
            </a:r>
            <a:r>
              <a:rPr lang="en-US" sz="1400" dirty="0">
                <a:solidFill>
                  <a:srgbClr val="3C5790"/>
                </a:solidFill>
              </a:rPr>
              <a:t> implements </a:t>
            </a:r>
            <a:r>
              <a:rPr lang="en-US" sz="1400" dirty="0" err="1">
                <a:solidFill>
                  <a:srgbClr val="3C5790"/>
                </a:solidFill>
              </a:rPr>
              <a:t>Serializable</a:t>
            </a:r>
            <a:r>
              <a:rPr lang="en-US" sz="1400" dirty="0">
                <a:solidFill>
                  <a:srgbClr val="3C5790"/>
                </a:solidFill>
              </a:rPr>
              <a:t> { ... </a:t>
            </a:r>
            <a:r>
              <a:rPr lang="en-US" sz="1400" dirty="0" smtClean="0">
                <a:solidFill>
                  <a:srgbClr val="3C5790"/>
                </a:solidFill>
              </a:rPr>
              <a:t>}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// Fetch the predefined named query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Query </a:t>
            </a:r>
            <a:r>
              <a:rPr lang="en-US" sz="1400" dirty="0" err="1">
                <a:solidFill>
                  <a:srgbClr val="3C5790"/>
                </a:solidFill>
              </a:rPr>
              <a:t>query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session.getNamedQuery</a:t>
            </a:r>
            <a:r>
              <a:rPr lang="en-US" sz="1400" dirty="0">
                <a:solidFill>
                  <a:srgbClr val="3C5790"/>
                </a:solidFill>
              </a:rPr>
              <a:t>("GET_TRAVEL_REVIEWS");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List reviews = </a:t>
            </a:r>
            <a:r>
              <a:rPr lang="en-US" sz="1400" dirty="0" err="1">
                <a:solidFill>
                  <a:srgbClr val="3C5790"/>
                </a:solidFill>
              </a:rPr>
              <a:t>query.list</a:t>
            </a:r>
            <a:r>
              <a:rPr lang="en-US" sz="1400" dirty="0">
                <a:solidFill>
                  <a:srgbClr val="3C5790"/>
                </a:solidFill>
              </a:rPr>
              <a:t>();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Hibernate also provides a feature to execute native SQL queries.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session.createSQLQuery</a:t>
            </a:r>
            <a:r>
              <a:rPr lang="en-US" sz="1400" dirty="0">
                <a:solidFill>
                  <a:srgbClr val="3C5790"/>
                </a:solidFill>
              </a:rPr>
              <a:t> method returns a </a:t>
            </a:r>
            <a:r>
              <a:rPr lang="en-US" sz="1400" dirty="0" err="1">
                <a:solidFill>
                  <a:srgbClr val="3C5790"/>
                </a:solidFill>
              </a:rPr>
              <a:t>SQLQuery</a:t>
            </a:r>
            <a:r>
              <a:rPr lang="en-US" sz="1400" dirty="0">
                <a:solidFill>
                  <a:srgbClr val="3C5790"/>
                </a:solidFill>
              </a:rPr>
              <a:t> object, similar to how create Query returns a Query object.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SQLQuery</a:t>
            </a:r>
            <a:r>
              <a:rPr lang="en-US" sz="1400" dirty="0">
                <a:solidFill>
                  <a:srgbClr val="3C5790"/>
                </a:solidFill>
              </a:rPr>
              <a:t> query = </a:t>
            </a:r>
            <a:r>
              <a:rPr lang="en-US" sz="1400" dirty="0" err="1">
                <a:solidFill>
                  <a:srgbClr val="3C5790"/>
                </a:solidFill>
              </a:rPr>
              <a:t>session.createSQLQuery</a:t>
            </a:r>
            <a:r>
              <a:rPr lang="en-US" sz="1400" dirty="0">
                <a:solidFill>
                  <a:srgbClr val="3C5790"/>
                </a:solidFill>
              </a:rPr>
              <a:t>("select * from NATIVESQL_EMPLOYEE");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List employees = </a:t>
            </a:r>
            <a:r>
              <a:rPr lang="en-US" sz="1400" dirty="0" err="1">
                <a:solidFill>
                  <a:srgbClr val="3C5790"/>
                </a:solidFill>
              </a:rPr>
              <a:t>query.list</a:t>
            </a:r>
            <a:r>
              <a:rPr lang="en-US" sz="1400" dirty="0">
                <a:solidFill>
                  <a:srgbClr val="3C5790"/>
                </a:solidFill>
              </a:rPr>
              <a:t>();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Portability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Maintainability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Free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Popular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Documented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Mapping Java classes to database tables is accomplished through the configuration of an XML file or by using Java Annotations.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One-to-many and many-to-many relationships between classes are supported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Hibernate provides an SQL inspired language called Hibernate Query Language (HQL).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Criteria Queries are provided as an object-oriented alternative to HQL.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Hibernate supports the mapping of custom value types: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Overriding </a:t>
            </a:r>
            <a:r>
              <a:rPr lang="en-US" sz="1200" dirty="0">
                <a:solidFill>
                  <a:srgbClr val="3C5790"/>
                </a:solidFill>
              </a:rPr>
              <a:t>the default SQL type that Hibernate chooses when mapping a column to a property.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Mapping </a:t>
            </a:r>
            <a:r>
              <a:rPr lang="en-US" sz="1200" dirty="0">
                <a:solidFill>
                  <a:srgbClr val="3C5790"/>
                </a:solidFill>
              </a:rPr>
              <a:t>Java </a:t>
            </a:r>
            <a:r>
              <a:rPr lang="en-US" sz="1200" dirty="0" err="1">
                <a:solidFill>
                  <a:srgbClr val="3C5790"/>
                </a:solidFill>
              </a:rPr>
              <a:t>Enum</a:t>
            </a:r>
            <a:r>
              <a:rPr lang="en-US" sz="1200" dirty="0">
                <a:solidFill>
                  <a:srgbClr val="3C5790"/>
                </a:solidFill>
              </a:rPr>
              <a:t> to columns as if they were regular properties.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Mapping </a:t>
            </a:r>
            <a:r>
              <a:rPr lang="en-US" sz="1200" dirty="0">
                <a:solidFill>
                  <a:srgbClr val="3C5790"/>
                </a:solidFill>
              </a:rPr>
              <a:t>a single property to multiple columns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https://en.wikipedia.org/wiki/Hibernate_%</a:t>
            </a:r>
            <a:r>
              <a:rPr lang="en-US" sz="1600" dirty="0" smtClean="0">
                <a:solidFill>
                  <a:schemeClr val="bg1"/>
                </a:solidFill>
              </a:rPr>
              <a:t>28Java%29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Oreilly</a:t>
            </a:r>
            <a:r>
              <a:rPr lang="en-US" sz="1600" dirty="0" smtClean="0">
                <a:solidFill>
                  <a:schemeClr val="bg1"/>
                </a:solidFill>
              </a:rPr>
              <a:t> – Just Hibernate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http://docs.jboss.org/hibernate/orm/4.3/manual/en-US/html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762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High-level view of the Hibernate </a:t>
            </a:r>
            <a:r>
              <a:rPr lang="en-US" sz="1500" dirty="0" smtClean="0">
                <a:solidFill>
                  <a:srgbClr val="3C5790"/>
                </a:solidFill>
              </a:rPr>
              <a:t>architecture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590800"/>
            <a:ext cx="31242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1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7620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Hibernate architecture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0"/>
            <a:ext cx="45148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4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To create a connection to the database, Hibernate must know the details of our database, tables, classes</a:t>
            </a:r>
            <a:r>
              <a:rPr lang="en-US" sz="1500" dirty="0" smtClean="0">
                <a:solidFill>
                  <a:srgbClr val="3C5790"/>
                </a:solidFill>
              </a:rPr>
              <a:t>, etc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>
                <a:solidFill>
                  <a:srgbClr val="3C5790"/>
                </a:solidFill>
              </a:rPr>
              <a:t>information is provided as an XML file (usually named hibernate.cfg.xml) or as a simple text file with name/value pairs (usually named </a:t>
            </a:r>
            <a:r>
              <a:rPr lang="en-US" sz="1500" dirty="0" err="1">
                <a:solidFill>
                  <a:srgbClr val="3C5790"/>
                </a:solidFill>
              </a:rPr>
              <a:t>hibernate.properties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Sample hibernate configuration: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&lt;hibernate-configuration&gt;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&lt;session-factory&gt;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&lt;property name="connection.url"&gt;</a:t>
            </a:r>
            <a:r>
              <a:rPr lang="en-US" sz="1500" dirty="0" err="1">
                <a:solidFill>
                  <a:srgbClr val="3C5790"/>
                </a:solidFill>
              </a:rPr>
              <a:t>jdbc:mysql</a:t>
            </a:r>
            <a:r>
              <a:rPr lang="en-US" sz="1500" dirty="0">
                <a:solidFill>
                  <a:srgbClr val="3C5790"/>
                </a:solidFill>
              </a:rPr>
              <a:t>://</a:t>
            </a:r>
            <a:r>
              <a:rPr lang="en-US" sz="1500" dirty="0" smtClean="0">
                <a:solidFill>
                  <a:srgbClr val="3C5790"/>
                </a:solidFill>
              </a:rPr>
              <a:t>localhost:3306/cinema&lt;/</a:t>
            </a:r>
            <a:r>
              <a:rPr lang="en-US" sz="1500" dirty="0">
                <a:solidFill>
                  <a:srgbClr val="3C5790"/>
                </a:solidFill>
              </a:rPr>
              <a:t>property&gt;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&lt;property name="</a:t>
            </a:r>
            <a:r>
              <a:rPr lang="en-US" sz="1500" dirty="0" err="1">
                <a:solidFill>
                  <a:srgbClr val="3C5790"/>
                </a:solidFill>
              </a:rPr>
              <a:t>connection.driver_class</a:t>
            </a:r>
            <a:r>
              <a:rPr lang="en-US" sz="1500" dirty="0">
                <a:solidFill>
                  <a:srgbClr val="3C5790"/>
                </a:solidFill>
              </a:rPr>
              <a:t>"&gt;</a:t>
            </a:r>
            <a:r>
              <a:rPr lang="en-US" sz="1500" dirty="0" err="1">
                <a:solidFill>
                  <a:srgbClr val="3C5790"/>
                </a:solidFill>
              </a:rPr>
              <a:t>com.mysql.jdbc.Driver</a:t>
            </a:r>
            <a:r>
              <a:rPr lang="en-US" sz="1500" dirty="0">
                <a:solidFill>
                  <a:srgbClr val="3C5790"/>
                </a:solidFill>
              </a:rPr>
              <a:t>&lt;/property&gt;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&lt;property name="</a:t>
            </a:r>
            <a:r>
              <a:rPr lang="en-US" sz="1500" dirty="0" err="1">
                <a:solidFill>
                  <a:srgbClr val="3C5790"/>
                </a:solidFill>
              </a:rPr>
              <a:t>connection.username</a:t>
            </a:r>
            <a:r>
              <a:rPr lang="en-US" sz="1500" dirty="0">
                <a:solidFill>
                  <a:srgbClr val="3C5790"/>
                </a:solidFill>
              </a:rPr>
              <a:t>"&gt;user&lt;/property&gt;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&lt;property name="</a:t>
            </a:r>
            <a:r>
              <a:rPr lang="en-US" sz="1500" dirty="0" err="1">
                <a:solidFill>
                  <a:srgbClr val="3C5790"/>
                </a:solidFill>
              </a:rPr>
              <a:t>connection.password</a:t>
            </a:r>
            <a:r>
              <a:rPr lang="en-US" sz="1500" dirty="0">
                <a:solidFill>
                  <a:srgbClr val="3C5790"/>
                </a:solidFill>
              </a:rPr>
              <a:t>"&gt;password&lt;/property&gt;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&lt;property name="dialect"&gt;org.hibernate.dialect.MySQL5Dialect&lt;/property&gt;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&lt;mapping resource="Movie.hbm.xml" /&gt;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&lt;/session-factory&gt;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&lt;/hibernate-configuration&gt;	</a:t>
            </a:r>
            <a:r>
              <a:rPr lang="en-US" sz="1500" b="1" dirty="0">
                <a:solidFill>
                  <a:srgbClr val="3C5790"/>
                </a:solidFill>
              </a:rPr>
              <a:t>	</a:t>
            </a:r>
            <a:endParaRPr lang="en-US" sz="1500" b="1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mapping files indicates the mapping of object properties to the row column values.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This mapping is done in a separate file, usually suffixed with .hbm.xml.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Sample mapping file:</a:t>
            </a:r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&lt;hibernate-mapping&gt;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&lt;class name="</a:t>
            </a:r>
            <a:r>
              <a:rPr lang="en-US" sz="1500" dirty="0" err="1">
                <a:solidFill>
                  <a:srgbClr val="3C5790"/>
                </a:solidFill>
              </a:rPr>
              <a:t>com.domain.Movie</a:t>
            </a:r>
            <a:r>
              <a:rPr lang="en-US" sz="1500" dirty="0">
                <a:solidFill>
                  <a:srgbClr val="3C5790"/>
                </a:solidFill>
              </a:rPr>
              <a:t>" table="MOVIES"&gt;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&lt;id name="id" column="ID"&gt;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	&lt;generator class="native"/&gt;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&lt;/id&gt;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&lt;property name="title" column="TITLE"/&gt;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&lt;property name="director" column="DIRECTOR"/&gt;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&lt;property name="plot" column="PLOT"/&gt;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&lt;/class&gt;</a:t>
            </a:r>
          </a:p>
          <a:p>
            <a:r>
              <a:rPr lang="en-US" sz="1500" dirty="0">
                <a:solidFill>
                  <a:srgbClr val="3C5790"/>
                </a:solidFill>
              </a:rPr>
              <a:t>&lt;/hibernate-mapping&gt;</a:t>
            </a:r>
            <a:endParaRPr lang="en-US" sz="1500" b="1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05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Hibernate loads the configuration file to create a </a:t>
            </a:r>
            <a:r>
              <a:rPr lang="en-US" sz="1500" b="1" dirty="0" err="1">
                <a:solidFill>
                  <a:srgbClr val="3C5790"/>
                </a:solidFill>
              </a:rPr>
              <a:t>SessionFactory</a:t>
            </a:r>
            <a:r>
              <a:rPr lang="en-US" sz="1500" dirty="0">
                <a:solidFill>
                  <a:srgbClr val="3C5790"/>
                </a:solidFill>
              </a:rPr>
              <a:t>, which is a </a:t>
            </a:r>
            <a:r>
              <a:rPr lang="en-US" sz="1500" dirty="0" err="1">
                <a:solidFill>
                  <a:srgbClr val="3C5790"/>
                </a:solidFill>
              </a:rPr>
              <a:t>threadsafe</a:t>
            </a:r>
            <a:r>
              <a:rPr lang="en-US" sz="1500" dirty="0">
                <a:solidFill>
                  <a:srgbClr val="3C5790"/>
                </a:solidFill>
              </a:rPr>
              <a:t> global factory class for creating Sessions.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goal of the </a:t>
            </a:r>
            <a:r>
              <a:rPr lang="en-US" sz="1500" dirty="0" err="1">
                <a:solidFill>
                  <a:srgbClr val="3C5790"/>
                </a:solidFill>
              </a:rPr>
              <a:t>SessionFactory</a:t>
            </a:r>
            <a:r>
              <a:rPr lang="en-US" sz="1500" dirty="0">
                <a:solidFill>
                  <a:srgbClr val="3C5790"/>
                </a:solidFill>
              </a:rPr>
              <a:t> is to create </a:t>
            </a:r>
            <a:r>
              <a:rPr lang="en-US" sz="1500" b="1" dirty="0">
                <a:solidFill>
                  <a:srgbClr val="3C5790"/>
                </a:solidFill>
              </a:rPr>
              <a:t>Session</a:t>
            </a:r>
            <a:r>
              <a:rPr lang="en-US" sz="1500" dirty="0">
                <a:solidFill>
                  <a:srgbClr val="3C5790"/>
                </a:solidFill>
              </a:rPr>
              <a:t> objects, which are like gateways to the database.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Session’s job is to take care of all database operations such as saving, loading, and retrieving records from relevant tables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Session objects are not thread-safe and therefore should not be shared across different classes.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498369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0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8203</TotalTime>
  <Words>1941</Words>
  <Application>Microsoft Office PowerPoint</Application>
  <PresentationFormat>On-screen Show (4:3)</PresentationFormat>
  <Paragraphs>268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143</vt:lpstr>
      <vt:lpstr>Hibernate</vt:lpstr>
      <vt:lpstr>Contents</vt:lpstr>
      <vt:lpstr>What is Hibernate ?</vt:lpstr>
      <vt:lpstr>Features</vt:lpstr>
      <vt:lpstr>Architecture</vt:lpstr>
      <vt:lpstr>Architecture (cont.)</vt:lpstr>
      <vt:lpstr>Basics</vt:lpstr>
      <vt:lpstr>Basics (cont.)</vt:lpstr>
      <vt:lpstr>Basics (cont.)</vt:lpstr>
      <vt:lpstr>Basics (cont.)</vt:lpstr>
      <vt:lpstr>Configuration</vt:lpstr>
      <vt:lpstr>Configuration (cont.)</vt:lpstr>
      <vt:lpstr>Mapping</vt:lpstr>
      <vt:lpstr>Mapping (cont.)</vt:lpstr>
      <vt:lpstr>Mapping (cont.)</vt:lpstr>
      <vt:lpstr>Mapping (cont.)</vt:lpstr>
      <vt:lpstr>Mapping (cont.)</vt:lpstr>
      <vt:lpstr>Mapping (cont.)</vt:lpstr>
      <vt:lpstr>Mapping (cont.)</vt:lpstr>
      <vt:lpstr>Mapping (cont.)</vt:lpstr>
      <vt:lpstr>Mapping (cont.)</vt:lpstr>
      <vt:lpstr>Mapping (cont.)</vt:lpstr>
      <vt:lpstr>Inheritance</vt:lpstr>
      <vt:lpstr>Inheritance (cont.)</vt:lpstr>
      <vt:lpstr>Inheritance (cont.)</vt:lpstr>
      <vt:lpstr>Inheritance (cont.)</vt:lpstr>
      <vt:lpstr>Inheritance (cont.)</vt:lpstr>
      <vt:lpstr>Advanced</vt:lpstr>
      <vt:lpstr>Advanced (cont.)</vt:lpstr>
      <vt:lpstr>Advanced (cont.)</vt:lpstr>
      <vt:lpstr>Advanced (cont.)</vt:lpstr>
      <vt:lpstr>Advanced (cont.)</vt:lpstr>
      <vt:lpstr>Advanced (cont.)</vt:lpstr>
      <vt:lpstr>Advanced (cont.)</vt:lpstr>
      <vt:lpstr>Advanced (cont.)</vt:lpstr>
      <vt:lpstr>Advanced (cont.)</vt:lpstr>
      <vt:lpstr>Advanced (cont.)</vt:lpstr>
      <vt:lpstr>Advanced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954</cp:revision>
  <dcterms:created xsi:type="dcterms:W3CDTF">2012-04-12T06:19:17Z</dcterms:created>
  <dcterms:modified xsi:type="dcterms:W3CDTF">2015-06-28T12:55:14Z</dcterms:modified>
</cp:coreProperties>
</file>