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391" r:id="rId6"/>
    <p:sldId id="390" r:id="rId7"/>
    <p:sldId id="410" r:id="rId8"/>
    <p:sldId id="409" r:id="rId9"/>
    <p:sldId id="413" r:id="rId10"/>
    <p:sldId id="414" r:id="rId11"/>
    <p:sldId id="415" r:id="rId12"/>
    <p:sldId id="416" r:id="rId13"/>
    <p:sldId id="417" r:id="rId14"/>
    <p:sldId id="418" r:id="rId15"/>
    <p:sldId id="422" r:id="rId16"/>
    <p:sldId id="423" r:id="rId17"/>
    <p:sldId id="424" r:id="rId18"/>
    <p:sldId id="412" r:id="rId19"/>
    <p:sldId id="419" r:id="rId20"/>
    <p:sldId id="420" r:id="rId21"/>
    <p:sldId id="421" r:id="rId22"/>
    <p:sldId id="411" r:id="rId23"/>
    <p:sldId id="426" r:id="rId24"/>
    <p:sldId id="427" r:id="rId25"/>
    <p:sldId id="428" r:id="rId26"/>
    <p:sldId id="259" r:id="rId2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34" autoAdjust="0"/>
    <p:restoredTop sz="94660"/>
  </p:normalViewPr>
  <p:slideViewPr>
    <p:cSldViewPr>
      <p:cViewPr>
        <p:scale>
          <a:sx n="75" d="100"/>
          <a:sy n="75" d="100"/>
        </p:scale>
        <p:origin x="1008" y="-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01/04/2021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01/04/2021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01/04/2021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01/04/2021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01/04/2021</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01/04/2021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01/04/2021</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01/04/2021</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01/04/2021</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01/04/2021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01/04/2021</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01/04/2021</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hyperlink" Target="https://examples.javacodegeeks.com/core-java/java-11-new-features-tutorial/"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11 –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Epsilon GC uses a simple lock-free </a:t>
            </a:r>
            <a:r>
              <a:rPr lang="en-US" sz="1400" b="1" dirty="0">
                <a:solidFill>
                  <a:srgbClr val="3C5790"/>
                </a:solidFill>
              </a:rPr>
              <a:t>Thread Local Allocation Buffer(TLAB) </a:t>
            </a:r>
            <a:r>
              <a:rPr lang="en-US" sz="1400" dirty="0">
                <a:solidFill>
                  <a:srgbClr val="3C5790"/>
                </a:solidFill>
              </a:rPr>
              <a:t>allocation.</a:t>
            </a:r>
          </a:p>
          <a:p>
            <a:r>
              <a:rPr lang="en-US" sz="1400" dirty="0">
                <a:solidFill>
                  <a:srgbClr val="3C5790"/>
                </a:solidFill>
              </a:rPr>
              <a:t>Since it doesn't claim memory, it doesn't need to track the objects.</a:t>
            </a:r>
          </a:p>
        </p:txBody>
      </p:sp>
      <p:pic>
        <p:nvPicPr>
          <p:cNvPr id="3" name="Picture 2">
            <a:extLst>
              <a:ext uri="{FF2B5EF4-FFF2-40B4-BE49-F238E27FC236}">
                <a16:creationId xmlns:a16="http://schemas.microsoft.com/office/drawing/2014/main" id="{8F22A9B3-4E10-40CE-A859-2DEEF97F2BF2}"/>
              </a:ext>
            </a:extLst>
          </p:cNvPr>
          <p:cNvPicPr>
            <a:picLocks noChangeAspect="1"/>
          </p:cNvPicPr>
          <p:nvPr/>
        </p:nvPicPr>
        <p:blipFill>
          <a:blip r:embed="rId3"/>
          <a:stretch>
            <a:fillRect/>
          </a:stretch>
        </p:blipFill>
        <p:spPr>
          <a:xfrm>
            <a:off x="1176337" y="3124200"/>
            <a:ext cx="6791325" cy="2190750"/>
          </a:xfrm>
          <a:prstGeom prst="rect">
            <a:avLst/>
          </a:prstGeom>
        </p:spPr>
      </p:pic>
    </p:spTree>
    <p:extLst>
      <p:ext uri="{BB962C8B-B14F-4D97-AF65-F5344CB8AC3E}">
        <p14:creationId xmlns:p14="http://schemas.microsoft.com/office/powerpoint/2010/main" val="365102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java -XX:+</a:t>
            </a:r>
            <a:r>
              <a:rPr lang="en-US" sz="1400" dirty="0" err="1">
                <a:solidFill>
                  <a:srgbClr val="3C5790"/>
                </a:solidFill>
              </a:rPr>
              <a:t>UnlockExperimentalVMOptions</a:t>
            </a:r>
            <a:r>
              <a:rPr lang="en-US" sz="1400" dirty="0">
                <a:solidFill>
                  <a:srgbClr val="3C5790"/>
                </a:solidFill>
              </a:rPr>
              <a:t> -XX:+</a:t>
            </a:r>
            <a:r>
              <a:rPr lang="en-US" sz="1400" dirty="0" err="1">
                <a:solidFill>
                  <a:srgbClr val="3C5790"/>
                </a:solidFill>
              </a:rPr>
              <a:t>UseEpsilonGC</a:t>
            </a:r>
            <a:r>
              <a:rPr lang="en-US" sz="1400" dirty="0">
                <a:solidFill>
                  <a:srgbClr val="3C5790"/>
                </a:solidFill>
              </a:rPr>
              <a:t> -</a:t>
            </a:r>
            <a:r>
              <a:rPr lang="en-US" sz="1400" dirty="0" err="1">
                <a:solidFill>
                  <a:srgbClr val="3C5790"/>
                </a:solidFill>
              </a:rPr>
              <a:t>Xlog:gc</a:t>
            </a:r>
            <a:r>
              <a:rPr lang="en-US" sz="1400" dirty="0">
                <a:solidFill>
                  <a:srgbClr val="3C5790"/>
                </a:solidFill>
              </a:rPr>
              <a:t>* -Xmx40M </a:t>
            </a:r>
            <a:r>
              <a:rPr lang="en-US" sz="1400" dirty="0" err="1">
                <a:solidFill>
                  <a:srgbClr val="3C5790"/>
                </a:solidFill>
              </a:rPr>
              <a:t>EpMap</a:t>
            </a:r>
            <a:endParaRPr lang="en-US" sz="1400" dirty="0">
              <a:solidFill>
                <a:srgbClr val="3C5790"/>
              </a:solidFill>
            </a:endParaRPr>
          </a:p>
        </p:txBody>
      </p:sp>
      <p:pic>
        <p:nvPicPr>
          <p:cNvPr id="4" name="Picture 3">
            <a:extLst>
              <a:ext uri="{FF2B5EF4-FFF2-40B4-BE49-F238E27FC236}">
                <a16:creationId xmlns:a16="http://schemas.microsoft.com/office/drawing/2014/main" id="{5B9D19B3-0022-4770-9F50-1D90D0CBAF55}"/>
              </a:ext>
            </a:extLst>
          </p:cNvPr>
          <p:cNvPicPr>
            <a:picLocks noChangeAspect="1"/>
          </p:cNvPicPr>
          <p:nvPr/>
        </p:nvPicPr>
        <p:blipFill>
          <a:blip r:embed="rId3"/>
          <a:stretch>
            <a:fillRect/>
          </a:stretch>
        </p:blipFill>
        <p:spPr>
          <a:xfrm>
            <a:off x="914400" y="2514600"/>
            <a:ext cx="7620000" cy="3946303"/>
          </a:xfrm>
          <a:prstGeom prst="rect">
            <a:avLst/>
          </a:prstGeom>
        </p:spPr>
      </p:pic>
    </p:spTree>
    <p:extLst>
      <p:ext uri="{BB962C8B-B14F-4D97-AF65-F5344CB8AC3E}">
        <p14:creationId xmlns:p14="http://schemas.microsoft.com/office/powerpoint/2010/main" val="1012856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We make a simple change in the java code, the 2 strings are not created, but taken from Java String pool and rerun the test.</a:t>
            </a:r>
          </a:p>
        </p:txBody>
      </p:sp>
      <p:pic>
        <p:nvPicPr>
          <p:cNvPr id="4" name="Picture 3">
            <a:extLst>
              <a:ext uri="{FF2B5EF4-FFF2-40B4-BE49-F238E27FC236}">
                <a16:creationId xmlns:a16="http://schemas.microsoft.com/office/drawing/2014/main" id="{A2A60E96-0663-4EAD-828F-197E5C8388E8}"/>
              </a:ext>
            </a:extLst>
          </p:cNvPr>
          <p:cNvPicPr>
            <a:picLocks noChangeAspect="1"/>
          </p:cNvPicPr>
          <p:nvPr/>
        </p:nvPicPr>
        <p:blipFill>
          <a:blip r:embed="rId3"/>
          <a:stretch>
            <a:fillRect/>
          </a:stretch>
        </p:blipFill>
        <p:spPr>
          <a:xfrm>
            <a:off x="1066800" y="2895600"/>
            <a:ext cx="7264402" cy="2286000"/>
          </a:xfrm>
          <a:prstGeom prst="rect">
            <a:avLst/>
          </a:prstGeom>
        </p:spPr>
      </p:pic>
    </p:spTree>
    <p:extLst>
      <p:ext uri="{BB962C8B-B14F-4D97-AF65-F5344CB8AC3E}">
        <p14:creationId xmlns:p14="http://schemas.microsoft.com/office/powerpoint/2010/main" val="4682542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java -XX:+</a:t>
            </a:r>
            <a:r>
              <a:rPr lang="en-US" sz="1400" dirty="0" err="1">
                <a:solidFill>
                  <a:srgbClr val="3C5790"/>
                </a:solidFill>
              </a:rPr>
              <a:t>UnlockExperimentalVMOptions</a:t>
            </a:r>
            <a:r>
              <a:rPr lang="en-US" sz="1400" dirty="0">
                <a:solidFill>
                  <a:srgbClr val="3C5790"/>
                </a:solidFill>
              </a:rPr>
              <a:t> -XX:+</a:t>
            </a:r>
            <a:r>
              <a:rPr lang="en-US" sz="1400" dirty="0" err="1">
                <a:solidFill>
                  <a:srgbClr val="3C5790"/>
                </a:solidFill>
              </a:rPr>
              <a:t>UseEpsilonGC</a:t>
            </a:r>
            <a:r>
              <a:rPr lang="en-US" sz="1400" dirty="0">
                <a:solidFill>
                  <a:srgbClr val="3C5790"/>
                </a:solidFill>
              </a:rPr>
              <a:t> -</a:t>
            </a:r>
            <a:r>
              <a:rPr lang="en-US" sz="1400" dirty="0" err="1">
                <a:solidFill>
                  <a:srgbClr val="3C5790"/>
                </a:solidFill>
              </a:rPr>
              <a:t>Xlog:gc</a:t>
            </a:r>
            <a:r>
              <a:rPr lang="en-US" sz="1400" dirty="0">
                <a:solidFill>
                  <a:srgbClr val="3C5790"/>
                </a:solidFill>
              </a:rPr>
              <a:t>* -Xmx40M </a:t>
            </a:r>
            <a:r>
              <a:rPr lang="en-US" sz="1400" dirty="0" err="1">
                <a:solidFill>
                  <a:srgbClr val="3C5790"/>
                </a:solidFill>
              </a:rPr>
              <a:t>EpMap</a:t>
            </a:r>
            <a:endParaRPr lang="en-US" sz="1400" dirty="0">
              <a:solidFill>
                <a:srgbClr val="3C5790"/>
              </a:solidFill>
            </a:endParaRPr>
          </a:p>
        </p:txBody>
      </p:sp>
      <p:pic>
        <p:nvPicPr>
          <p:cNvPr id="3" name="Picture 2">
            <a:extLst>
              <a:ext uri="{FF2B5EF4-FFF2-40B4-BE49-F238E27FC236}">
                <a16:creationId xmlns:a16="http://schemas.microsoft.com/office/drawing/2014/main" id="{F3BBBA14-6DD8-4D32-A416-C37894B620AC}"/>
              </a:ext>
            </a:extLst>
          </p:cNvPr>
          <p:cNvPicPr>
            <a:picLocks noChangeAspect="1"/>
          </p:cNvPicPr>
          <p:nvPr/>
        </p:nvPicPr>
        <p:blipFill>
          <a:blip r:embed="rId3"/>
          <a:stretch>
            <a:fillRect/>
          </a:stretch>
        </p:blipFill>
        <p:spPr>
          <a:xfrm>
            <a:off x="381000" y="2429063"/>
            <a:ext cx="8382000" cy="4184461"/>
          </a:xfrm>
          <a:prstGeom prst="rect">
            <a:avLst/>
          </a:prstGeom>
        </p:spPr>
      </p:pic>
    </p:spTree>
    <p:extLst>
      <p:ext uri="{BB962C8B-B14F-4D97-AF65-F5344CB8AC3E}">
        <p14:creationId xmlns:p14="http://schemas.microsoft.com/office/powerpoint/2010/main" val="1285359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Reducing garbage is just one of the solutions to out of memory errors.</a:t>
            </a:r>
          </a:p>
          <a:p>
            <a:r>
              <a:rPr lang="en-US" sz="1400" dirty="0">
                <a:solidFill>
                  <a:srgbClr val="3C5790"/>
                </a:solidFill>
              </a:rPr>
              <a:t>A GC reclaims heap memory—which can include (non-local) primitive data types or objects.</a:t>
            </a:r>
          </a:p>
        </p:txBody>
      </p:sp>
    </p:spTree>
    <p:extLst>
      <p:ext uri="{BB962C8B-B14F-4D97-AF65-F5344CB8AC3E}">
        <p14:creationId xmlns:p14="http://schemas.microsoft.com/office/powerpoint/2010/main" val="181712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ZGC</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Z Garbage Collector(ZGC) is a new GC written from scratch.</a:t>
            </a:r>
          </a:p>
          <a:p>
            <a:r>
              <a:rPr lang="en-US" sz="1400" dirty="0">
                <a:solidFill>
                  <a:srgbClr val="3C5790"/>
                </a:solidFill>
              </a:rPr>
              <a:t>It works with heap memory, ranging from JBs to larger TB memory.</a:t>
            </a:r>
          </a:p>
          <a:p>
            <a:r>
              <a:rPr lang="en-US" sz="1400" dirty="0">
                <a:solidFill>
                  <a:srgbClr val="3C5790"/>
                </a:solidFill>
              </a:rPr>
              <a:t>As a concurrent GC, ZGC guarantees a latency by 10 </a:t>
            </a:r>
            <a:r>
              <a:rPr lang="en-US" sz="1400" dirty="0" err="1">
                <a:solidFill>
                  <a:srgbClr val="3C5790"/>
                </a:solidFill>
              </a:rPr>
              <a:t>ms</a:t>
            </a:r>
            <a:r>
              <a:rPr lang="en-US" sz="1400" dirty="0">
                <a:solidFill>
                  <a:srgbClr val="3C5790"/>
                </a:solidFill>
              </a:rPr>
              <a:t>, even for bigger heap sizes.</a:t>
            </a:r>
          </a:p>
          <a:p>
            <a:r>
              <a:rPr lang="en-US" sz="1400" dirty="0">
                <a:solidFill>
                  <a:srgbClr val="3C5790"/>
                </a:solidFill>
              </a:rPr>
              <a:t>ZGC can mark memory, copy and relocate in a concurrently manner.</a:t>
            </a:r>
          </a:p>
          <a:p>
            <a:r>
              <a:rPr lang="en-US" sz="1400" dirty="0">
                <a:solidFill>
                  <a:srgbClr val="3C5790"/>
                </a:solidFill>
              </a:rPr>
              <a:t>ZGC is a single-generation GC and supports partial compaction.</a:t>
            </a:r>
          </a:p>
        </p:txBody>
      </p:sp>
    </p:spTree>
    <p:extLst>
      <p:ext uri="{BB962C8B-B14F-4D97-AF65-F5344CB8AC3E}">
        <p14:creationId xmlns:p14="http://schemas.microsoft.com/office/powerpoint/2010/main" val="19592286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ZGC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838200"/>
          </a:xfrm>
        </p:spPr>
        <p:txBody>
          <a:bodyPr/>
          <a:lstStyle/>
          <a:p>
            <a:r>
              <a:rPr lang="en-US" sz="1400" dirty="0">
                <a:solidFill>
                  <a:srgbClr val="3C5790"/>
                </a:solidFill>
              </a:rPr>
              <a:t>ZGC divides memory into regions called </a:t>
            </a:r>
            <a:r>
              <a:rPr lang="en-US" sz="1400" dirty="0" err="1">
                <a:solidFill>
                  <a:srgbClr val="3C5790"/>
                </a:solidFill>
              </a:rPr>
              <a:t>ZPages</a:t>
            </a:r>
            <a:r>
              <a:rPr lang="en-US" sz="1400" dirty="0">
                <a:solidFill>
                  <a:srgbClr val="3C5790"/>
                </a:solidFill>
              </a:rPr>
              <a:t>.</a:t>
            </a:r>
          </a:p>
          <a:p>
            <a:r>
              <a:rPr lang="en-US" sz="1400" b="1" dirty="0" err="1">
                <a:solidFill>
                  <a:srgbClr val="3C5790"/>
                </a:solidFill>
              </a:rPr>
              <a:t>ZPages</a:t>
            </a:r>
            <a:r>
              <a:rPr lang="en-US" sz="1400" dirty="0">
                <a:solidFill>
                  <a:srgbClr val="3C5790"/>
                </a:solidFill>
              </a:rPr>
              <a:t> can be dynamically created and destroys.</a:t>
            </a:r>
          </a:p>
        </p:txBody>
      </p:sp>
      <p:pic>
        <p:nvPicPr>
          <p:cNvPr id="3" name="Picture 2">
            <a:extLst>
              <a:ext uri="{FF2B5EF4-FFF2-40B4-BE49-F238E27FC236}">
                <a16:creationId xmlns:a16="http://schemas.microsoft.com/office/drawing/2014/main" id="{A119C96B-60FA-4A9D-B072-4D989ACEAEBC}"/>
              </a:ext>
            </a:extLst>
          </p:cNvPr>
          <p:cNvPicPr>
            <a:picLocks noChangeAspect="1"/>
          </p:cNvPicPr>
          <p:nvPr/>
        </p:nvPicPr>
        <p:blipFill>
          <a:blip r:embed="rId3"/>
          <a:stretch>
            <a:fillRect/>
          </a:stretch>
        </p:blipFill>
        <p:spPr>
          <a:xfrm>
            <a:off x="1219200" y="2590800"/>
            <a:ext cx="6400800" cy="4122022"/>
          </a:xfrm>
          <a:prstGeom prst="rect">
            <a:avLst/>
          </a:prstGeom>
        </p:spPr>
      </p:pic>
    </p:spTree>
    <p:extLst>
      <p:ext uri="{BB962C8B-B14F-4D97-AF65-F5344CB8AC3E}">
        <p14:creationId xmlns:p14="http://schemas.microsoft.com/office/powerpoint/2010/main" val="4244896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ZGC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676400"/>
          </a:xfrm>
        </p:spPr>
        <p:txBody>
          <a:bodyPr/>
          <a:lstStyle/>
          <a:p>
            <a:r>
              <a:rPr lang="en-US" sz="1400" dirty="0">
                <a:solidFill>
                  <a:srgbClr val="3C5790"/>
                </a:solidFill>
              </a:rPr>
              <a:t>Unlike other GCs, the physical heap regions of ZGC can map into bigger heap address spaces.</a:t>
            </a:r>
          </a:p>
          <a:p>
            <a:r>
              <a:rPr lang="en-US" sz="1400" dirty="0">
                <a:solidFill>
                  <a:srgbClr val="3C5790"/>
                </a:solidFill>
              </a:rPr>
              <a:t>This can be crucial to combat memory fragmentation issues.</a:t>
            </a:r>
          </a:p>
          <a:p>
            <a:r>
              <a:rPr lang="en-US" sz="1400" dirty="0">
                <a:solidFill>
                  <a:srgbClr val="3C5790"/>
                </a:solidFill>
              </a:rPr>
              <a:t>A GC cycle of ZGC includes multiple phases:</a:t>
            </a:r>
          </a:p>
          <a:p>
            <a:pPr lvl="1"/>
            <a:r>
              <a:rPr lang="en-US" sz="1400" dirty="0">
                <a:solidFill>
                  <a:srgbClr val="3C5790"/>
                </a:solidFill>
              </a:rPr>
              <a:t>Pause Mark Start</a:t>
            </a:r>
          </a:p>
          <a:p>
            <a:pPr lvl="1"/>
            <a:r>
              <a:rPr lang="en-US" sz="1400" dirty="0">
                <a:solidFill>
                  <a:srgbClr val="3C5790"/>
                </a:solidFill>
              </a:rPr>
              <a:t>Pause Mark End</a:t>
            </a:r>
          </a:p>
          <a:p>
            <a:pPr lvl="1"/>
            <a:r>
              <a:rPr lang="en-US" sz="1400" dirty="0">
                <a:solidFill>
                  <a:srgbClr val="3C5790"/>
                </a:solidFill>
              </a:rPr>
              <a:t>Pause Relocate Start</a:t>
            </a:r>
          </a:p>
        </p:txBody>
      </p:sp>
    </p:spTree>
    <p:extLst>
      <p:ext uri="{BB962C8B-B14F-4D97-AF65-F5344CB8AC3E}">
        <p14:creationId xmlns:p14="http://schemas.microsoft.com/office/powerpoint/2010/main" val="952355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HTTP Client API</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With the HTTP Client API we can use HTTP/2 protocol in a non-blocking and asynchronous manner.</a:t>
            </a:r>
          </a:p>
          <a:p>
            <a:r>
              <a:rPr lang="en-US" sz="1400" dirty="0">
                <a:solidFill>
                  <a:srgbClr val="3C5790"/>
                </a:solidFill>
              </a:rPr>
              <a:t>This bring a major improvement to the existing </a:t>
            </a:r>
            <a:r>
              <a:rPr lang="en-US" sz="1400" b="1" dirty="0" err="1">
                <a:solidFill>
                  <a:srgbClr val="3C5790"/>
                </a:solidFill>
              </a:rPr>
              <a:t>HttpURLConnection</a:t>
            </a:r>
            <a:r>
              <a:rPr lang="en-US" sz="1400" dirty="0">
                <a:solidFill>
                  <a:srgbClr val="3C5790"/>
                </a:solidFill>
              </a:rPr>
              <a:t> class that was added in Java 1.1.</a:t>
            </a:r>
          </a:p>
          <a:p>
            <a:r>
              <a:rPr lang="en-US" sz="1400" dirty="0">
                <a:solidFill>
                  <a:srgbClr val="3C5790"/>
                </a:solidFill>
              </a:rPr>
              <a:t>HTTP Client was incubated in Java 9, with multiple modifications in Java 10 and was standardized in Java 11. </a:t>
            </a:r>
          </a:p>
          <a:p>
            <a:r>
              <a:rPr lang="en-US" sz="1400" dirty="0">
                <a:solidFill>
                  <a:srgbClr val="3C5790"/>
                </a:solidFill>
              </a:rPr>
              <a:t>It resides in </a:t>
            </a:r>
            <a:r>
              <a:rPr lang="en-US" sz="1400" b="1" dirty="0" err="1">
                <a:solidFill>
                  <a:srgbClr val="3C5790"/>
                </a:solidFill>
              </a:rPr>
              <a:t>java.net.http</a:t>
            </a:r>
            <a:r>
              <a:rPr lang="en-US" sz="1400" b="1" dirty="0">
                <a:solidFill>
                  <a:srgbClr val="3C5790"/>
                </a:solidFill>
              </a:rPr>
              <a:t> </a:t>
            </a:r>
            <a:r>
              <a:rPr lang="en-US" sz="1400" dirty="0">
                <a:solidFill>
                  <a:srgbClr val="3C5790"/>
                </a:solidFill>
              </a:rPr>
              <a:t>package and module.</a:t>
            </a:r>
          </a:p>
        </p:txBody>
      </p:sp>
    </p:spTree>
    <p:extLst>
      <p:ext uri="{BB962C8B-B14F-4D97-AF65-F5344CB8AC3E}">
        <p14:creationId xmlns:p14="http://schemas.microsoft.com/office/powerpoint/2010/main" val="1608369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HTTP Client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981200"/>
          </a:xfrm>
        </p:spPr>
        <p:txBody>
          <a:bodyPr/>
          <a:lstStyle/>
          <a:p>
            <a:r>
              <a:rPr lang="en-US" sz="1400" dirty="0">
                <a:solidFill>
                  <a:srgbClr val="3C5790"/>
                </a:solidFill>
              </a:rPr>
              <a:t>HTTP Client API was incubated in Java 9 under </a:t>
            </a:r>
            <a:r>
              <a:rPr lang="en-US" sz="1400" b="1" dirty="0" err="1">
                <a:solidFill>
                  <a:srgbClr val="3C5790"/>
                </a:solidFill>
              </a:rPr>
              <a:t>jdk.incubator.httpclient</a:t>
            </a:r>
            <a:r>
              <a:rPr lang="en-US" sz="1400" b="1" dirty="0">
                <a:solidFill>
                  <a:srgbClr val="3C5790"/>
                </a:solidFill>
              </a:rPr>
              <a:t> </a:t>
            </a:r>
            <a:r>
              <a:rPr lang="en-US" sz="1400" dirty="0">
                <a:solidFill>
                  <a:srgbClr val="3C5790"/>
                </a:solidFill>
              </a:rPr>
              <a:t>package. </a:t>
            </a:r>
          </a:p>
          <a:p>
            <a:r>
              <a:rPr lang="en-US" sz="1400" dirty="0">
                <a:solidFill>
                  <a:srgbClr val="3C5790"/>
                </a:solidFill>
              </a:rPr>
              <a:t>The incubated features was used explicitly in </a:t>
            </a:r>
            <a:r>
              <a:rPr lang="en-US" sz="1400" dirty="0" err="1">
                <a:solidFill>
                  <a:srgbClr val="3C5790"/>
                </a:solidFill>
              </a:rPr>
              <a:t>classpath</a:t>
            </a:r>
            <a:r>
              <a:rPr lang="en-US" sz="1400" dirty="0">
                <a:solidFill>
                  <a:srgbClr val="3C5790"/>
                </a:solidFill>
              </a:rPr>
              <a:t>.</a:t>
            </a:r>
          </a:p>
          <a:p>
            <a:r>
              <a:rPr lang="en-US" sz="1400" dirty="0">
                <a:solidFill>
                  <a:srgbClr val="3C5790"/>
                </a:solidFill>
              </a:rPr>
              <a:t>HTTP Client API consists in 3 main classes/interfaces:</a:t>
            </a:r>
          </a:p>
          <a:p>
            <a:pPr lvl="1"/>
            <a:r>
              <a:rPr lang="en-US" sz="1400" dirty="0" err="1">
                <a:solidFill>
                  <a:srgbClr val="3C5790"/>
                </a:solidFill>
              </a:rPr>
              <a:t>HttpClient</a:t>
            </a:r>
            <a:r>
              <a:rPr lang="en-US" sz="1400" dirty="0">
                <a:solidFill>
                  <a:srgbClr val="3C5790"/>
                </a:solidFill>
              </a:rPr>
              <a:t> class</a:t>
            </a:r>
          </a:p>
          <a:p>
            <a:pPr lvl="1"/>
            <a:r>
              <a:rPr lang="en-US" sz="1400" dirty="0" err="1">
                <a:solidFill>
                  <a:srgbClr val="3C5790"/>
                </a:solidFill>
              </a:rPr>
              <a:t>HttpRequest</a:t>
            </a:r>
            <a:r>
              <a:rPr lang="en-US" sz="1400" dirty="0">
                <a:solidFill>
                  <a:srgbClr val="3C5790"/>
                </a:solidFill>
              </a:rPr>
              <a:t> class</a:t>
            </a:r>
          </a:p>
          <a:p>
            <a:pPr lvl="1"/>
            <a:r>
              <a:rPr lang="en-US" sz="1400" dirty="0" err="1">
                <a:solidFill>
                  <a:srgbClr val="3C5790"/>
                </a:solidFill>
              </a:rPr>
              <a:t>HttpResponse</a:t>
            </a:r>
            <a:r>
              <a:rPr lang="en-US" sz="1400" dirty="0">
                <a:solidFill>
                  <a:srgbClr val="3C5790"/>
                </a:solidFill>
              </a:rPr>
              <a:t> interface</a:t>
            </a:r>
          </a:p>
          <a:p>
            <a:endParaRPr lang="en-US" sz="1400" dirty="0">
              <a:solidFill>
                <a:srgbClr val="3C5790"/>
              </a:solidFill>
            </a:endParaRPr>
          </a:p>
        </p:txBody>
      </p:sp>
      <p:pic>
        <p:nvPicPr>
          <p:cNvPr id="3" name="Picture 2">
            <a:extLst>
              <a:ext uri="{FF2B5EF4-FFF2-40B4-BE49-F238E27FC236}">
                <a16:creationId xmlns:a16="http://schemas.microsoft.com/office/drawing/2014/main" id="{3047B3E6-9AB3-44C1-A4AB-2673F5E9135F}"/>
              </a:ext>
            </a:extLst>
          </p:cNvPr>
          <p:cNvPicPr>
            <a:picLocks noChangeAspect="1"/>
          </p:cNvPicPr>
          <p:nvPr/>
        </p:nvPicPr>
        <p:blipFill>
          <a:blip r:embed="rId3"/>
          <a:stretch>
            <a:fillRect/>
          </a:stretch>
        </p:blipFill>
        <p:spPr>
          <a:xfrm>
            <a:off x="143933" y="4267200"/>
            <a:ext cx="8847667" cy="823400"/>
          </a:xfrm>
          <a:prstGeom prst="rect">
            <a:avLst/>
          </a:prstGeom>
        </p:spPr>
      </p:pic>
    </p:spTree>
    <p:extLst>
      <p:ext uri="{BB962C8B-B14F-4D97-AF65-F5344CB8AC3E}">
        <p14:creationId xmlns:p14="http://schemas.microsoft.com/office/powerpoint/2010/main" val="3475000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en-US" sz="1600" dirty="0">
                <a:solidFill>
                  <a:srgbClr val="3C5790"/>
                </a:solidFill>
              </a:rPr>
              <a:t>Lambda Parameters</a:t>
            </a:r>
          </a:p>
          <a:p>
            <a:r>
              <a:rPr lang="en-US" sz="1600" dirty="0">
                <a:solidFill>
                  <a:srgbClr val="3C5790"/>
                </a:solidFill>
              </a:rPr>
              <a:t>Epsilon GC </a:t>
            </a:r>
          </a:p>
          <a:p>
            <a:r>
              <a:rPr lang="en-US" sz="1600" dirty="0">
                <a:solidFill>
                  <a:srgbClr val="3C5790"/>
                </a:solidFill>
              </a:rPr>
              <a:t>ZGC</a:t>
            </a:r>
          </a:p>
          <a:p>
            <a:r>
              <a:rPr lang="en-US" sz="1600" dirty="0">
                <a:solidFill>
                  <a:srgbClr val="3C5790"/>
                </a:solidFill>
              </a:rPr>
              <a:t>HTTP Client API</a:t>
            </a: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HTTP Client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371600"/>
          </a:xfrm>
        </p:spPr>
        <p:txBody>
          <a:bodyPr/>
          <a:lstStyle/>
          <a:p>
            <a:r>
              <a:rPr lang="en-US" sz="1400" dirty="0">
                <a:solidFill>
                  <a:srgbClr val="3C5790"/>
                </a:solidFill>
              </a:rPr>
              <a:t>Http Client uses reactive streams (</a:t>
            </a:r>
            <a:r>
              <a:rPr lang="en-US" sz="1400" b="1" dirty="0" err="1">
                <a:solidFill>
                  <a:srgbClr val="3C5790"/>
                </a:solidFill>
              </a:rPr>
              <a:t>BodyPublisher</a:t>
            </a:r>
            <a:r>
              <a:rPr lang="en-US" sz="1400" dirty="0">
                <a:solidFill>
                  <a:srgbClr val="3C5790"/>
                </a:solidFill>
              </a:rPr>
              <a:t> and </a:t>
            </a:r>
            <a:r>
              <a:rPr lang="en-US" sz="1400" b="1" dirty="0" err="1">
                <a:solidFill>
                  <a:srgbClr val="3C5790"/>
                </a:solidFill>
              </a:rPr>
              <a:t>BodySubscriber</a:t>
            </a:r>
            <a:r>
              <a:rPr lang="en-US" sz="1400" dirty="0">
                <a:solidFill>
                  <a:srgbClr val="3C5790"/>
                </a:solidFill>
              </a:rPr>
              <a:t>) to send an receive data streams in an asynchronous and non-blocking way. </a:t>
            </a:r>
          </a:p>
          <a:p>
            <a:r>
              <a:rPr lang="en-US" sz="1400" dirty="0">
                <a:solidFill>
                  <a:srgbClr val="3C5790"/>
                </a:solidFill>
              </a:rPr>
              <a:t>To add custom settings, we can use the </a:t>
            </a:r>
            <a:r>
              <a:rPr lang="en-US" sz="1400" b="1" dirty="0" err="1">
                <a:solidFill>
                  <a:srgbClr val="3C5790"/>
                </a:solidFill>
              </a:rPr>
              <a:t>newBuilder</a:t>
            </a:r>
            <a:r>
              <a:rPr lang="en-US" sz="1400" dirty="0">
                <a:solidFill>
                  <a:srgbClr val="3C5790"/>
                </a:solidFill>
              </a:rPr>
              <a:t>() method, which follows the builder pattern.</a:t>
            </a:r>
          </a:p>
          <a:p>
            <a:r>
              <a:rPr lang="en-US" sz="1400" dirty="0">
                <a:solidFill>
                  <a:srgbClr val="3C5790"/>
                </a:solidFill>
              </a:rPr>
              <a:t>If HTTP/2 protocol is not supported, the </a:t>
            </a:r>
            <a:r>
              <a:rPr lang="en-US" sz="1400" dirty="0" err="1">
                <a:solidFill>
                  <a:srgbClr val="3C5790"/>
                </a:solidFill>
              </a:rPr>
              <a:t>HttpClient</a:t>
            </a:r>
            <a:r>
              <a:rPr lang="en-US" sz="1400" dirty="0">
                <a:solidFill>
                  <a:srgbClr val="3C5790"/>
                </a:solidFill>
              </a:rPr>
              <a:t> instance default to HTTP/1.1.</a:t>
            </a:r>
          </a:p>
          <a:p>
            <a:endParaRPr lang="en-US" sz="1400" dirty="0">
              <a:solidFill>
                <a:srgbClr val="3C5790"/>
              </a:solidFill>
            </a:endParaRPr>
          </a:p>
        </p:txBody>
      </p:sp>
      <p:pic>
        <p:nvPicPr>
          <p:cNvPr id="3" name="Picture 2">
            <a:extLst>
              <a:ext uri="{FF2B5EF4-FFF2-40B4-BE49-F238E27FC236}">
                <a16:creationId xmlns:a16="http://schemas.microsoft.com/office/drawing/2014/main" id="{9FB58C3B-2919-45C5-B442-BD8C43CF943D}"/>
              </a:ext>
            </a:extLst>
          </p:cNvPr>
          <p:cNvPicPr>
            <a:picLocks noChangeAspect="1"/>
          </p:cNvPicPr>
          <p:nvPr/>
        </p:nvPicPr>
        <p:blipFill>
          <a:blip r:embed="rId3"/>
          <a:stretch>
            <a:fillRect/>
          </a:stretch>
        </p:blipFill>
        <p:spPr>
          <a:xfrm>
            <a:off x="2062162" y="3733800"/>
            <a:ext cx="4714875" cy="676275"/>
          </a:xfrm>
          <a:prstGeom prst="rect">
            <a:avLst/>
          </a:prstGeom>
        </p:spPr>
      </p:pic>
    </p:spTree>
    <p:extLst>
      <p:ext uri="{BB962C8B-B14F-4D97-AF65-F5344CB8AC3E}">
        <p14:creationId xmlns:p14="http://schemas.microsoft.com/office/powerpoint/2010/main" val="81602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HTTP Client API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114425"/>
          </a:xfrm>
        </p:spPr>
        <p:txBody>
          <a:bodyPr/>
          <a:lstStyle/>
          <a:p>
            <a:r>
              <a:rPr lang="en-US" sz="1400" dirty="0">
                <a:solidFill>
                  <a:srgbClr val="3C5790"/>
                </a:solidFill>
              </a:rPr>
              <a:t>The </a:t>
            </a:r>
            <a:r>
              <a:rPr lang="en-US" sz="1400" b="1" dirty="0" err="1">
                <a:solidFill>
                  <a:srgbClr val="3C5790"/>
                </a:solidFill>
              </a:rPr>
              <a:t>HttpRequest</a:t>
            </a:r>
            <a:r>
              <a:rPr lang="en-US" sz="1400" dirty="0">
                <a:solidFill>
                  <a:srgbClr val="3C5790"/>
                </a:solidFill>
              </a:rPr>
              <a:t> class encapsulates the information required to be sent across the network to the server. It includes the URI, set of headers, timeout, HTTP method, payload.</a:t>
            </a:r>
          </a:p>
          <a:p>
            <a:r>
              <a:rPr lang="en-US" sz="1400" dirty="0">
                <a:solidFill>
                  <a:srgbClr val="3C5790"/>
                </a:solidFill>
              </a:rPr>
              <a:t>A request instance must include the HTTP method to use. If no method is specified, the GET request is used by default. </a:t>
            </a:r>
          </a:p>
        </p:txBody>
      </p:sp>
      <p:pic>
        <p:nvPicPr>
          <p:cNvPr id="3" name="Picture 2">
            <a:extLst>
              <a:ext uri="{FF2B5EF4-FFF2-40B4-BE49-F238E27FC236}">
                <a16:creationId xmlns:a16="http://schemas.microsoft.com/office/drawing/2014/main" id="{6D856C65-590D-4C96-B151-5E635C51A46C}"/>
              </a:ext>
            </a:extLst>
          </p:cNvPr>
          <p:cNvPicPr>
            <a:picLocks noChangeAspect="1"/>
          </p:cNvPicPr>
          <p:nvPr/>
        </p:nvPicPr>
        <p:blipFill>
          <a:blip r:embed="rId3"/>
          <a:stretch>
            <a:fillRect/>
          </a:stretch>
        </p:blipFill>
        <p:spPr>
          <a:xfrm>
            <a:off x="2057400" y="3348567"/>
            <a:ext cx="5334000" cy="1190625"/>
          </a:xfrm>
          <a:prstGeom prst="rect">
            <a:avLst/>
          </a:prstGeom>
        </p:spPr>
      </p:pic>
      <p:pic>
        <p:nvPicPr>
          <p:cNvPr id="5" name="Picture 4">
            <a:extLst>
              <a:ext uri="{FF2B5EF4-FFF2-40B4-BE49-F238E27FC236}">
                <a16:creationId xmlns:a16="http://schemas.microsoft.com/office/drawing/2014/main" id="{CA58C098-2E3B-4669-94CD-7C3A4A173E56}"/>
              </a:ext>
            </a:extLst>
          </p:cNvPr>
          <p:cNvPicPr>
            <a:picLocks noChangeAspect="1"/>
          </p:cNvPicPr>
          <p:nvPr/>
        </p:nvPicPr>
        <p:blipFill>
          <a:blip r:embed="rId4"/>
          <a:stretch>
            <a:fillRect/>
          </a:stretch>
        </p:blipFill>
        <p:spPr>
          <a:xfrm>
            <a:off x="1576387" y="5029200"/>
            <a:ext cx="6296025" cy="1381125"/>
          </a:xfrm>
          <a:prstGeom prst="rect">
            <a:avLst/>
          </a:prstGeom>
        </p:spPr>
      </p:pic>
    </p:spTree>
    <p:extLst>
      <p:ext uri="{BB962C8B-B14F-4D97-AF65-F5344CB8AC3E}">
        <p14:creationId xmlns:p14="http://schemas.microsoft.com/office/powerpoint/2010/main" val="33615322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JDK 11 enhances </a:t>
            </a:r>
            <a:r>
              <a:rPr lang="en-US" sz="1400" b="1" dirty="0" err="1">
                <a:solidFill>
                  <a:srgbClr val="3C5790"/>
                </a:solidFill>
              </a:rPr>
              <a:t>java</a:t>
            </a:r>
            <a:r>
              <a:rPr lang="en-US" sz="1400" dirty="0" err="1">
                <a:solidFill>
                  <a:srgbClr val="3C5790"/>
                </a:solidFill>
              </a:rPr>
              <a:t>.</a:t>
            </a:r>
            <a:r>
              <a:rPr lang="en-US" sz="1400" b="1" dirty="0" err="1">
                <a:solidFill>
                  <a:srgbClr val="3C5790"/>
                </a:solidFill>
              </a:rPr>
              <a:t>lang</a:t>
            </a:r>
            <a:r>
              <a:rPr lang="en-US" sz="1400" dirty="0" err="1">
                <a:solidFill>
                  <a:srgbClr val="3C5790"/>
                </a:solidFill>
              </a:rPr>
              <a:t>.</a:t>
            </a:r>
            <a:r>
              <a:rPr lang="en-US" sz="1400" b="1" dirty="0" err="1">
                <a:solidFill>
                  <a:srgbClr val="3C5790"/>
                </a:solidFill>
              </a:rPr>
              <a:t>String</a:t>
            </a:r>
            <a:r>
              <a:rPr lang="en-US" sz="1400" dirty="0">
                <a:solidFill>
                  <a:srgbClr val="3C5790"/>
                </a:solidFill>
              </a:rPr>
              <a:t> class with 6 new methods</a:t>
            </a:r>
          </a:p>
          <a:p>
            <a:r>
              <a:rPr lang="en-US" sz="1400" dirty="0" err="1">
                <a:solidFill>
                  <a:srgbClr val="3C5790"/>
                </a:solidFill>
              </a:rPr>
              <a:t>boolean</a:t>
            </a:r>
            <a:r>
              <a:rPr lang="en-US" sz="1400" dirty="0">
                <a:solidFill>
                  <a:srgbClr val="3C5790"/>
                </a:solidFill>
              </a:rPr>
              <a:t> </a:t>
            </a:r>
            <a:r>
              <a:rPr lang="en-US" sz="1400" b="1" dirty="0" err="1">
                <a:solidFill>
                  <a:srgbClr val="3C5790"/>
                </a:solidFill>
              </a:rPr>
              <a:t>isBlank</a:t>
            </a:r>
            <a:r>
              <a:rPr lang="en-US" sz="1400" dirty="0">
                <a:solidFill>
                  <a:srgbClr val="3C5790"/>
                </a:solidFill>
              </a:rPr>
              <a:t>() - returns true if the string is empty or contains only white-spaces.</a:t>
            </a:r>
          </a:p>
          <a:p>
            <a:r>
              <a:rPr lang="en-US" sz="1400" dirty="0">
                <a:solidFill>
                  <a:srgbClr val="3C5790"/>
                </a:solidFill>
              </a:rPr>
              <a:t>Stream&lt;String&gt; </a:t>
            </a:r>
            <a:r>
              <a:rPr lang="en-US" sz="1400" b="1" dirty="0">
                <a:solidFill>
                  <a:srgbClr val="3C5790"/>
                </a:solidFill>
              </a:rPr>
              <a:t>lines</a:t>
            </a:r>
            <a:r>
              <a:rPr lang="en-US" sz="1400" dirty="0">
                <a:solidFill>
                  <a:srgbClr val="3C5790"/>
                </a:solidFill>
              </a:rPr>
              <a:t>() - returns a stream of lines extracted from this string, separated by line terminators.</a:t>
            </a:r>
          </a:p>
          <a:p>
            <a:r>
              <a:rPr lang="en-US" sz="1400" dirty="0">
                <a:solidFill>
                  <a:srgbClr val="3C5790"/>
                </a:solidFill>
              </a:rPr>
              <a:t>String </a:t>
            </a:r>
            <a:r>
              <a:rPr lang="en-US" sz="1400" b="1" dirty="0">
                <a:solidFill>
                  <a:srgbClr val="3C5790"/>
                </a:solidFill>
              </a:rPr>
              <a:t>repeat</a:t>
            </a:r>
            <a:r>
              <a:rPr lang="en-US" sz="1400" dirty="0">
                <a:solidFill>
                  <a:srgbClr val="3C5790"/>
                </a:solidFill>
              </a:rPr>
              <a:t>(int count) - returns a string whose value is the concatenation of this string’s repeated count times.</a:t>
            </a:r>
          </a:p>
          <a:p>
            <a:r>
              <a:rPr lang="en-US" sz="1400" dirty="0">
                <a:solidFill>
                  <a:srgbClr val="3C5790"/>
                </a:solidFill>
              </a:rPr>
              <a:t>String </a:t>
            </a:r>
            <a:r>
              <a:rPr lang="en-US" sz="1400" b="1" dirty="0">
                <a:solidFill>
                  <a:srgbClr val="3C5790"/>
                </a:solidFill>
              </a:rPr>
              <a:t>strip</a:t>
            </a:r>
            <a:r>
              <a:rPr lang="en-US" sz="1400" dirty="0">
                <a:solidFill>
                  <a:srgbClr val="3C5790"/>
                </a:solidFill>
              </a:rPr>
              <a:t>() – returns a string whose value is this string, with all leading and trailing white-spaces removed.</a:t>
            </a:r>
          </a:p>
          <a:p>
            <a:r>
              <a:rPr lang="en-US" sz="1400" dirty="0">
                <a:solidFill>
                  <a:srgbClr val="3C5790"/>
                </a:solidFill>
              </a:rPr>
              <a:t>String </a:t>
            </a:r>
            <a:r>
              <a:rPr lang="en-US" sz="1400" b="1" dirty="0" err="1">
                <a:solidFill>
                  <a:srgbClr val="3C5790"/>
                </a:solidFill>
              </a:rPr>
              <a:t>stripLeading</a:t>
            </a:r>
            <a:r>
              <a:rPr lang="en-US" sz="1400" dirty="0">
                <a:solidFill>
                  <a:srgbClr val="3C5790"/>
                </a:solidFill>
              </a:rPr>
              <a:t>() – returns a string whose value is this string, with all leading white-spaces removed.</a:t>
            </a:r>
          </a:p>
          <a:p>
            <a:r>
              <a:rPr lang="en-US" sz="1400" dirty="0">
                <a:solidFill>
                  <a:srgbClr val="3C5790"/>
                </a:solidFill>
              </a:rPr>
              <a:t>String </a:t>
            </a:r>
            <a:r>
              <a:rPr lang="en-US" sz="1400" b="1" dirty="0" err="1">
                <a:solidFill>
                  <a:srgbClr val="3C5790"/>
                </a:solidFill>
              </a:rPr>
              <a:t>stripTrailing</a:t>
            </a:r>
            <a:r>
              <a:rPr lang="en-US" sz="1400" dirty="0">
                <a:solidFill>
                  <a:srgbClr val="3C5790"/>
                </a:solidFill>
              </a:rPr>
              <a:t>() – returns a string whose value is this string, with all trailing white-spaces removed.</a:t>
            </a:r>
          </a:p>
          <a:p>
            <a:endParaRPr lang="en-US" sz="1400" dirty="0">
              <a:solidFill>
                <a:srgbClr val="3C5790"/>
              </a:solidFill>
            </a:endParaRPr>
          </a:p>
          <a:p>
            <a:endParaRPr lang="en-US" sz="1400" dirty="0">
              <a:solidFill>
                <a:srgbClr val="3C5790"/>
              </a:solidFill>
            </a:endParaRPr>
          </a:p>
        </p:txBody>
      </p:sp>
    </p:spTree>
    <p:extLst>
      <p:ext uri="{BB962C8B-B14F-4D97-AF65-F5344CB8AC3E}">
        <p14:creationId xmlns:p14="http://schemas.microsoft.com/office/powerpoint/2010/main" val="1143932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err="1">
                <a:solidFill>
                  <a:srgbClr val="3C5790"/>
                </a:solidFill>
              </a:rPr>
              <a:t>java.nio.file.Files</a:t>
            </a:r>
            <a:r>
              <a:rPr lang="en-US" sz="1400" b="1" dirty="0">
                <a:solidFill>
                  <a:srgbClr val="3C5790"/>
                </a:solidFill>
              </a:rPr>
              <a:t> </a:t>
            </a:r>
            <a:r>
              <a:rPr lang="en-US" sz="1400" dirty="0">
                <a:solidFill>
                  <a:srgbClr val="3C5790"/>
                </a:solidFill>
              </a:rPr>
              <a:t>has new 4 static methods to read string from a file and write string into a file</a:t>
            </a:r>
          </a:p>
          <a:p>
            <a:r>
              <a:rPr lang="en-US" sz="1400" dirty="0">
                <a:solidFill>
                  <a:srgbClr val="3C5790"/>
                </a:solidFill>
              </a:rPr>
              <a:t>static String </a:t>
            </a:r>
            <a:r>
              <a:rPr lang="en-US" sz="1400" b="1" dirty="0" err="1">
                <a:solidFill>
                  <a:srgbClr val="3C5790"/>
                </a:solidFill>
              </a:rPr>
              <a:t>readString</a:t>
            </a:r>
            <a:r>
              <a:rPr lang="en-US" sz="1400" dirty="0">
                <a:solidFill>
                  <a:srgbClr val="3C5790"/>
                </a:solidFill>
              </a:rPr>
              <a:t>(Path path) – reads contents from a file into a string, decoding from bytes to characters using the UTF-8 charset.</a:t>
            </a:r>
          </a:p>
          <a:p>
            <a:r>
              <a:rPr lang="en-US" sz="1400" dirty="0">
                <a:solidFill>
                  <a:srgbClr val="3C5790"/>
                </a:solidFill>
              </a:rPr>
              <a:t>static String </a:t>
            </a:r>
            <a:r>
              <a:rPr lang="en-US" sz="1400" b="1" dirty="0" err="1">
                <a:solidFill>
                  <a:srgbClr val="3C5790"/>
                </a:solidFill>
              </a:rPr>
              <a:t>readString</a:t>
            </a:r>
            <a:r>
              <a:rPr lang="en-US" sz="1400" dirty="0">
                <a:solidFill>
                  <a:srgbClr val="3C5790"/>
                </a:solidFill>
              </a:rPr>
              <a:t>(Path </a:t>
            </a:r>
            <a:r>
              <a:rPr lang="en-US" sz="1400" dirty="0" err="1">
                <a:solidFill>
                  <a:srgbClr val="3C5790"/>
                </a:solidFill>
              </a:rPr>
              <a:t>path</a:t>
            </a:r>
            <a:r>
              <a:rPr lang="en-US" sz="1400" dirty="0">
                <a:solidFill>
                  <a:srgbClr val="3C5790"/>
                </a:solidFill>
              </a:rPr>
              <a:t>, Charset cs) – reads characters from a file into a string, decoding from bytes to characters using the specified charset.</a:t>
            </a:r>
          </a:p>
          <a:p>
            <a:r>
              <a:rPr lang="en-US" sz="1400" dirty="0">
                <a:solidFill>
                  <a:srgbClr val="3C5790"/>
                </a:solidFill>
              </a:rPr>
              <a:t>static Path </a:t>
            </a:r>
            <a:r>
              <a:rPr lang="en-US" sz="1400" b="1" dirty="0" err="1">
                <a:solidFill>
                  <a:srgbClr val="3C5790"/>
                </a:solidFill>
              </a:rPr>
              <a:t>writeString</a:t>
            </a:r>
            <a:r>
              <a:rPr lang="en-US" sz="1400" dirty="0">
                <a:solidFill>
                  <a:srgbClr val="3C5790"/>
                </a:solidFill>
              </a:rPr>
              <a:t>(Path </a:t>
            </a:r>
            <a:r>
              <a:rPr lang="en-US" sz="1400" dirty="0" err="1">
                <a:solidFill>
                  <a:srgbClr val="3C5790"/>
                </a:solidFill>
              </a:rPr>
              <a:t>path</a:t>
            </a:r>
            <a:r>
              <a:rPr lang="en-US" sz="1400" dirty="0">
                <a:solidFill>
                  <a:srgbClr val="3C5790"/>
                </a:solidFill>
              </a:rPr>
              <a:t>, </a:t>
            </a:r>
            <a:r>
              <a:rPr lang="en-US" sz="1400" dirty="0" err="1">
                <a:solidFill>
                  <a:srgbClr val="3C5790"/>
                </a:solidFill>
              </a:rPr>
              <a:t>CharSequence</a:t>
            </a:r>
            <a:r>
              <a:rPr lang="en-US" sz="1400" dirty="0">
                <a:solidFill>
                  <a:srgbClr val="3C5790"/>
                </a:solidFill>
              </a:rPr>
              <a:t> </a:t>
            </a:r>
            <a:r>
              <a:rPr lang="en-US" sz="1400" dirty="0" err="1">
                <a:solidFill>
                  <a:srgbClr val="3C5790"/>
                </a:solidFill>
              </a:rPr>
              <a:t>csq</a:t>
            </a:r>
            <a:r>
              <a:rPr lang="en-US" sz="1400" dirty="0">
                <a:solidFill>
                  <a:srgbClr val="3C5790"/>
                </a:solidFill>
              </a:rPr>
              <a:t>, </a:t>
            </a:r>
            <a:r>
              <a:rPr lang="en-US" sz="1400" dirty="0" err="1">
                <a:solidFill>
                  <a:srgbClr val="3C5790"/>
                </a:solidFill>
              </a:rPr>
              <a:t>OpenOption</a:t>
            </a:r>
            <a:r>
              <a:rPr lang="en-US" sz="1400" dirty="0">
                <a:solidFill>
                  <a:srgbClr val="3C5790"/>
                </a:solidFill>
              </a:rPr>
              <a:t>… options) – writes a </a:t>
            </a:r>
            <a:r>
              <a:rPr lang="en-US" sz="1400" dirty="0" err="1">
                <a:solidFill>
                  <a:srgbClr val="3C5790"/>
                </a:solidFill>
              </a:rPr>
              <a:t>CharSequence</a:t>
            </a:r>
            <a:r>
              <a:rPr lang="en-US" sz="1400" dirty="0">
                <a:solidFill>
                  <a:srgbClr val="3C5790"/>
                </a:solidFill>
              </a:rPr>
              <a:t> to a file</a:t>
            </a:r>
          </a:p>
          <a:p>
            <a:r>
              <a:rPr lang="en-US" sz="1400" dirty="0">
                <a:solidFill>
                  <a:srgbClr val="3C5790"/>
                </a:solidFill>
              </a:rPr>
              <a:t>static Path </a:t>
            </a:r>
            <a:r>
              <a:rPr lang="en-US" sz="1400" b="1" dirty="0" err="1">
                <a:solidFill>
                  <a:srgbClr val="3C5790"/>
                </a:solidFill>
              </a:rPr>
              <a:t>writeString</a:t>
            </a:r>
            <a:r>
              <a:rPr lang="en-US" sz="1400" dirty="0">
                <a:solidFill>
                  <a:srgbClr val="3C5790"/>
                </a:solidFill>
              </a:rPr>
              <a:t>(Path </a:t>
            </a:r>
            <a:r>
              <a:rPr lang="en-US" sz="1400" dirty="0" err="1">
                <a:solidFill>
                  <a:srgbClr val="3C5790"/>
                </a:solidFill>
              </a:rPr>
              <a:t>path</a:t>
            </a:r>
            <a:r>
              <a:rPr lang="en-US" sz="1400" dirty="0">
                <a:solidFill>
                  <a:srgbClr val="3C5790"/>
                </a:solidFill>
              </a:rPr>
              <a:t>, </a:t>
            </a:r>
            <a:r>
              <a:rPr lang="en-US" sz="1400" dirty="0" err="1">
                <a:solidFill>
                  <a:srgbClr val="3C5790"/>
                </a:solidFill>
              </a:rPr>
              <a:t>CharSequence</a:t>
            </a:r>
            <a:r>
              <a:rPr lang="en-US" sz="1400" dirty="0">
                <a:solidFill>
                  <a:srgbClr val="3C5790"/>
                </a:solidFill>
              </a:rPr>
              <a:t> </a:t>
            </a:r>
            <a:r>
              <a:rPr lang="en-US" sz="1400" dirty="0" err="1">
                <a:solidFill>
                  <a:srgbClr val="3C5790"/>
                </a:solidFill>
              </a:rPr>
              <a:t>csq</a:t>
            </a:r>
            <a:r>
              <a:rPr lang="en-US" sz="1400" dirty="0">
                <a:solidFill>
                  <a:srgbClr val="3C5790"/>
                </a:solidFill>
              </a:rPr>
              <a:t>, Charset cs, </a:t>
            </a:r>
            <a:r>
              <a:rPr lang="en-US" sz="1400" dirty="0" err="1">
                <a:solidFill>
                  <a:srgbClr val="3C5790"/>
                </a:solidFill>
              </a:rPr>
              <a:t>OpenOption</a:t>
            </a:r>
            <a:r>
              <a:rPr lang="en-US" sz="1400" dirty="0">
                <a:solidFill>
                  <a:srgbClr val="3C5790"/>
                </a:solidFill>
              </a:rPr>
              <a:t>… options) – writes a </a:t>
            </a:r>
            <a:r>
              <a:rPr lang="en-US" sz="1400" dirty="0" err="1">
                <a:solidFill>
                  <a:srgbClr val="3C5790"/>
                </a:solidFill>
              </a:rPr>
              <a:t>CharSequence</a:t>
            </a:r>
            <a:r>
              <a:rPr lang="en-US" sz="1400" dirty="0">
                <a:solidFill>
                  <a:srgbClr val="3C5790"/>
                </a:solidFill>
              </a:rPr>
              <a:t> to a file with the specified charset.</a:t>
            </a:r>
          </a:p>
        </p:txBody>
      </p:sp>
    </p:spTree>
    <p:extLst>
      <p:ext uri="{BB962C8B-B14F-4D97-AF65-F5344CB8AC3E}">
        <p14:creationId xmlns:p14="http://schemas.microsoft.com/office/powerpoint/2010/main" val="30258950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JDK11 enhances </a:t>
            </a:r>
            <a:r>
              <a:rPr lang="en-US" sz="1400" b="1" dirty="0" err="1">
                <a:solidFill>
                  <a:srgbClr val="3C5790"/>
                </a:solidFill>
              </a:rPr>
              <a:t>java.util.function.Predicate</a:t>
            </a:r>
            <a:r>
              <a:rPr lang="en-US" sz="1400" b="1" dirty="0">
                <a:solidFill>
                  <a:srgbClr val="3C5790"/>
                </a:solidFill>
              </a:rPr>
              <a:t> </a:t>
            </a:r>
            <a:r>
              <a:rPr lang="en-US" sz="1400" dirty="0">
                <a:solidFill>
                  <a:srgbClr val="3C5790"/>
                </a:solidFill>
              </a:rPr>
              <a:t>with a static </a:t>
            </a:r>
            <a:r>
              <a:rPr lang="en-US" sz="1400" b="1" dirty="0">
                <a:solidFill>
                  <a:srgbClr val="3C5790"/>
                </a:solidFill>
              </a:rPr>
              <a:t>not</a:t>
            </a:r>
            <a:r>
              <a:rPr lang="en-US" sz="1400" dirty="0">
                <a:solidFill>
                  <a:srgbClr val="3C5790"/>
                </a:solidFill>
              </a:rPr>
              <a:t>() method.</a:t>
            </a:r>
          </a:p>
          <a:p>
            <a:r>
              <a:rPr lang="en-US" sz="1400" b="1" dirty="0">
                <a:solidFill>
                  <a:srgbClr val="3C5790"/>
                </a:solidFill>
              </a:rPr>
              <a:t>static &lt;T&gt; Predicate&lt;T&gt; not(Predicate&lt;? super T&gt; target) </a:t>
            </a:r>
            <a:r>
              <a:rPr lang="en-US" sz="1400" dirty="0">
                <a:solidFill>
                  <a:srgbClr val="3C5790"/>
                </a:solidFill>
              </a:rPr>
              <a:t>- returns a predicate that is the negation of the supplied predicate.</a:t>
            </a:r>
          </a:p>
          <a:p>
            <a:r>
              <a:rPr lang="en-US" sz="1400" dirty="0">
                <a:solidFill>
                  <a:srgbClr val="3C5790"/>
                </a:solidFill>
              </a:rPr>
              <a:t>JDK11 new </a:t>
            </a:r>
            <a:r>
              <a:rPr lang="en-US" sz="1400" b="1" dirty="0">
                <a:solidFill>
                  <a:srgbClr val="3C5790"/>
                </a:solidFill>
              </a:rPr>
              <a:t>single-file launcher </a:t>
            </a:r>
            <a:r>
              <a:rPr lang="en-US" sz="1400" dirty="0">
                <a:solidFill>
                  <a:srgbClr val="3C5790"/>
                </a:solidFill>
              </a:rPr>
              <a:t>allows executing Java source codes directly using the java interpreter. The source code is compiled in memory and then executed by the interpreter. The limitation is that all the classes have to be defined in the same file.</a:t>
            </a:r>
          </a:p>
        </p:txBody>
      </p:sp>
    </p:spTree>
    <p:extLst>
      <p:ext uri="{BB962C8B-B14F-4D97-AF65-F5344CB8AC3E}">
        <p14:creationId xmlns:p14="http://schemas.microsoft.com/office/powerpoint/2010/main" val="32819562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Java 11 deprecated the following modules:</a:t>
            </a:r>
          </a:p>
          <a:p>
            <a:pPr lvl="1"/>
            <a:r>
              <a:rPr lang="en-US" sz="1400" dirty="0" err="1">
                <a:solidFill>
                  <a:srgbClr val="3C5790"/>
                </a:solidFill>
              </a:rPr>
              <a:t>Nashorn</a:t>
            </a:r>
            <a:r>
              <a:rPr lang="en-US" sz="1400" dirty="0">
                <a:solidFill>
                  <a:srgbClr val="3C5790"/>
                </a:solidFill>
              </a:rPr>
              <a:t> JavaScript engine, including the JJS tool</a:t>
            </a:r>
          </a:p>
          <a:p>
            <a:pPr lvl="1"/>
            <a:r>
              <a:rPr lang="en-US" sz="1400" dirty="0">
                <a:solidFill>
                  <a:srgbClr val="3C5790"/>
                </a:solidFill>
              </a:rPr>
              <a:t>Pack200 compression scheme for JAR files</a:t>
            </a:r>
          </a:p>
          <a:p>
            <a:r>
              <a:rPr lang="en-US" sz="1400" b="1" dirty="0">
                <a:solidFill>
                  <a:srgbClr val="3C5790"/>
                </a:solidFill>
              </a:rPr>
              <a:t>JDK Mission Control(JMC)</a:t>
            </a:r>
            <a:r>
              <a:rPr lang="en-US" sz="1400" dirty="0">
                <a:solidFill>
                  <a:srgbClr val="3C5790"/>
                </a:solidFill>
              </a:rPr>
              <a:t> is no longer included in the JDK. A standalone version of JMC is available as a separate download.</a:t>
            </a:r>
          </a:p>
          <a:p>
            <a:r>
              <a:rPr lang="en-US" sz="1400" dirty="0">
                <a:solidFill>
                  <a:srgbClr val="3C5790"/>
                </a:solidFill>
              </a:rPr>
              <a:t>The same is true for JavaFX modules.</a:t>
            </a:r>
          </a:p>
        </p:txBody>
      </p:sp>
    </p:spTree>
    <p:extLst>
      <p:ext uri="{BB962C8B-B14F-4D97-AF65-F5344CB8AC3E}">
        <p14:creationId xmlns:p14="http://schemas.microsoft.com/office/powerpoint/2010/main" val="15004269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hlinkClick r:id="rId4">
                  <a:extLst>
                    <a:ext uri="{A12FA001-AC4F-418D-AE19-62706E023703}">
                      <ahyp:hlinkClr xmlns:ahyp="http://schemas.microsoft.com/office/drawing/2018/hyperlinkcolor" val="tx"/>
                    </a:ext>
                  </a:extLst>
                </a:hlinkClick>
              </a:rPr>
              <a:t>https://examples.javacodegeeks.com/core-java/java-11-new-features-tutorial/</a:t>
            </a:r>
            <a:endParaRPr lang="en-US" sz="1600" dirty="0">
              <a:solidFill>
                <a:schemeClr val="bg1"/>
              </a:solidFill>
            </a:endParaRPr>
          </a:p>
          <a:p>
            <a:r>
              <a:rPr lang="en-US" sz="1600" dirty="0">
                <a:solidFill>
                  <a:schemeClr val="bg1"/>
                </a:solidFill>
              </a:rPr>
              <a:t>Java 11 and 12 new features</a:t>
            </a:r>
          </a:p>
          <a:p>
            <a:r>
              <a:rPr lang="en-US" sz="1600" dirty="0">
                <a:solidFill>
                  <a:schemeClr val="bg1"/>
                </a:solidFill>
              </a:rPr>
              <a:t>https://www.baeldung.com/java-11-new-features</a:t>
            </a:r>
          </a:p>
          <a:p>
            <a:endParaRPr lang="en-US" sz="1600" dirty="0">
              <a:solidFill>
                <a:schemeClr val="bg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500" dirty="0">
                <a:solidFill>
                  <a:srgbClr val="3C5790"/>
                </a:solidFill>
              </a:rPr>
              <a:t>JEP 181: Nest-Based Access Control</a:t>
            </a:r>
          </a:p>
          <a:p>
            <a:r>
              <a:rPr lang="en-US" sz="1500" dirty="0">
                <a:solidFill>
                  <a:srgbClr val="3C5790"/>
                </a:solidFill>
              </a:rPr>
              <a:t>JEP 309: Dynamic Class-File constants</a:t>
            </a:r>
          </a:p>
          <a:p>
            <a:r>
              <a:rPr lang="en-US" sz="1500" dirty="0">
                <a:solidFill>
                  <a:srgbClr val="3C5790"/>
                </a:solidFill>
              </a:rPr>
              <a:t>JEP 315: Improve Aarch6 Intrinsic</a:t>
            </a:r>
          </a:p>
          <a:p>
            <a:r>
              <a:rPr lang="en-US" sz="1500" dirty="0">
                <a:solidFill>
                  <a:srgbClr val="3C5790"/>
                </a:solidFill>
              </a:rPr>
              <a:t>JEP 320: Remove the Java EE and CORBA modules</a:t>
            </a:r>
          </a:p>
          <a:p>
            <a:r>
              <a:rPr lang="en-US" sz="1500" dirty="0">
                <a:solidFill>
                  <a:srgbClr val="3C5790"/>
                </a:solidFill>
              </a:rPr>
              <a:t>JEP 321: Standard HTTP Client</a:t>
            </a:r>
          </a:p>
          <a:p>
            <a:r>
              <a:rPr lang="en-US" sz="1500" dirty="0">
                <a:solidFill>
                  <a:srgbClr val="3C5790"/>
                </a:solidFill>
              </a:rPr>
              <a:t>JEP 323: Local-Variable Syntax for Lambda Parameters</a:t>
            </a:r>
          </a:p>
          <a:p>
            <a:r>
              <a:rPr lang="en-US" sz="1500" dirty="0">
                <a:solidFill>
                  <a:srgbClr val="3C5790"/>
                </a:solidFill>
              </a:rPr>
              <a:t>JEP 324: Key Agreement with Curve25519 and Curve448</a:t>
            </a:r>
            <a:endParaRPr lang="fr-CA" sz="1200" dirty="0">
              <a:solidFill>
                <a:srgbClr val="3C579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3657600"/>
          </a:xfrm>
        </p:spPr>
        <p:txBody>
          <a:bodyPr/>
          <a:lstStyle/>
          <a:p>
            <a:r>
              <a:rPr lang="en-US" sz="1500" dirty="0">
                <a:solidFill>
                  <a:srgbClr val="3C5790"/>
                </a:solidFill>
              </a:rPr>
              <a:t>JEP 327: Unicode 10</a:t>
            </a:r>
          </a:p>
          <a:p>
            <a:r>
              <a:rPr lang="en-US" sz="1500" dirty="0">
                <a:solidFill>
                  <a:srgbClr val="3C5790"/>
                </a:solidFill>
              </a:rPr>
              <a:t>JEP 328: Flight Recorder</a:t>
            </a:r>
          </a:p>
          <a:p>
            <a:r>
              <a:rPr lang="en-US" sz="1500" dirty="0">
                <a:solidFill>
                  <a:srgbClr val="3C5790"/>
                </a:solidFill>
              </a:rPr>
              <a:t>JEP 329: ChaCha20 and Poly1305 Cryptographic Algorithms</a:t>
            </a:r>
          </a:p>
          <a:p>
            <a:r>
              <a:rPr lang="en-US" sz="1500" dirty="0">
                <a:solidFill>
                  <a:srgbClr val="3C5790"/>
                </a:solidFill>
              </a:rPr>
              <a:t>JEP 330: Launch Single-File Source Code Programs</a:t>
            </a:r>
          </a:p>
          <a:p>
            <a:r>
              <a:rPr lang="en-US" sz="1500" dirty="0">
                <a:solidFill>
                  <a:srgbClr val="3C5790"/>
                </a:solidFill>
              </a:rPr>
              <a:t>JEP 331: Low-Overhead Heap Profiling</a:t>
            </a:r>
          </a:p>
          <a:p>
            <a:r>
              <a:rPr lang="en-US" sz="1500" dirty="0">
                <a:solidFill>
                  <a:srgbClr val="3C5790"/>
                </a:solidFill>
              </a:rPr>
              <a:t>JEP 332: Transport Layer Security (TLS) 1.3</a:t>
            </a:r>
          </a:p>
          <a:p>
            <a:r>
              <a:rPr lang="en-US" sz="1500" dirty="0">
                <a:solidFill>
                  <a:srgbClr val="3C5790"/>
                </a:solidFill>
              </a:rPr>
              <a:t>JEP 333: ZGC: A Scalable Low-Latency Garbage Collector (Experimental)</a:t>
            </a:r>
          </a:p>
          <a:p>
            <a:r>
              <a:rPr lang="en-US" sz="1500" dirty="0">
                <a:solidFill>
                  <a:srgbClr val="3C5790"/>
                </a:solidFill>
              </a:rPr>
              <a:t>JEP 336: Deprecate the Pack200 Tools and API</a:t>
            </a:r>
            <a:endParaRPr lang="fr-CA" sz="1200" dirty="0">
              <a:solidFill>
                <a:srgbClr val="3C5790"/>
              </a:solidFill>
            </a:endParaRPr>
          </a:p>
        </p:txBody>
      </p:sp>
    </p:spTree>
    <p:extLst>
      <p:ext uri="{BB962C8B-B14F-4D97-AF65-F5344CB8AC3E}">
        <p14:creationId xmlns:p14="http://schemas.microsoft.com/office/powerpoint/2010/main" val="18879151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Lambda Parameters</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447800"/>
          </a:xfrm>
        </p:spPr>
        <p:txBody>
          <a:bodyPr/>
          <a:lstStyle/>
          <a:p>
            <a:r>
              <a:rPr lang="en-US" sz="1400" dirty="0">
                <a:solidFill>
                  <a:srgbClr val="3C5790"/>
                </a:solidFill>
              </a:rPr>
              <a:t>A lambda expression is an anonymous function that can accept input parameters and return a value. </a:t>
            </a:r>
          </a:p>
          <a:p>
            <a:r>
              <a:rPr lang="en-US" sz="1400" dirty="0">
                <a:solidFill>
                  <a:srgbClr val="3C5790"/>
                </a:solidFill>
              </a:rPr>
              <a:t>A lambda expression can specify the types of all (or none) of its input parameters.</a:t>
            </a:r>
          </a:p>
          <a:p>
            <a:r>
              <a:rPr lang="en-US" sz="1400" dirty="0">
                <a:solidFill>
                  <a:srgbClr val="3C5790"/>
                </a:solidFill>
              </a:rPr>
              <a:t>A lambda expression that explicitly specifies the type of all its input parameters is referred to as an explicitly-typed lambda expression.</a:t>
            </a:r>
          </a:p>
          <a:p>
            <a:r>
              <a:rPr lang="en-US" sz="1400" dirty="0">
                <a:solidFill>
                  <a:srgbClr val="3C5790"/>
                </a:solidFill>
              </a:rPr>
              <a:t>In JDK 11, you'll be able to use var with lambda parameters.</a:t>
            </a:r>
          </a:p>
        </p:txBody>
      </p:sp>
      <p:pic>
        <p:nvPicPr>
          <p:cNvPr id="3" name="Picture 2">
            <a:extLst>
              <a:ext uri="{FF2B5EF4-FFF2-40B4-BE49-F238E27FC236}">
                <a16:creationId xmlns:a16="http://schemas.microsoft.com/office/drawing/2014/main" id="{7CD2A371-F2A9-41EC-A275-40329C9B6D55}"/>
              </a:ext>
            </a:extLst>
          </p:cNvPr>
          <p:cNvPicPr>
            <a:picLocks noChangeAspect="1"/>
          </p:cNvPicPr>
          <p:nvPr/>
        </p:nvPicPr>
        <p:blipFill>
          <a:blip r:embed="rId3"/>
          <a:stretch>
            <a:fillRect/>
          </a:stretch>
        </p:blipFill>
        <p:spPr>
          <a:xfrm>
            <a:off x="2057400" y="3627437"/>
            <a:ext cx="4400550" cy="866775"/>
          </a:xfrm>
          <a:prstGeom prst="rect">
            <a:avLst/>
          </a:prstGeom>
        </p:spPr>
      </p:pic>
      <p:pic>
        <p:nvPicPr>
          <p:cNvPr id="5" name="Picture 4">
            <a:extLst>
              <a:ext uri="{FF2B5EF4-FFF2-40B4-BE49-F238E27FC236}">
                <a16:creationId xmlns:a16="http://schemas.microsoft.com/office/drawing/2014/main" id="{1FB7C089-9F45-453B-9A04-18E5A67F2B0B}"/>
              </a:ext>
            </a:extLst>
          </p:cNvPr>
          <p:cNvPicPr>
            <a:picLocks noChangeAspect="1"/>
          </p:cNvPicPr>
          <p:nvPr/>
        </p:nvPicPr>
        <p:blipFill>
          <a:blip r:embed="rId4"/>
          <a:stretch>
            <a:fillRect/>
          </a:stretch>
        </p:blipFill>
        <p:spPr>
          <a:xfrm>
            <a:off x="1066800" y="4800600"/>
            <a:ext cx="6505575" cy="609600"/>
          </a:xfrm>
          <a:prstGeom prst="rect">
            <a:avLst/>
          </a:prstGeom>
        </p:spPr>
      </p:pic>
      <p:pic>
        <p:nvPicPr>
          <p:cNvPr id="7" name="Picture 6">
            <a:extLst>
              <a:ext uri="{FF2B5EF4-FFF2-40B4-BE49-F238E27FC236}">
                <a16:creationId xmlns:a16="http://schemas.microsoft.com/office/drawing/2014/main" id="{CF182D29-B347-4333-ABDD-CC048D3526A7}"/>
              </a:ext>
            </a:extLst>
          </p:cNvPr>
          <p:cNvPicPr>
            <a:picLocks noChangeAspect="1"/>
          </p:cNvPicPr>
          <p:nvPr/>
        </p:nvPicPr>
        <p:blipFill>
          <a:blip r:embed="rId5"/>
          <a:stretch>
            <a:fillRect/>
          </a:stretch>
        </p:blipFill>
        <p:spPr>
          <a:xfrm>
            <a:off x="1233487" y="5716588"/>
            <a:ext cx="6048375" cy="619125"/>
          </a:xfrm>
          <a:prstGeom prst="rect">
            <a:avLst/>
          </a:prstGeom>
        </p:spPr>
      </p:pic>
    </p:spTree>
    <p:extLst>
      <p:ext uri="{BB962C8B-B14F-4D97-AF65-F5344CB8AC3E}">
        <p14:creationId xmlns:p14="http://schemas.microsoft.com/office/powerpoint/2010/main" val="3373378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Epsilon GC</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JDK 11 introduces </a:t>
            </a:r>
            <a:r>
              <a:rPr lang="en-US" sz="1400" b="1" dirty="0">
                <a:solidFill>
                  <a:srgbClr val="3C5790"/>
                </a:solidFill>
              </a:rPr>
              <a:t>Epsilon garbage collector</a:t>
            </a:r>
            <a:r>
              <a:rPr lang="en-US" sz="1400" dirty="0">
                <a:solidFill>
                  <a:srgbClr val="3C5790"/>
                </a:solidFill>
              </a:rPr>
              <a:t>, to calculate how long will it take for the JVM to exhaust all its memory and shut down.</a:t>
            </a:r>
          </a:p>
          <a:p>
            <a:r>
              <a:rPr lang="en-US" sz="1400" dirty="0">
                <a:solidFill>
                  <a:srgbClr val="3C5790"/>
                </a:solidFill>
              </a:rPr>
              <a:t>Epsilon is a no-operation(no-op) GC, it doesn't collect any garbage as it only handler the allocation of memory. When the available HEAP is exhausted, the JVM shuts down.</a:t>
            </a:r>
          </a:p>
          <a:p>
            <a:r>
              <a:rPr lang="en-US" sz="1400" dirty="0">
                <a:solidFill>
                  <a:srgbClr val="3C5790"/>
                </a:solidFill>
              </a:rPr>
              <a:t>This GC has been added as a benchmark to test applications for performance, memory usage, latency and throughput improvements.</a:t>
            </a:r>
          </a:p>
        </p:txBody>
      </p:sp>
    </p:spTree>
    <p:extLst>
      <p:ext uri="{BB962C8B-B14F-4D97-AF65-F5344CB8AC3E}">
        <p14:creationId xmlns:p14="http://schemas.microsoft.com/office/powerpoint/2010/main" val="944893349"/>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7706</TotalTime>
  <Words>1705</Words>
  <Application>Microsoft Office PowerPoint</Application>
  <PresentationFormat>On-screen Show (4:3)</PresentationFormat>
  <Paragraphs>143</Paragraphs>
  <Slides>26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143</vt:lpstr>
      <vt:lpstr>Java 11 – New Features</vt:lpstr>
      <vt:lpstr>Contents</vt:lpstr>
      <vt:lpstr>What is Java?</vt:lpstr>
      <vt:lpstr>History</vt:lpstr>
      <vt:lpstr>Java Flavors</vt:lpstr>
      <vt:lpstr>New Features</vt:lpstr>
      <vt:lpstr>New Features (cont.)</vt:lpstr>
      <vt:lpstr>Lambda Parameters</vt:lpstr>
      <vt:lpstr>Epsilon GC</vt:lpstr>
      <vt:lpstr>Epsilon GC (cont.)</vt:lpstr>
      <vt:lpstr>Epsilon GC (cont.)</vt:lpstr>
      <vt:lpstr>Epsilon GC (cont.)</vt:lpstr>
      <vt:lpstr>Epsilon GC (cont.)</vt:lpstr>
      <vt:lpstr>Epsilon GC (cont.)</vt:lpstr>
      <vt:lpstr>ZGC</vt:lpstr>
      <vt:lpstr>ZGC (cont.)</vt:lpstr>
      <vt:lpstr>ZGC (cont.)</vt:lpstr>
      <vt:lpstr>HTTP Client API</vt:lpstr>
      <vt:lpstr>HTTP Client API (cont.)</vt:lpstr>
      <vt:lpstr>HTTP Client API (cont.)</vt:lpstr>
      <vt:lpstr>HTTP Client API (cont.)</vt:lpstr>
      <vt:lpstr>Other Improvements</vt:lpstr>
      <vt:lpstr>Other Improvements (cont.)</vt:lpstr>
      <vt:lpstr>Other Improvements (cont.)</vt:lpstr>
      <vt:lpstr>Other Improvements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805</cp:revision>
  <dcterms:created xsi:type="dcterms:W3CDTF">2012-04-12T06:19:17Z</dcterms:created>
  <dcterms:modified xsi:type="dcterms:W3CDTF">2021-04-01T16:44:14Z</dcterms:modified>
</cp:coreProperties>
</file>