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5" r:id="rId5"/>
    <p:sldId id="372" r:id="rId6"/>
    <p:sldId id="391" r:id="rId7"/>
    <p:sldId id="373" r:id="rId8"/>
    <p:sldId id="387" r:id="rId9"/>
    <p:sldId id="393" r:id="rId10"/>
    <p:sldId id="394" r:id="rId11"/>
    <p:sldId id="386" r:id="rId12"/>
    <p:sldId id="377" r:id="rId13"/>
    <p:sldId id="378" r:id="rId14"/>
    <p:sldId id="380" r:id="rId15"/>
    <p:sldId id="384" r:id="rId16"/>
    <p:sldId id="389" r:id="rId17"/>
    <p:sldId id="388" r:id="rId18"/>
    <p:sldId id="392" r:id="rId19"/>
    <p:sldId id="300" r:id="rId20"/>
    <p:sldId id="259" r:id="rId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p:scale>
          <a:sx n="75" d="100"/>
          <a:sy n="75" d="100"/>
        </p:scale>
        <p:origin x="100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29/03/2021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29/03/2021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29/03/2021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29/03/2021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29/03/2021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29/03/2021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29/03/2021</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29/03/2021</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29/03/2021</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29/03/2021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29/03/2021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29/03/2021</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QUIC" TargetMode="Externa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hyperlink" Target="https://blog.apnic.net/2019/03/04/a-quick-look-at-quic" TargetMode="External"/><Relationship Id="rId4" Type="http://schemas.openxmlformats.org/officeDocument/2006/relationships/hyperlink" Target="https://tools.ietf.org/html/draft-ietf-quic-transport-3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QUIC</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Why</a:t>
            </a:r>
            <a:r>
              <a:rPr lang="fr-CA" dirty="0">
                <a:solidFill>
                  <a:schemeClr val="bg1"/>
                </a:solidFill>
              </a:rPr>
              <a:t> QUIC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Current issues in TLS</a:t>
            </a:r>
            <a:r>
              <a:rPr lang="en-US" sz="1400" dirty="0">
                <a:solidFill>
                  <a:srgbClr val="3C5790"/>
                </a:solidFill>
              </a:rPr>
              <a:t>:</a:t>
            </a:r>
          </a:p>
          <a:p>
            <a:pPr lvl="1"/>
            <a:r>
              <a:rPr lang="en-US" sz="1400" dirty="0">
                <a:solidFill>
                  <a:srgbClr val="3C5790"/>
                </a:solidFill>
              </a:rPr>
              <a:t>handshake cost in TLS negotiation</a:t>
            </a:r>
          </a:p>
          <a:p>
            <a:pPr lvl="1"/>
            <a:r>
              <a:rPr lang="en-US" sz="1400" dirty="0">
                <a:solidFill>
                  <a:srgbClr val="3C5790"/>
                </a:solidFill>
              </a:rPr>
              <a:t>blocking in Change Cipher Spec</a:t>
            </a:r>
          </a:p>
          <a:p>
            <a:pPr lvl="1"/>
            <a:r>
              <a:rPr lang="en-US" sz="1400" dirty="0">
                <a:solidFill>
                  <a:srgbClr val="3C5790"/>
                </a:solidFill>
              </a:rPr>
              <a:t>256 bytes limit in </a:t>
            </a:r>
            <a:r>
              <a:rPr lang="en-US" sz="1400" dirty="0" err="1">
                <a:solidFill>
                  <a:srgbClr val="3C5790"/>
                </a:solidFill>
              </a:rPr>
              <a:t>ClientHello</a:t>
            </a:r>
            <a:r>
              <a:rPr lang="en-US" sz="1400" dirty="0">
                <a:solidFill>
                  <a:srgbClr val="3C5790"/>
                </a:solidFill>
              </a:rPr>
              <a:t> by Load Balancer bug</a:t>
            </a:r>
          </a:p>
          <a:p>
            <a:pPr lvl="1"/>
            <a:r>
              <a:rPr lang="en-US" sz="1400" dirty="0">
                <a:solidFill>
                  <a:srgbClr val="3C5790"/>
                </a:solidFill>
              </a:rPr>
              <a:t>Server Certificate Chain gets large to send</a:t>
            </a:r>
          </a:p>
          <a:p>
            <a:pPr lvl="1"/>
            <a:r>
              <a:rPr lang="en-US" sz="1400" dirty="0">
                <a:solidFill>
                  <a:srgbClr val="3C5790"/>
                </a:solidFill>
              </a:rPr>
              <a:t>Renegotiation and Resumption is not optimized </a:t>
            </a:r>
          </a:p>
        </p:txBody>
      </p:sp>
    </p:spTree>
    <p:extLst>
      <p:ext uri="{BB962C8B-B14F-4D97-AF65-F5344CB8AC3E}">
        <p14:creationId xmlns:p14="http://schemas.microsoft.com/office/powerpoint/2010/main" val="80716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Streams</a:t>
            </a:r>
            <a:r>
              <a:rPr lang="en-US" sz="1400" dirty="0">
                <a:solidFill>
                  <a:srgbClr val="3C5790"/>
                </a:solidFill>
              </a:rPr>
              <a:t> in QUIC provide a lightweight, ordered byte-stream abstraction to an app.</a:t>
            </a:r>
          </a:p>
          <a:p>
            <a:r>
              <a:rPr lang="en-US" sz="1400" dirty="0">
                <a:solidFill>
                  <a:srgbClr val="3C5790"/>
                </a:solidFill>
              </a:rPr>
              <a:t>Streams can be created by sending data. </a:t>
            </a:r>
          </a:p>
          <a:p>
            <a:r>
              <a:rPr lang="en-US" sz="1400" dirty="0">
                <a:solidFill>
                  <a:srgbClr val="3C5790"/>
                </a:solidFill>
              </a:rPr>
              <a:t>QUIC allows for an arbitrary number of streams to operate concurrently and for an arbitrary amount of data to be sent on any stream, subject to flow control constraints and stream limits.</a:t>
            </a:r>
          </a:p>
          <a:p>
            <a:r>
              <a:rPr lang="en-US" sz="1400" dirty="0">
                <a:solidFill>
                  <a:srgbClr val="3C5790"/>
                </a:solidFill>
              </a:rPr>
              <a:t>Stream are identified within a connection by a numeric value referred to as </a:t>
            </a:r>
            <a:r>
              <a:rPr lang="en-US" sz="1400" b="1" dirty="0">
                <a:solidFill>
                  <a:srgbClr val="3C5790"/>
                </a:solidFill>
              </a:rPr>
              <a:t>stream ID</a:t>
            </a:r>
            <a:r>
              <a:rPr lang="en-US" sz="1400" dirty="0">
                <a:solidFill>
                  <a:srgbClr val="3C5790"/>
                </a:solidFill>
              </a:rPr>
              <a:t>. A stream ID is a 62-bit integer that is unique for all streams on a connection. A QUIC endpoint must NOT reuse a stream ID within a connection.</a:t>
            </a:r>
          </a:p>
          <a:p>
            <a:endParaRPr lang="en-US" sz="1400" dirty="0">
              <a:solidFill>
                <a:srgbClr val="3C5790"/>
              </a:solidFill>
            </a:endParaRPr>
          </a:p>
        </p:txBody>
      </p:sp>
    </p:spTree>
    <p:extLst>
      <p:ext uri="{BB962C8B-B14F-4D97-AF65-F5344CB8AC3E}">
        <p14:creationId xmlns:p14="http://schemas.microsoft.com/office/powerpoint/2010/main" val="168503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Streams can be unidirectional or bidirectional. Unidirectional streams carry data in one direction: from the initiator of the stream to tis peer. Bidirectional streams allow for data to be sent in both directions.</a:t>
            </a:r>
          </a:p>
          <a:p>
            <a:r>
              <a:rPr lang="en-US" sz="1400" dirty="0">
                <a:solidFill>
                  <a:srgbClr val="3C5790"/>
                </a:solidFill>
              </a:rPr>
              <a:t>Stream multiplexing can have a significant effect on application performance if resources allocated to streams are correctly prioritized. </a:t>
            </a:r>
          </a:p>
          <a:p>
            <a:r>
              <a:rPr lang="en-US" sz="1400" dirty="0">
                <a:solidFill>
                  <a:srgbClr val="3C5790"/>
                </a:solidFill>
              </a:rPr>
              <a:t>QUIC does NOT provide a mechanism for exchanging prioritization information. </a:t>
            </a:r>
          </a:p>
        </p:txBody>
      </p:sp>
      <p:pic>
        <p:nvPicPr>
          <p:cNvPr id="3" name="Picture 2">
            <a:extLst>
              <a:ext uri="{FF2B5EF4-FFF2-40B4-BE49-F238E27FC236}">
                <a16:creationId xmlns:a16="http://schemas.microsoft.com/office/drawing/2014/main" id="{B8065B65-6A68-4BD8-9356-13FB228FDA4E}"/>
              </a:ext>
            </a:extLst>
          </p:cNvPr>
          <p:cNvPicPr>
            <a:picLocks noChangeAspect="1"/>
          </p:cNvPicPr>
          <p:nvPr/>
        </p:nvPicPr>
        <p:blipFill>
          <a:blip r:embed="rId3"/>
          <a:stretch>
            <a:fillRect/>
          </a:stretch>
        </p:blipFill>
        <p:spPr>
          <a:xfrm>
            <a:off x="2370118" y="3429000"/>
            <a:ext cx="4403764" cy="2724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Operations on streams:</a:t>
            </a:r>
          </a:p>
          <a:p>
            <a:r>
              <a:rPr lang="en-US" sz="1400" dirty="0">
                <a:solidFill>
                  <a:srgbClr val="3C5790"/>
                </a:solidFill>
              </a:rPr>
              <a:t>1)For sending part of a stream:</a:t>
            </a:r>
          </a:p>
          <a:p>
            <a:r>
              <a:rPr lang="en-US" sz="1400" dirty="0">
                <a:solidFill>
                  <a:srgbClr val="3C5790"/>
                </a:solidFill>
              </a:rPr>
              <a:t> - write data</a:t>
            </a:r>
          </a:p>
          <a:p>
            <a:r>
              <a:rPr lang="en-US" sz="1400" dirty="0">
                <a:solidFill>
                  <a:srgbClr val="3C5790"/>
                </a:solidFill>
              </a:rPr>
              <a:t> - end stream (clean termination) resulting in a STREAM frame with the FIN bit set</a:t>
            </a:r>
          </a:p>
          <a:p>
            <a:r>
              <a:rPr lang="en-US" sz="1400" dirty="0">
                <a:solidFill>
                  <a:srgbClr val="3C5790"/>
                </a:solidFill>
              </a:rPr>
              <a:t> - reset of the stream (abrupt termination), resulting in a RESET_STREAM frame </a:t>
            </a:r>
          </a:p>
          <a:p>
            <a:r>
              <a:rPr lang="en-US" sz="1400" dirty="0">
                <a:solidFill>
                  <a:srgbClr val="3C5790"/>
                </a:solidFill>
              </a:rPr>
              <a:t>2)On receiving part of a stream:</a:t>
            </a:r>
          </a:p>
          <a:p>
            <a:r>
              <a:rPr lang="en-US" sz="1400" dirty="0">
                <a:solidFill>
                  <a:srgbClr val="3C5790"/>
                </a:solidFill>
              </a:rPr>
              <a:t> - read data</a:t>
            </a:r>
          </a:p>
          <a:p>
            <a:r>
              <a:rPr lang="en-US" sz="1400" dirty="0">
                <a:solidFill>
                  <a:srgbClr val="3C5790"/>
                </a:solidFill>
              </a:rPr>
              <a:t> - abort reading the stream and request close, resulting in a STOP_SENDING frame.</a:t>
            </a:r>
          </a:p>
        </p:txBody>
      </p:sp>
    </p:spTree>
    <p:extLst>
      <p:ext uri="{BB962C8B-B14F-4D97-AF65-F5344CB8AC3E}">
        <p14:creationId xmlns:p14="http://schemas.microsoft.com/office/powerpoint/2010/main" val="199723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7DDF0FBD-5910-4784-8ED2-B8317103728D}"/>
              </a:ext>
            </a:extLst>
          </p:cNvPr>
          <p:cNvPicPr>
            <a:picLocks noChangeAspect="1"/>
          </p:cNvPicPr>
          <p:nvPr/>
        </p:nvPicPr>
        <p:blipFill>
          <a:blip r:embed="rId3"/>
          <a:stretch>
            <a:fillRect/>
          </a:stretch>
        </p:blipFill>
        <p:spPr>
          <a:xfrm>
            <a:off x="2057400" y="1600200"/>
            <a:ext cx="3436840" cy="5187279"/>
          </a:xfrm>
          <a:prstGeom prst="rect">
            <a:avLst/>
          </a:prstGeom>
        </p:spPr>
      </p:pic>
    </p:spTree>
    <p:extLst>
      <p:ext uri="{BB962C8B-B14F-4D97-AF65-F5344CB8AC3E}">
        <p14:creationId xmlns:p14="http://schemas.microsoft.com/office/powerpoint/2010/main" val="272289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79D44B7E-4513-43EF-BD6D-B124C0ADC751}"/>
              </a:ext>
            </a:extLst>
          </p:cNvPr>
          <p:cNvPicPr>
            <a:picLocks noChangeAspect="1"/>
          </p:cNvPicPr>
          <p:nvPr/>
        </p:nvPicPr>
        <p:blipFill>
          <a:blip r:embed="rId3"/>
          <a:stretch>
            <a:fillRect/>
          </a:stretch>
        </p:blipFill>
        <p:spPr>
          <a:xfrm>
            <a:off x="1600200" y="1704411"/>
            <a:ext cx="4452937" cy="5077389"/>
          </a:xfrm>
          <a:prstGeom prst="rect">
            <a:avLst/>
          </a:prstGeom>
        </p:spPr>
      </p:pic>
    </p:spTree>
    <p:extLst>
      <p:ext uri="{BB962C8B-B14F-4D97-AF65-F5344CB8AC3E}">
        <p14:creationId xmlns:p14="http://schemas.microsoft.com/office/powerpoint/2010/main" val="196457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TLS 1.3</a:t>
            </a:r>
            <a:r>
              <a:rPr lang="en-US" sz="1400" dirty="0">
                <a:solidFill>
                  <a:srgbClr val="3C5790"/>
                </a:solidFill>
              </a:rPr>
              <a:t> version has "</a:t>
            </a:r>
            <a:r>
              <a:rPr lang="en-US" sz="1400" b="1" dirty="0">
                <a:solidFill>
                  <a:srgbClr val="3C5790"/>
                </a:solidFill>
              </a:rPr>
              <a:t>zero roundtrip time connection resumption</a:t>
            </a:r>
            <a:r>
              <a:rPr lang="en-US" sz="1400" dirty="0">
                <a:solidFill>
                  <a:srgbClr val="3C5790"/>
                </a:solidFill>
              </a:rPr>
              <a:t>" mode.</a:t>
            </a:r>
          </a:p>
          <a:p>
            <a:r>
              <a:rPr lang="en-US" sz="1400" dirty="0">
                <a:solidFill>
                  <a:srgbClr val="3C5790"/>
                </a:solidFill>
              </a:rPr>
              <a:t>This allows a client to start sending application data, such as HTTP requests without having to wait for the TLS handshake to complete, thus reducing the latency penalty incurred in establishing a new connection.</a:t>
            </a:r>
          </a:p>
          <a:p>
            <a:r>
              <a:rPr lang="en-US" sz="1400" dirty="0">
                <a:solidFill>
                  <a:srgbClr val="3C5790"/>
                </a:solidFill>
              </a:rPr>
              <a:t>The idea being 0-RTT connection resumption is that if the client and server had previously established a TLS connection between each other, they can use information cached from that session to establish a new one without having to negotiate the connection's parameters from scratch.</a:t>
            </a:r>
          </a:p>
        </p:txBody>
      </p:sp>
    </p:spTree>
    <p:extLst>
      <p:ext uri="{BB962C8B-B14F-4D97-AF65-F5344CB8AC3E}">
        <p14:creationId xmlns:p14="http://schemas.microsoft.com/office/powerpoint/2010/main" val="1554330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Encryption</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QUIC uses end-to-end encryption. This encryption is performed on the UDP payload.</a:t>
            </a:r>
          </a:p>
        </p:txBody>
      </p:sp>
      <p:pic>
        <p:nvPicPr>
          <p:cNvPr id="3" name="Picture 2">
            <a:extLst>
              <a:ext uri="{FF2B5EF4-FFF2-40B4-BE49-F238E27FC236}">
                <a16:creationId xmlns:a16="http://schemas.microsoft.com/office/drawing/2014/main" id="{68DE49AE-A638-449D-BD28-CA67FFE5273B}"/>
              </a:ext>
            </a:extLst>
          </p:cNvPr>
          <p:cNvPicPr>
            <a:picLocks noChangeAspect="1"/>
          </p:cNvPicPr>
          <p:nvPr/>
        </p:nvPicPr>
        <p:blipFill>
          <a:blip r:embed="rId3"/>
          <a:stretch>
            <a:fillRect/>
          </a:stretch>
        </p:blipFill>
        <p:spPr>
          <a:xfrm>
            <a:off x="1143000" y="2667000"/>
            <a:ext cx="6934200" cy="2895600"/>
          </a:xfrm>
          <a:prstGeom prst="rect">
            <a:avLst/>
          </a:prstGeom>
        </p:spPr>
      </p:pic>
    </p:spTree>
    <p:extLst>
      <p:ext uri="{BB962C8B-B14F-4D97-AF65-F5344CB8AC3E}">
        <p14:creationId xmlns:p14="http://schemas.microsoft.com/office/powerpoint/2010/main" val="315134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HTTP2 vs HTTP3</a:t>
            </a:r>
          </a:p>
        </p:txBody>
      </p:sp>
      <p:graphicFrame>
        <p:nvGraphicFramePr>
          <p:cNvPr id="4" name="Table 4">
            <a:extLst>
              <a:ext uri="{FF2B5EF4-FFF2-40B4-BE49-F238E27FC236}">
                <a16:creationId xmlns:a16="http://schemas.microsoft.com/office/drawing/2014/main" id="{A3ABE5FA-10AB-4824-9391-4F1B8EE9C563}"/>
              </a:ext>
            </a:extLst>
          </p:cNvPr>
          <p:cNvGraphicFramePr>
            <a:graphicFrameLocks noGrp="1"/>
          </p:cNvGraphicFramePr>
          <p:nvPr>
            <p:extLst>
              <p:ext uri="{D42A27DB-BD31-4B8C-83A1-F6EECF244321}">
                <p14:modId xmlns:p14="http://schemas.microsoft.com/office/powerpoint/2010/main" val="4178634227"/>
              </p:ext>
            </p:extLst>
          </p:nvPr>
        </p:nvGraphicFramePr>
        <p:xfrm>
          <a:off x="685800" y="2133600"/>
          <a:ext cx="7467600" cy="33375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770700706"/>
                    </a:ext>
                  </a:extLst>
                </a:gridCol>
                <a:gridCol w="2489200">
                  <a:extLst>
                    <a:ext uri="{9D8B030D-6E8A-4147-A177-3AD203B41FA5}">
                      <a16:colId xmlns:a16="http://schemas.microsoft.com/office/drawing/2014/main" val="391108719"/>
                    </a:ext>
                  </a:extLst>
                </a:gridCol>
                <a:gridCol w="2489200">
                  <a:extLst>
                    <a:ext uri="{9D8B030D-6E8A-4147-A177-3AD203B41FA5}">
                      <a16:colId xmlns:a16="http://schemas.microsoft.com/office/drawing/2014/main" val="818969411"/>
                    </a:ext>
                  </a:extLst>
                </a:gridCol>
              </a:tblGrid>
              <a:tr h="370840">
                <a:tc>
                  <a:txBody>
                    <a:bodyPr/>
                    <a:lstStyle/>
                    <a:p>
                      <a:pPr algn="ctr"/>
                      <a:r>
                        <a:rPr lang="en-US" dirty="0"/>
                        <a:t>Feature</a:t>
                      </a:r>
                    </a:p>
                  </a:txBody>
                  <a:tcPr/>
                </a:tc>
                <a:tc>
                  <a:txBody>
                    <a:bodyPr/>
                    <a:lstStyle/>
                    <a:p>
                      <a:pPr algn="ctr"/>
                      <a:r>
                        <a:rPr lang="en-US" dirty="0"/>
                        <a:t>HTTP2</a:t>
                      </a:r>
                    </a:p>
                  </a:txBody>
                  <a:tcPr/>
                </a:tc>
                <a:tc>
                  <a:txBody>
                    <a:bodyPr/>
                    <a:lstStyle/>
                    <a:p>
                      <a:pPr algn="ctr"/>
                      <a:r>
                        <a:rPr lang="en-US" dirty="0"/>
                        <a:t>HTTP3</a:t>
                      </a:r>
                    </a:p>
                  </a:txBody>
                  <a:tcPr/>
                </a:tc>
                <a:extLst>
                  <a:ext uri="{0D108BD9-81ED-4DB2-BD59-A6C34878D82A}">
                    <a16:rowId xmlns:a16="http://schemas.microsoft.com/office/drawing/2014/main" val="3754085213"/>
                  </a:ext>
                </a:extLst>
              </a:tr>
              <a:tr h="370840">
                <a:tc>
                  <a:txBody>
                    <a:bodyPr/>
                    <a:lstStyle/>
                    <a:p>
                      <a:pPr algn="ctr"/>
                      <a:r>
                        <a:rPr lang="en-US" dirty="0"/>
                        <a:t>Transport</a:t>
                      </a:r>
                    </a:p>
                  </a:txBody>
                  <a:tcPr/>
                </a:tc>
                <a:tc>
                  <a:txBody>
                    <a:bodyPr/>
                    <a:lstStyle/>
                    <a:p>
                      <a:pPr algn="ctr"/>
                      <a:r>
                        <a:rPr lang="en-US" dirty="0"/>
                        <a:t>TCP</a:t>
                      </a:r>
                    </a:p>
                  </a:txBody>
                  <a:tcPr/>
                </a:tc>
                <a:tc>
                  <a:txBody>
                    <a:bodyPr/>
                    <a:lstStyle/>
                    <a:p>
                      <a:pPr algn="ctr"/>
                      <a:r>
                        <a:rPr lang="en-US" dirty="0"/>
                        <a:t>QUIC</a:t>
                      </a:r>
                    </a:p>
                  </a:txBody>
                  <a:tcPr/>
                </a:tc>
                <a:extLst>
                  <a:ext uri="{0D108BD9-81ED-4DB2-BD59-A6C34878D82A}">
                    <a16:rowId xmlns:a16="http://schemas.microsoft.com/office/drawing/2014/main" val="10084628"/>
                  </a:ext>
                </a:extLst>
              </a:tr>
              <a:tr h="370840">
                <a:tc>
                  <a:txBody>
                    <a:bodyPr/>
                    <a:lstStyle/>
                    <a:p>
                      <a:pPr algn="ctr"/>
                      <a:r>
                        <a:rPr lang="en-US" dirty="0"/>
                        <a:t>Streams</a:t>
                      </a:r>
                    </a:p>
                  </a:txBody>
                  <a:tcPr/>
                </a:tc>
                <a:tc>
                  <a:txBody>
                    <a:bodyPr/>
                    <a:lstStyle/>
                    <a:p>
                      <a:pPr algn="ctr"/>
                      <a:r>
                        <a:rPr lang="en-US" dirty="0"/>
                        <a:t>HTTP/2</a:t>
                      </a:r>
                    </a:p>
                  </a:txBody>
                  <a:tcPr/>
                </a:tc>
                <a:tc>
                  <a:txBody>
                    <a:bodyPr/>
                    <a:lstStyle/>
                    <a:p>
                      <a:pPr algn="ctr"/>
                      <a:r>
                        <a:rPr lang="en-US" dirty="0"/>
                        <a:t>QUIC</a:t>
                      </a:r>
                    </a:p>
                  </a:txBody>
                  <a:tcPr/>
                </a:tc>
                <a:extLst>
                  <a:ext uri="{0D108BD9-81ED-4DB2-BD59-A6C34878D82A}">
                    <a16:rowId xmlns:a16="http://schemas.microsoft.com/office/drawing/2014/main" val="1928523040"/>
                  </a:ext>
                </a:extLst>
              </a:tr>
              <a:tr h="370840">
                <a:tc>
                  <a:txBody>
                    <a:bodyPr/>
                    <a:lstStyle/>
                    <a:p>
                      <a:pPr algn="ctr"/>
                      <a:r>
                        <a:rPr lang="en-US" dirty="0"/>
                        <a:t>Clear text version</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337170967"/>
                  </a:ext>
                </a:extLst>
              </a:tr>
              <a:tr h="370840">
                <a:tc>
                  <a:txBody>
                    <a:bodyPr/>
                    <a:lstStyle/>
                    <a:p>
                      <a:pPr algn="ctr"/>
                      <a:r>
                        <a:rPr lang="en-US" dirty="0"/>
                        <a:t>Independent streams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063541018"/>
                  </a:ext>
                </a:extLst>
              </a:tr>
              <a:tr h="370840">
                <a:tc>
                  <a:txBody>
                    <a:bodyPr/>
                    <a:lstStyle/>
                    <a:p>
                      <a:pPr algn="ctr"/>
                      <a:r>
                        <a:rPr lang="en-US" dirty="0"/>
                        <a:t>Header Compression</a:t>
                      </a:r>
                    </a:p>
                  </a:txBody>
                  <a:tcPr/>
                </a:tc>
                <a:tc>
                  <a:txBody>
                    <a:bodyPr/>
                    <a:lstStyle/>
                    <a:p>
                      <a:pPr algn="ctr"/>
                      <a:r>
                        <a:rPr lang="en-US" dirty="0"/>
                        <a:t>HPACK</a:t>
                      </a:r>
                    </a:p>
                  </a:txBody>
                  <a:tcPr/>
                </a:tc>
                <a:tc>
                  <a:txBody>
                    <a:bodyPr/>
                    <a:lstStyle/>
                    <a:p>
                      <a:pPr algn="ctr"/>
                      <a:r>
                        <a:rPr lang="en-US" dirty="0"/>
                        <a:t>QPACK</a:t>
                      </a:r>
                    </a:p>
                  </a:txBody>
                  <a:tcPr/>
                </a:tc>
                <a:extLst>
                  <a:ext uri="{0D108BD9-81ED-4DB2-BD59-A6C34878D82A}">
                    <a16:rowId xmlns:a16="http://schemas.microsoft.com/office/drawing/2014/main" val="3545660128"/>
                  </a:ext>
                </a:extLst>
              </a:tr>
              <a:tr h="370840">
                <a:tc>
                  <a:txBody>
                    <a:bodyPr/>
                    <a:lstStyle/>
                    <a:p>
                      <a:pPr algn="ctr"/>
                      <a:r>
                        <a:rPr lang="en-US" dirty="0"/>
                        <a:t>Server Push</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2140695631"/>
                  </a:ext>
                </a:extLst>
              </a:tr>
              <a:tr h="370840">
                <a:tc>
                  <a:txBody>
                    <a:bodyPr/>
                    <a:lstStyle/>
                    <a:p>
                      <a:pPr algn="ctr"/>
                      <a:r>
                        <a:rPr lang="en-US" dirty="0"/>
                        <a:t>Early Data</a:t>
                      </a:r>
                    </a:p>
                  </a:txBody>
                  <a:tcPr/>
                </a:tc>
                <a:tc>
                  <a:txBody>
                    <a:bodyPr/>
                    <a:lstStyle/>
                    <a:p>
                      <a:pPr algn="ctr"/>
                      <a:r>
                        <a:rPr lang="en-US" dirty="0"/>
                        <a:t>In theory</a:t>
                      </a:r>
                    </a:p>
                  </a:txBody>
                  <a:tcPr/>
                </a:tc>
                <a:tc>
                  <a:txBody>
                    <a:bodyPr/>
                    <a:lstStyle/>
                    <a:p>
                      <a:pPr algn="ctr"/>
                      <a:r>
                        <a:rPr lang="en-US" dirty="0"/>
                        <a:t>Yes</a:t>
                      </a:r>
                    </a:p>
                  </a:txBody>
                  <a:tcPr/>
                </a:tc>
                <a:extLst>
                  <a:ext uri="{0D108BD9-81ED-4DB2-BD59-A6C34878D82A}">
                    <a16:rowId xmlns:a16="http://schemas.microsoft.com/office/drawing/2014/main" val="3367418952"/>
                  </a:ext>
                </a:extLst>
              </a:tr>
              <a:tr h="370840">
                <a:tc>
                  <a:txBody>
                    <a:bodyPr/>
                    <a:lstStyle/>
                    <a:p>
                      <a:pPr algn="ctr"/>
                      <a:r>
                        <a:rPr lang="en-US" dirty="0"/>
                        <a:t>0-RTT Handshake</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145792498"/>
                  </a:ext>
                </a:extLst>
              </a:tr>
            </a:tbl>
          </a:graphicData>
        </a:graphic>
      </p:graphicFrame>
    </p:spTree>
    <p:extLst>
      <p:ext uri="{BB962C8B-B14F-4D97-AF65-F5344CB8AC3E}">
        <p14:creationId xmlns:p14="http://schemas.microsoft.com/office/powerpoint/2010/main" val="58701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QUIC design keeps all information about connections it carries private.</a:t>
            </a:r>
          </a:p>
          <a:p>
            <a:r>
              <a:rPr lang="en-US" sz="1400" dirty="0">
                <a:solidFill>
                  <a:srgbClr val="3C5790"/>
                </a:solidFill>
              </a:rPr>
              <a:t>HTTP/3 uses as transport protocol QUIC.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QUIC ?</a:t>
            </a: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Terms</a:t>
            </a:r>
            <a:endParaRPr lang="fr-CA" sz="1600" dirty="0">
              <a:solidFill>
                <a:srgbClr val="3C5790"/>
              </a:solidFill>
            </a:endParaRPr>
          </a:p>
          <a:p>
            <a:r>
              <a:rPr lang="fr-CA" sz="1600" dirty="0" err="1">
                <a:solidFill>
                  <a:srgbClr val="3C5790"/>
                </a:solidFill>
              </a:rPr>
              <a:t>Why</a:t>
            </a:r>
            <a:r>
              <a:rPr lang="fr-CA" sz="1600" dirty="0">
                <a:solidFill>
                  <a:srgbClr val="3C5790"/>
                </a:solidFill>
              </a:rPr>
              <a:t> QUIC ?</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Encryption</a:t>
            </a:r>
            <a:endParaRPr lang="fr-CA" sz="1600" dirty="0">
              <a:solidFill>
                <a:srgbClr val="3C5790"/>
              </a:solidFill>
            </a:endParaRPr>
          </a:p>
          <a:p>
            <a:r>
              <a:rPr lang="fr-CA" sz="1600" dirty="0">
                <a:solidFill>
                  <a:srgbClr val="3C5790"/>
                </a:solidFill>
              </a:rPr>
              <a:t>HTTP2 vs HTTP3</a:t>
            </a: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https://en.wikipedia.org/wiki/QUIC</a:t>
            </a:r>
            <a:endParaRPr lang="en-US" sz="1600" dirty="0">
              <a:solidFill>
                <a:schemeClr val="bg1"/>
              </a:solidFill>
            </a:endParaRPr>
          </a:p>
          <a:p>
            <a:r>
              <a:rPr lang="en-US" sz="1600" dirty="0">
                <a:solidFill>
                  <a:schemeClr val="bg1"/>
                </a:solidFill>
                <a:hlinkClick r:id="rId4">
                  <a:extLst>
                    <a:ext uri="{A12FA001-AC4F-418D-AE19-62706E023703}">
                      <ahyp:hlinkClr xmlns:ahyp="http://schemas.microsoft.com/office/drawing/2018/hyperlinkcolor" val="tx"/>
                    </a:ext>
                  </a:extLst>
                </a:hlinkClick>
              </a:rPr>
              <a:t>https://tools.ietf.org/html/draft-ietf-quic-transport-34</a:t>
            </a:r>
            <a:endParaRPr lang="en-US" sz="1600" dirty="0">
              <a:solidFill>
                <a:schemeClr val="bg1"/>
              </a:solidFill>
            </a:endParaRPr>
          </a:p>
          <a:p>
            <a:r>
              <a:rPr lang="en-US" sz="1600" dirty="0">
                <a:solidFill>
                  <a:schemeClr val="bg1"/>
                </a:solidFill>
                <a:hlinkClick r:id="rId5">
                  <a:extLst>
                    <a:ext uri="{A12FA001-AC4F-418D-AE19-62706E023703}">
                      <ahyp:hlinkClr xmlns:ahyp="http://schemas.microsoft.com/office/drawing/2018/hyperlinkcolor" val="tx"/>
                    </a:ext>
                  </a:extLst>
                </a:hlinkClick>
              </a:rPr>
              <a:t>https://blog.apnic.net/2019/03/04/a-quick-look-at-quic</a:t>
            </a:r>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fr-CA" sz="1600"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QUIC ?</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QUIC is a transport layer network protocol designed, implemented and deployed by Google in 2012. Initially the proposed names was "</a:t>
            </a:r>
            <a:r>
              <a:rPr lang="en-US" sz="1500" b="1" dirty="0">
                <a:solidFill>
                  <a:srgbClr val="3C5790"/>
                </a:solidFill>
              </a:rPr>
              <a:t>Q</a:t>
            </a:r>
            <a:r>
              <a:rPr lang="en-US" sz="1500" dirty="0">
                <a:solidFill>
                  <a:srgbClr val="3C5790"/>
                </a:solidFill>
              </a:rPr>
              <a:t>uick </a:t>
            </a:r>
            <a:r>
              <a:rPr lang="en-US" sz="1500" b="1" dirty="0">
                <a:solidFill>
                  <a:srgbClr val="3C5790"/>
                </a:solidFill>
              </a:rPr>
              <a:t>U</a:t>
            </a:r>
            <a:r>
              <a:rPr lang="en-US" sz="1500" dirty="0">
                <a:solidFill>
                  <a:srgbClr val="3C5790"/>
                </a:solidFill>
              </a:rPr>
              <a:t>DP </a:t>
            </a:r>
            <a:r>
              <a:rPr lang="en-US" sz="1500" b="1" dirty="0">
                <a:solidFill>
                  <a:srgbClr val="3C5790"/>
                </a:solidFill>
              </a:rPr>
              <a:t>I</a:t>
            </a:r>
            <a:r>
              <a:rPr lang="en-US" sz="1500" dirty="0">
                <a:solidFill>
                  <a:srgbClr val="3C5790"/>
                </a:solidFill>
              </a:rPr>
              <a:t>nternet </a:t>
            </a:r>
            <a:r>
              <a:rPr lang="en-US" sz="1500" b="1" dirty="0">
                <a:solidFill>
                  <a:srgbClr val="3C5790"/>
                </a:solidFill>
              </a:rPr>
              <a:t>C</a:t>
            </a:r>
            <a:r>
              <a:rPr lang="en-US" sz="1500" dirty="0">
                <a:solidFill>
                  <a:srgbClr val="3C5790"/>
                </a:solidFill>
              </a:rPr>
              <a:t>onnections", but IETF chosen QUIC. It establish several multiplied connections between 2 endpoints using UDP, and it's designed to obsolesce TCP at the network layer for many applications.</a:t>
            </a:r>
          </a:p>
          <a:p>
            <a:r>
              <a:rPr lang="en-US" sz="1500" dirty="0">
                <a:solidFill>
                  <a:srgbClr val="3C5790"/>
                </a:solidFill>
              </a:rPr>
              <a:t>QUIC works hand-in-hand with HTTP/2 multiplexed connections, allowing multiple streams of data to reach all the endpoints independently.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QUIC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QUIC secondary's goal include reduced connection and transport latency, and bandwidth estimation in each direction to avoid congestion.</a:t>
            </a:r>
          </a:p>
          <a:p>
            <a:r>
              <a:rPr lang="en-US" sz="1500" dirty="0">
                <a:solidFill>
                  <a:srgbClr val="3C5790"/>
                </a:solidFill>
              </a:rPr>
              <a:t>It moves "congestion control" algorithms into the "user space" at both endpoints, rather than the "kernel space", which it's claimed will allow these algorithms to improve more rapidly. </a:t>
            </a:r>
          </a:p>
        </p:txBody>
      </p:sp>
    </p:spTree>
    <p:extLst>
      <p:ext uri="{BB962C8B-B14F-4D97-AF65-F5344CB8AC3E}">
        <p14:creationId xmlns:p14="http://schemas.microsoft.com/office/powerpoint/2010/main" val="266875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QUIC aims to be nearly equivalent to a TCP connection but with much reduced latency.</a:t>
            </a:r>
          </a:p>
          <a:p>
            <a:r>
              <a:rPr lang="en-US" sz="1400" dirty="0">
                <a:solidFill>
                  <a:srgbClr val="3C5790"/>
                </a:solidFill>
              </a:rPr>
              <a:t>The first change it to greatly reduce the overhead during connection setup. </a:t>
            </a:r>
          </a:p>
          <a:p>
            <a:r>
              <a:rPr lang="en-US" sz="1400" dirty="0">
                <a:solidFill>
                  <a:srgbClr val="3C5790"/>
                </a:solidFill>
              </a:rPr>
              <a:t>The second change is to use UDP rather than TCP as tis bases, which does not include loss recovery. </a:t>
            </a:r>
          </a:p>
          <a:p>
            <a:r>
              <a:rPr lang="en-US" sz="1400" dirty="0">
                <a:solidFill>
                  <a:srgbClr val="3C5790"/>
                </a:solidFill>
              </a:rPr>
              <a:t>Each QUIC stream is separately flow controller and lost data retransmitted at the level of QUIC, not UDP.</a:t>
            </a:r>
          </a:p>
          <a:p>
            <a:r>
              <a:rPr lang="en-US" sz="1400" dirty="0">
                <a:solidFill>
                  <a:srgbClr val="3C5790"/>
                </a:solidFill>
              </a:rPr>
              <a:t>QUIC aims to fix a major problem of HTTP/2 called "</a:t>
            </a:r>
            <a:r>
              <a:rPr lang="en-US" sz="1400" b="1" dirty="0">
                <a:solidFill>
                  <a:srgbClr val="3C5790"/>
                </a:solidFill>
              </a:rPr>
              <a:t>head-of-line-blocking</a:t>
            </a:r>
            <a:r>
              <a:rPr lang="en-US" sz="1400" dirty="0">
                <a:solidFill>
                  <a:srgbClr val="3C5790"/>
                </a:solidFill>
              </a:rPr>
              <a:t>": because the parallel nature of HTTP/2 's multiplexing it not visible to TCP's loss recovery mechanism. A lost or reordered packet causes all active transactions to experience a stall regardless of whether that transaction was impacted by the lost packet. </a:t>
            </a:r>
          </a:p>
          <a:p>
            <a:endParaRPr lang="en-US" sz="1200" dirty="0">
              <a:solidFill>
                <a:srgbClr val="3C579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0-RTT connection handshake</a:t>
            </a:r>
          </a:p>
          <a:p>
            <a:r>
              <a:rPr lang="en-US" sz="1400" dirty="0">
                <a:solidFill>
                  <a:srgbClr val="3C5790"/>
                </a:solidFill>
              </a:rPr>
              <a:t>0-RTT encryption handshake</a:t>
            </a:r>
          </a:p>
          <a:p>
            <a:r>
              <a:rPr lang="en-US" sz="1400" dirty="0">
                <a:solidFill>
                  <a:srgbClr val="3C5790"/>
                </a:solidFill>
              </a:rPr>
              <a:t>Connections survive IP address change</a:t>
            </a:r>
          </a:p>
          <a:p>
            <a:r>
              <a:rPr lang="en-US" sz="1400" dirty="0">
                <a:solidFill>
                  <a:srgbClr val="3C5790"/>
                </a:solidFill>
              </a:rPr>
              <a:t>Enhanced packet loss recovery</a:t>
            </a:r>
          </a:p>
          <a:p>
            <a:r>
              <a:rPr lang="en-US" sz="1400" dirty="0">
                <a:solidFill>
                  <a:srgbClr val="3C5790"/>
                </a:solidFill>
              </a:rPr>
              <a:t>Always encrypted</a:t>
            </a:r>
          </a:p>
          <a:p>
            <a:r>
              <a:rPr lang="en-US" sz="1400" dirty="0">
                <a:solidFill>
                  <a:srgbClr val="3C5790"/>
                </a:solidFill>
              </a:rPr>
              <a:t>FEC(Forward Error Correction) data recovery</a:t>
            </a:r>
          </a:p>
          <a:p>
            <a:endParaRPr lang="en-US" sz="1200" dirty="0">
              <a:solidFill>
                <a:srgbClr val="3C5790"/>
              </a:solidFill>
            </a:endParaRPr>
          </a:p>
        </p:txBody>
      </p:sp>
    </p:spTree>
    <p:extLst>
      <p:ext uri="{BB962C8B-B14F-4D97-AF65-F5344CB8AC3E}">
        <p14:creationId xmlns:p14="http://schemas.microsoft.com/office/powerpoint/2010/main" val="37019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pic>
        <p:nvPicPr>
          <p:cNvPr id="3" name="Picture 2">
            <a:extLst>
              <a:ext uri="{FF2B5EF4-FFF2-40B4-BE49-F238E27FC236}">
                <a16:creationId xmlns:a16="http://schemas.microsoft.com/office/drawing/2014/main" id="{22FAB763-A4C4-41A4-864E-1E3205022C53}"/>
              </a:ext>
            </a:extLst>
          </p:cNvPr>
          <p:cNvPicPr>
            <a:picLocks noChangeAspect="1"/>
          </p:cNvPicPr>
          <p:nvPr/>
        </p:nvPicPr>
        <p:blipFill>
          <a:blip r:embed="rId3"/>
          <a:stretch>
            <a:fillRect/>
          </a:stretch>
        </p:blipFill>
        <p:spPr>
          <a:xfrm>
            <a:off x="1120398" y="1981200"/>
            <a:ext cx="6499602" cy="419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Frame</a:t>
            </a:r>
            <a:r>
              <a:rPr lang="en-US" sz="1400" dirty="0">
                <a:solidFill>
                  <a:srgbClr val="3C5790"/>
                </a:solidFill>
              </a:rPr>
              <a:t>: a unit of structured protocol information.</a:t>
            </a:r>
          </a:p>
          <a:p>
            <a:r>
              <a:rPr lang="en-US" sz="1400" b="1" dirty="0">
                <a:solidFill>
                  <a:srgbClr val="3C5790"/>
                </a:solidFill>
              </a:rPr>
              <a:t>Stream</a:t>
            </a:r>
            <a:r>
              <a:rPr lang="en-US" sz="1400" dirty="0">
                <a:solidFill>
                  <a:srgbClr val="3C5790"/>
                </a:solidFill>
              </a:rPr>
              <a:t>: a unidirectional or bidirectional channel of ordered bytes within a QUIC connection.</a:t>
            </a:r>
          </a:p>
          <a:p>
            <a:r>
              <a:rPr lang="en-US" sz="1400" b="1" dirty="0">
                <a:solidFill>
                  <a:srgbClr val="3C5790"/>
                </a:solidFill>
              </a:rPr>
              <a:t>Endpoint</a:t>
            </a:r>
            <a:r>
              <a:rPr lang="en-US" sz="1400" dirty="0">
                <a:solidFill>
                  <a:srgbClr val="3C5790"/>
                </a:solidFill>
              </a:rPr>
              <a:t>: an entity that can participate in a QUIC connection by generating, receiving and processing QUIC packets. There are only 2 types of endpoint in QUIC: </a:t>
            </a:r>
            <a:r>
              <a:rPr lang="en-US" sz="1400" b="1" dirty="0">
                <a:solidFill>
                  <a:srgbClr val="3C5790"/>
                </a:solidFill>
              </a:rPr>
              <a:t>client</a:t>
            </a:r>
            <a:r>
              <a:rPr lang="en-US" sz="1400" dirty="0">
                <a:solidFill>
                  <a:srgbClr val="3C5790"/>
                </a:solidFill>
              </a:rPr>
              <a:t> and </a:t>
            </a:r>
            <a:r>
              <a:rPr lang="en-US" sz="1400" b="1" dirty="0">
                <a:solidFill>
                  <a:srgbClr val="3C5790"/>
                </a:solidFill>
              </a:rPr>
              <a:t>server</a:t>
            </a:r>
            <a:r>
              <a:rPr lang="en-US" sz="1400" dirty="0">
                <a:solidFill>
                  <a:srgbClr val="3C5790"/>
                </a:solidFill>
              </a:rPr>
              <a:t>.</a:t>
            </a:r>
          </a:p>
        </p:txBody>
      </p:sp>
    </p:spTree>
    <p:extLst>
      <p:ext uri="{BB962C8B-B14F-4D97-AF65-F5344CB8AC3E}">
        <p14:creationId xmlns:p14="http://schemas.microsoft.com/office/powerpoint/2010/main" val="210993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Why</a:t>
            </a:r>
            <a:r>
              <a:rPr lang="fr-CA" dirty="0">
                <a:solidFill>
                  <a:schemeClr val="bg1"/>
                </a:solidFill>
              </a:rPr>
              <a:t> QUIC ?</a:t>
            </a: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Current issues in TCP</a:t>
            </a:r>
            <a:r>
              <a:rPr lang="en-US" sz="1400" dirty="0">
                <a:solidFill>
                  <a:srgbClr val="3C5790"/>
                </a:solidFill>
              </a:rPr>
              <a:t>:</a:t>
            </a:r>
          </a:p>
          <a:p>
            <a:pPr lvl="1"/>
            <a:r>
              <a:rPr lang="en-US" sz="1400" dirty="0">
                <a:solidFill>
                  <a:srgbClr val="3C5790"/>
                </a:solidFill>
              </a:rPr>
              <a:t>TCP head of line blocking</a:t>
            </a:r>
          </a:p>
          <a:p>
            <a:pPr lvl="1"/>
            <a:r>
              <a:rPr lang="en-US" sz="1400" dirty="0">
                <a:solidFill>
                  <a:srgbClr val="3C5790"/>
                </a:solidFill>
              </a:rPr>
              <a:t>handshake cost by 3way handshake</a:t>
            </a:r>
          </a:p>
          <a:p>
            <a:pPr lvl="1"/>
            <a:r>
              <a:rPr lang="en-US" sz="1400" dirty="0">
                <a:solidFill>
                  <a:srgbClr val="3C5790"/>
                </a:solidFill>
              </a:rPr>
              <a:t>small </a:t>
            </a:r>
            <a:r>
              <a:rPr lang="en-US" sz="1400" dirty="0" err="1">
                <a:solidFill>
                  <a:srgbClr val="3C5790"/>
                </a:solidFill>
              </a:rPr>
              <a:t>initcwnd</a:t>
            </a:r>
            <a:r>
              <a:rPr lang="en-US" sz="1400" dirty="0">
                <a:solidFill>
                  <a:srgbClr val="3C5790"/>
                </a:solidFill>
              </a:rPr>
              <a:t> and slow start</a:t>
            </a:r>
          </a:p>
          <a:p>
            <a:pPr lvl="1"/>
            <a:r>
              <a:rPr lang="en-US" sz="1400" dirty="0">
                <a:solidFill>
                  <a:srgbClr val="3C5790"/>
                </a:solidFill>
              </a:rPr>
              <a:t>large backoff caused by packet loss</a:t>
            </a:r>
          </a:p>
          <a:p>
            <a:pPr lvl="1"/>
            <a:r>
              <a:rPr lang="en-US" sz="1400" dirty="0">
                <a:solidFill>
                  <a:srgbClr val="3C5790"/>
                </a:solidFill>
              </a:rPr>
              <a:t>increase socket buffer</a:t>
            </a:r>
          </a:p>
          <a:p>
            <a:pPr lvl="1"/>
            <a:r>
              <a:rPr lang="en-US" sz="1400" dirty="0">
                <a:solidFill>
                  <a:srgbClr val="3C5790"/>
                </a:solidFill>
              </a:rPr>
              <a:t>NAT timeout and IP roaming</a:t>
            </a:r>
          </a:p>
          <a:p>
            <a:pPr lvl="1"/>
            <a:r>
              <a:rPr lang="en-US" sz="1400" dirty="0">
                <a:solidFill>
                  <a:srgbClr val="3C5790"/>
                </a:solidFill>
              </a:rPr>
              <a:t>TCP buffer bloat - random packet drop in router</a:t>
            </a:r>
          </a:p>
        </p:txBody>
      </p:sp>
    </p:spTree>
    <p:extLst>
      <p:ext uri="{BB962C8B-B14F-4D97-AF65-F5344CB8AC3E}">
        <p14:creationId xmlns:p14="http://schemas.microsoft.com/office/powerpoint/2010/main" val="1752325988"/>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7640</TotalTime>
  <Words>958</Words>
  <Application>Microsoft Office PowerPoint</Application>
  <PresentationFormat>On-screen Show (4:3)</PresentationFormat>
  <Paragraphs>115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143</vt:lpstr>
      <vt:lpstr>QUIC</vt:lpstr>
      <vt:lpstr>Contents</vt:lpstr>
      <vt:lpstr>What is QUIC ?</vt:lpstr>
      <vt:lpstr>What is QUIC ? (cont.)</vt:lpstr>
      <vt:lpstr>Features</vt:lpstr>
      <vt:lpstr>Features (cont.)</vt:lpstr>
      <vt:lpstr>Arhitecture</vt:lpstr>
      <vt:lpstr>Terms</vt:lpstr>
      <vt:lpstr>Why QUIC ?</vt:lpstr>
      <vt:lpstr>Why QUIC ? (cont.)</vt:lpstr>
      <vt:lpstr>Core</vt:lpstr>
      <vt:lpstr>Core (cont.)</vt:lpstr>
      <vt:lpstr>Core (cont.)</vt:lpstr>
      <vt:lpstr>Core (cont.)</vt:lpstr>
      <vt:lpstr>Core (cont.)</vt:lpstr>
      <vt:lpstr>Core (cont.)</vt:lpstr>
      <vt:lpstr>Encryption</vt:lpstr>
      <vt:lpstr>HTTP2 vs HTTP3</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767</cp:revision>
  <dcterms:created xsi:type="dcterms:W3CDTF">2012-04-12T06:19:17Z</dcterms:created>
  <dcterms:modified xsi:type="dcterms:W3CDTF">2021-03-30T10:40:15Z</dcterms:modified>
</cp:coreProperties>
</file>