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5" r:id="rId6"/>
    <p:sldId id="398" r:id="rId7"/>
    <p:sldId id="387" r:id="rId8"/>
    <p:sldId id="389" r:id="rId9"/>
    <p:sldId id="390" r:id="rId10"/>
    <p:sldId id="378" r:id="rId11"/>
    <p:sldId id="379" r:id="rId12"/>
    <p:sldId id="384" r:id="rId13"/>
    <p:sldId id="400" r:id="rId14"/>
    <p:sldId id="401" r:id="rId15"/>
    <p:sldId id="402" r:id="rId16"/>
    <p:sldId id="405" r:id="rId17"/>
    <p:sldId id="406" r:id="rId18"/>
    <p:sldId id="395" r:id="rId19"/>
    <p:sldId id="397" r:id="rId20"/>
    <p:sldId id="396" r:id="rId21"/>
    <p:sldId id="403" r:id="rId22"/>
    <p:sldId id="404" r:id="rId23"/>
    <p:sldId id="399" r:id="rId24"/>
    <p:sldId id="388" r:id="rId25"/>
    <p:sldId id="393" r:id="rId26"/>
    <p:sldId id="391" r:id="rId27"/>
    <p:sldId id="392" r:id="rId28"/>
    <p:sldId id="394" r:id="rId29"/>
    <p:sldId id="300" r:id="rId30"/>
    <p:sldId id="259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>
      <p:cViewPr varScale="1">
        <p:scale>
          <a:sx n="59" d="100"/>
          <a:sy n="59" d="100"/>
        </p:scale>
        <p:origin x="14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24/06/2024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ebdriver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Appium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Appium is an HTTP server written in Node.js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The client communicates with the server using a session identifier, the payload is JSON.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The client creates a session and sends commands to the Appium server.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The server differentiates between iOS and Android requests using the desired capabilities.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The Appium server then processes the request and executes the commands on the emulator/real device.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The results of the test session are exchange using JSON format.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26670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The client initiates session using the Desired Capabilities.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r>
              <a:rPr lang="en-US" sz="2000" dirty="0">
                <a:solidFill>
                  <a:srgbClr val="3C5790"/>
                </a:solidFill>
              </a:rPr>
              <a:t>Android driver session uses the </a:t>
            </a:r>
            <a:r>
              <a:rPr lang="en-US" sz="2000" b="1" dirty="0">
                <a:solidFill>
                  <a:srgbClr val="3C5790"/>
                </a:solidFill>
              </a:rPr>
              <a:t>UiAutomator2</a:t>
            </a:r>
            <a:r>
              <a:rPr lang="en-US" sz="2000" dirty="0">
                <a:solidFill>
                  <a:srgbClr val="3C5790"/>
                </a:solidFill>
              </a:rPr>
              <a:t> driver.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iOS driver session uses the </a:t>
            </a:r>
            <a:r>
              <a:rPr lang="en-US" sz="2000" b="1" dirty="0" err="1">
                <a:solidFill>
                  <a:srgbClr val="3C5790"/>
                </a:solidFill>
              </a:rPr>
              <a:t>XCUITest</a:t>
            </a:r>
            <a:r>
              <a:rPr lang="en-US" sz="2000" dirty="0">
                <a:solidFill>
                  <a:srgbClr val="3C5790"/>
                </a:solidFill>
              </a:rPr>
              <a:t> driver.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Types of mobile applications: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Native: Android SDK, Swift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Hybrid: native container WebView (HTML, JS, CSS)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Mobile Web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Appium is based on W3C driver specifications which implies it implements a client-server architecture.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WebDriver protocol specification: </a:t>
            </a:r>
            <a:r>
              <a:rPr lang="en-US" sz="2000" dirty="0">
                <a:solidFill>
                  <a:srgbClr val="3C5790"/>
                </a:solidFill>
                <a:hlinkClick r:id="rId3"/>
              </a:rPr>
              <a:t>https://www.w3.org/TR/webdriver2</a:t>
            </a:r>
            <a:r>
              <a:rPr lang="en-US" sz="2000" dirty="0">
                <a:solidFill>
                  <a:srgbClr val="3C5790"/>
                </a:solidFill>
              </a:rPr>
              <a:t> 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JWP(JSON Wire Protocol)</a:t>
            </a:r>
            <a:r>
              <a:rPr lang="en-US" sz="2000" dirty="0">
                <a:solidFill>
                  <a:srgbClr val="3C5790"/>
                </a:solidFill>
              </a:rPr>
              <a:t> is old legacy protocol, </a:t>
            </a:r>
            <a:r>
              <a:rPr lang="en-US" sz="2000" b="1" dirty="0">
                <a:solidFill>
                  <a:srgbClr val="3C5790"/>
                </a:solidFill>
              </a:rPr>
              <a:t>W3C Standard Protocol </a:t>
            </a:r>
            <a:r>
              <a:rPr lang="en-US" sz="2000" dirty="0">
                <a:solidFill>
                  <a:srgbClr val="3C5790"/>
                </a:solidFill>
              </a:rPr>
              <a:t>is the new one.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Some browsers has stopped to support JWP in latest version, like Safari.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JSON (JavaScript Object Notation) is a lightweight data interchange format that is easy for humans to read and write and easy for machines to parse and generate.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Benefits of Wire Protocol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Enables writing tests in any programming language.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Allows tests to be run on cloud services or local Selenium Grid setups.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Supports the creation of different browser-specific drivers using the same standards.</a:t>
            </a:r>
          </a:p>
          <a:p>
            <a:endParaRPr lang="en-US" sz="20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Appium prerequisite: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Java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Android SDK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Node JS</a:t>
            </a:r>
          </a:p>
          <a:p>
            <a:endParaRPr lang="en-US" sz="20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4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b="1" dirty="0">
                <a:solidFill>
                  <a:srgbClr val="3C5790"/>
                </a:solidFill>
              </a:rPr>
              <a:t>ADB (Android Debug Bridge):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Command line tool that allows the communication with a device.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It’s used for installing and debugging apps in emulator and real devices.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It’s client-server program that has 3 components:</a:t>
            </a:r>
          </a:p>
          <a:p>
            <a:pPr lvl="2"/>
            <a:r>
              <a:rPr lang="en-US" sz="2000" b="1" dirty="0">
                <a:solidFill>
                  <a:srgbClr val="3C5790"/>
                </a:solidFill>
              </a:rPr>
              <a:t>Client</a:t>
            </a:r>
            <a:r>
              <a:rPr lang="en-US" sz="2000" dirty="0">
                <a:solidFill>
                  <a:srgbClr val="3C5790"/>
                </a:solidFill>
              </a:rPr>
              <a:t>, which sends commands.</a:t>
            </a:r>
          </a:p>
          <a:p>
            <a:pPr lvl="2"/>
            <a:r>
              <a:rPr lang="en-US" sz="2000" b="1" dirty="0">
                <a:solidFill>
                  <a:srgbClr val="3C5790"/>
                </a:solidFill>
              </a:rPr>
              <a:t>Daemon</a:t>
            </a:r>
            <a:r>
              <a:rPr lang="en-US" sz="2000" dirty="0">
                <a:solidFill>
                  <a:srgbClr val="3C5790"/>
                </a:solidFill>
              </a:rPr>
              <a:t> (</a:t>
            </a:r>
            <a:r>
              <a:rPr lang="en-US" sz="2000" b="1" dirty="0" err="1">
                <a:solidFill>
                  <a:srgbClr val="3C5790"/>
                </a:solidFill>
              </a:rPr>
              <a:t>adbd</a:t>
            </a:r>
            <a:r>
              <a:rPr lang="en-US" sz="2000" dirty="0">
                <a:solidFill>
                  <a:srgbClr val="3C5790"/>
                </a:solidFill>
              </a:rPr>
              <a:t>), which runs commands on a device.</a:t>
            </a:r>
          </a:p>
          <a:p>
            <a:pPr lvl="2"/>
            <a:r>
              <a:rPr lang="en-US" sz="2000" b="1" dirty="0">
                <a:solidFill>
                  <a:srgbClr val="3C5790"/>
                </a:solidFill>
              </a:rPr>
              <a:t>Server</a:t>
            </a:r>
            <a:r>
              <a:rPr lang="en-US" sz="2000" dirty="0">
                <a:solidFill>
                  <a:srgbClr val="3C5790"/>
                </a:solidFill>
              </a:rPr>
              <a:t>, which manages communication between client and daemon.</a:t>
            </a:r>
          </a:p>
        </p:txBody>
      </p:sp>
    </p:spTree>
    <p:extLst>
      <p:ext uri="{BB962C8B-B14F-4D97-AF65-F5344CB8AC3E}">
        <p14:creationId xmlns:p14="http://schemas.microsoft.com/office/powerpoint/2010/main" val="172835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The </a:t>
            </a:r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is included in the Android SDK Platform tools package and after the installation can be found in </a:t>
            </a:r>
            <a:r>
              <a:rPr lang="en-US" sz="2000" b="1" i="1" dirty="0" err="1">
                <a:solidFill>
                  <a:srgbClr val="3C5790"/>
                </a:solidFill>
              </a:rPr>
              <a:t>android_sdk</a:t>
            </a:r>
            <a:r>
              <a:rPr lang="en-US" sz="2000" b="1" i="1" dirty="0">
                <a:solidFill>
                  <a:srgbClr val="3C5790"/>
                </a:solidFill>
              </a:rPr>
              <a:t>/platform-tools</a:t>
            </a:r>
            <a:r>
              <a:rPr lang="en-US" sz="2000" dirty="0">
                <a:solidFill>
                  <a:srgbClr val="3C5790"/>
                </a:solidFill>
              </a:rPr>
              <a:t> folder.</a:t>
            </a:r>
          </a:p>
          <a:p>
            <a:r>
              <a:rPr lang="en-US" sz="2000" dirty="0">
                <a:solidFill>
                  <a:srgbClr val="3C5790"/>
                </a:solidFill>
              </a:rPr>
              <a:t>When we start an </a:t>
            </a:r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client, the client first checks whether there is an </a:t>
            </a:r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server process already running. If there isn't, it starts the server process and it binds to local TCP port </a:t>
            </a:r>
            <a:r>
              <a:rPr lang="en-US" sz="2000" b="1" dirty="0">
                <a:solidFill>
                  <a:srgbClr val="3C5790"/>
                </a:solidFill>
              </a:rPr>
              <a:t>5037</a:t>
            </a:r>
            <a:r>
              <a:rPr lang="en-US" sz="2000" dirty="0">
                <a:solidFill>
                  <a:srgbClr val="3C5790"/>
                </a:solidFill>
              </a:rPr>
              <a:t> and listens for commands sent from </a:t>
            </a:r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clients. </a:t>
            </a:r>
          </a:p>
          <a:p>
            <a:r>
              <a:rPr lang="en-US" sz="2000" dirty="0">
                <a:solidFill>
                  <a:srgbClr val="3C5790"/>
                </a:solidFill>
              </a:rPr>
              <a:t>The server then sets up connections to all running devices.</a:t>
            </a:r>
          </a:p>
          <a:p>
            <a:endParaRPr lang="en-US" sz="20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help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3C5790"/>
                </a:solidFill>
              </a:rPr>
              <a:t> list all commands</a:t>
            </a:r>
          </a:p>
          <a:p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install &lt;</a:t>
            </a:r>
            <a:r>
              <a:rPr lang="en-US" sz="2000" dirty="0" err="1">
                <a:solidFill>
                  <a:srgbClr val="3C5790"/>
                </a:solidFill>
              </a:rPr>
              <a:t>path_to_apk</a:t>
            </a:r>
            <a:r>
              <a:rPr lang="en-US" sz="2000" dirty="0">
                <a:solidFill>
                  <a:srgbClr val="3C5790"/>
                </a:solidFill>
              </a:rPr>
              <a:t>&gt;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3C5790"/>
                </a:solidFill>
              </a:rPr>
              <a:t> installs </a:t>
            </a:r>
            <a:r>
              <a:rPr lang="en-US" sz="2000" dirty="0" err="1">
                <a:solidFill>
                  <a:srgbClr val="3C5790"/>
                </a:solidFill>
              </a:rPr>
              <a:t>apk</a:t>
            </a:r>
            <a:r>
              <a:rPr lang="en-US" sz="2000" dirty="0">
                <a:solidFill>
                  <a:srgbClr val="3C5790"/>
                </a:solidFill>
              </a:rPr>
              <a:t> to device.</a:t>
            </a:r>
          </a:p>
          <a:p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kill-server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3C5790"/>
                </a:solidFill>
              </a:rPr>
              <a:t> stops the server process.</a:t>
            </a:r>
          </a:p>
          <a:p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force-stop package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3C5790"/>
                </a:solidFill>
              </a:rPr>
              <a:t> force-stop everything associated with package.</a:t>
            </a:r>
          </a:p>
          <a:p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shell &lt;command&gt;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3C5790"/>
                </a:solidFill>
              </a:rPr>
              <a:t> starts an interactive shell and executes the command on the device.</a:t>
            </a:r>
          </a:p>
          <a:p>
            <a:r>
              <a:rPr lang="en-US" sz="2000" dirty="0" err="1">
                <a:solidFill>
                  <a:srgbClr val="3C5790"/>
                </a:solidFill>
              </a:rPr>
              <a:t>adb</a:t>
            </a:r>
            <a:r>
              <a:rPr lang="en-US" sz="2000" dirty="0">
                <a:solidFill>
                  <a:srgbClr val="3C5790"/>
                </a:solidFill>
              </a:rPr>
              <a:t> devices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3C5790"/>
                </a:solidFill>
              </a:rPr>
              <a:t> shows all the connected devices.</a:t>
            </a:r>
          </a:p>
        </p:txBody>
      </p:sp>
    </p:spTree>
    <p:extLst>
      <p:ext uri="{BB962C8B-B14F-4D97-AF65-F5344CB8AC3E}">
        <p14:creationId xmlns:p14="http://schemas.microsoft.com/office/powerpoint/2010/main" val="272299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2000" b="1" dirty="0">
                <a:solidFill>
                  <a:srgbClr val="3C5790"/>
                </a:solidFill>
              </a:rPr>
              <a:t>Appium driver management:</a:t>
            </a:r>
          </a:p>
          <a:p>
            <a:r>
              <a:rPr lang="en-US" sz="2000" dirty="0">
                <a:solidFill>
                  <a:srgbClr val="3C5790"/>
                </a:solidFill>
              </a:rPr>
              <a:t>Appium has 3 main commands: server, driver, plugin.</a:t>
            </a:r>
          </a:p>
          <a:p>
            <a:r>
              <a:rPr lang="en-US" sz="2000" dirty="0" err="1">
                <a:solidFill>
                  <a:srgbClr val="3C5790"/>
                </a:solidFill>
              </a:rPr>
              <a:t>appium</a:t>
            </a:r>
            <a:r>
              <a:rPr lang="en-US" sz="2000" dirty="0">
                <a:solidFill>
                  <a:srgbClr val="3C5790"/>
                </a:solidFill>
              </a:rPr>
              <a:t> driver list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1E2B6-A5A8-4448-E5ED-EE9297DC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33" y="3657600"/>
            <a:ext cx="525853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2000" dirty="0" err="1">
                <a:solidFill>
                  <a:srgbClr val="3C5790"/>
                </a:solidFill>
              </a:rPr>
              <a:t>appium</a:t>
            </a:r>
            <a:r>
              <a:rPr lang="en-US" sz="2000" dirty="0">
                <a:solidFill>
                  <a:srgbClr val="3C5790"/>
                </a:solidFill>
              </a:rPr>
              <a:t> driver list – updates  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 checks for any potential driver updates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97451-8817-DC6E-21CA-30D187DE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2" y="2667000"/>
            <a:ext cx="766869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2000" dirty="0" err="1">
                <a:solidFill>
                  <a:srgbClr val="3C5790"/>
                </a:solidFill>
              </a:rPr>
              <a:t>What</a:t>
            </a:r>
            <a:r>
              <a:rPr lang="fr-CA" sz="2000" dirty="0">
                <a:solidFill>
                  <a:srgbClr val="3C5790"/>
                </a:solidFill>
              </a:rPr>
              <a:t> </a:t>
            </a:r>
            <a:r>
              <a:rPr lang="fr-CA" sz="2000" dirty="0" err="1">
                <a:solidFill>
                  <a:srgbClr val="3C5790"/>
                </a:solidFill>
              </a:rPr>
              <a:t>is</a:t>
            </a:r>
            <a:r>
              <a:rPr lang="fr-CA" sz="2000" dirty="0">
                <a:solidFill>
                  <a:srgbClr val="3C5790"/>
                </a:solidFill>
              </a:rPr>
              <a:t> </a:t>
            </a:r>
            <a:r>
              <a:rPr lang="en-US" sz="2000" dirty="0">
                <a:solidFill>
                  <a:srgbClr val="3C5790"/>
                </a:solidFill>
              </a:rPr>
              <a:t>Appium</a:t>
            </a:r>
            <a:r>
              <a:rPr lang="fr-CA" sz="2000" dirty="0">
                <a:solidFill>
                  <a:srgbClr val="3C5790"/>
                </a:solidFill>
              </a:rPr>
              <a:t>?</a:t>
            </a:r>
            <a:endParaRPr lang="ro-RO" sz="2000" dirty="0">
              <a:solidFill>
                <a:srgbClr val="3C5790"/>
              </a:solidFill>
            </a:endParaRPr>
          </a:p>
          <a:p>
            <a:r>
              <a:rPr lang="ro-RO" sz="2000" dirty="0">
                <a:solidFill>
                  <a:srgbClr val="3C5790"/>
                </a:solidFill>
              </a:rPr>
              <a:t>History</a:t>
            </a:r>
          </a:p>
          <a:p>
            <a:r>
              <a:rPr lang="ro-RO" sz="2000" dirty="0">
                <a:solidFill>
                  <a:srgbClr val="3C5790"/>
                </a:solidFill>
              </a:rPr>
              <a:t>Architecture</a:t>
            </a:r>
            <a:endParaRPr lang="fr-CA" sz="2000" dirty="0">
              <a:solidFill>
                <a:srgbClr val="3C5790"/>
              </a:solidFill>
            </a:endParaRPr>
          </a:p>
          <a:p>
            <a:r>
              <a:rPr lang="ro-RO" sz="2000" dirty="0">
                <a:solidFill>
                  <a:srgbClr val="3C5790"/>
                </a:solidFill>
              </a:rPr>
              <a:t>Features</a:t>
            </a:r>
          </a:p>
          <a:p>
            <a:r>
              <a:rPr lang="ro-RO" sz="2000" dirty="0">
                <a:solidFill>
                  <a:srgbClr val="3C5790"/>
                </a:solidFill>
              </a:rPr>
              <a:t>Core</a:t>
            </a:r>
            <a:endParaRPr lang="en-US" sz="2000" dirty="0">
              <a:solidFill>
                <a:srgbClr val="3C5790"/>
              </a:solidFill>
            </a:endParaRPr>
          </a:p>
          <a:p>
            <a:r>
              <a:rPr lang="en-US" sz="2000" dirty="0">
                <a:solidFill>
                  <a:srgbClr val="3C5790"/>
                </a:solidFill>
              </a:rPr>
              <a:t>Components</a:t>
            </a:r>
            <a:endParaRPr lang="ro-RO" sz="2000" dirty="0">
              <a:solidFill>
                <a:srgbClr val="3C5790"/>
              </a:solidFill>
            </a:endParaRPr>
          </a:p>
          <a:p>
            <a:r>
              <a:rPr lang="fr-CA" sz="2000" dirty="0" err="1">
                <a:solidFill>
                  <a:srgbClr val="3C5790"/>
                </a:solidFill>
              </a:rPr>
              <a:t>Appium</a:t>
            </a:r>
            <a:r>
              <a:rPr lang="fr-CA" sz="2000" dirty="0">
                <a:solidFill>
                  <a:srgbClr val="3C5790"/>
                </a:solidFill>
              </a:rPr>
              <a:t> </a:t>
            </a:r>
            <a:r>
              <a:rPr lang="fr-CA" sz="2000" dirty="0" err="1">
                <a:solidFill>
                  <a:srgbClr val="3C5790"/>
                </a:solidFill>
              </a:rPr>
              <a:t>Inspector</a:t>
            </a:r>
            <a:endParaRPr lang="fr-CA" sz="2000" dirty="0">
              <a:solidFill>
                <a:srgbClr val="3C5790"/>
              </a:solidFill>
            </a:endParaRPr>
          </a:p>
          <a:p>
            <a:r>
              <a:rPr lang="fr-CA" sz="20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2000" dirty="0" err="1">
                <a:solidFill>
                  <a:srgbClr val="3C5790"/>
                </a:solidFill>
              </a:rPr>
              <a:t>Bibliography</a:t>
            </a:r>
            <a:endParaRPr lang="fr-CA" sz="20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appium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driver install &lt;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driver_name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&gt;  installs driver</a:t>
            </a:r>
          </a:p>
          <a:p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appium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driver 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unninstall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&lt;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driver_name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&gt;  uninstalls driver</a:t>
            </a:r>
          </a:p>
          <a:p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appium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driver 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intall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–source 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npm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&lt;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nmp_name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appium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driver install –source git &lt;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GIT_REPO.git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&gt; --package &lt;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package_name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appium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driver update &lt;</a:t>
            </a:r>
            <a:r>
              <a:rPr lang="en-US" sz="2000" dirty="0" err="1">
                <a:solidFill>
                  <a:srgbClr val="3C5790"/>
                </a:solidFill>
                <a:sym typeface="Wingdings" panose="05000000000000000000" pitchFamily="2" charset="2"/>
              </a:rPr>
              <a:t>driver_name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&gt;  updates driver</a:t>
            </a:r>
            <a:endParaRPr lang="en-US" sz="20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8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5EC94-245C-FAF0-E8EB-0C3C9B5E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95" y="2133600"/>
            <a:ext cx="7637905" cy="47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972A0-73BF-4092-CF10-ADEC0D1A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30580"/>
            <a:ext cx="8991600" cy="41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</a:t>
            </a:r>
            <a:r>
              <a:rPr lang="en-US" dirty="0" err="1">
                <a:solidFill>
                  <a:schemeClr val="bg1"/>
                </a:solidFill>
              </a:rPr>
              <a:t>mponents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0386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Major components in the Appium architecture:</a:t>
            </a:r>
          </a:p>
          <a:p>
            <a:r>
              <a:rPr lang="en-US" sz="2000" b="1" dirty="0">
                <a:solidFill>
                  <a:srgbClr val="3C5790"/>
                </a:solidFill>
                <a:sym typeface="Wingdings" panose="05000000000000000000" pitchFamily="2" charset="2"/>
              </a:rPr>
              <a:t>Test code</a:t>
            </a:r>
            <a:r>
              <a:rPr lang="en-US" sz="2000" dirty="0">
                <a:solidFill>
                  <a:srgbClr val="3C5790"/>
                </a:solidFill>
                <a:sym typeface="Wingdings" panose="05000000000000000000" pitchFamily="2" charset="2"/>
              </a:rPr>
              <a:t> – scripts that are being executed</a:t>
            </a:r>
            <a:endParaRPr lang="en-US" sz="2000" dirty="0">
              <a:solidFill>
                <a:srgbClr val="3C5790"/>
              </a:solidFill>
            </a:endParaRPr>
          </a:p>
          <a:p>
            <a:r>
              <a:rPr lang="en-US" sz="2000" b="1" dirty="0">
                <a:solidFill>
                  <a:srgbClr val="3C5790"/>
                </a:solidFill>
              </a:rPr>
              <a:t>Clients</a:t>
            </a:r>
            <a:r>
              <a:rPr lang="en-US" sz="2000" dirty="0">
                <a:solidFill>
                  <a:srgbClr val="3C5790"/>
                </a:solidFill>
              </a:rPr>
              <a:t> – are responsible for sending the requests to Appium server.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Desired Capabilities</a:t>
            </a:r>
            <a:r>
              <a:rPr lang="en-US" sz="2000" dirty="0">
                <a:solidFill>
                  <a:srgbClr val="3C5790"/>
                </a:solidFill>
              </a:rPr>
              <a:t> – properties that set specific properties for the used devices: iOS, Android, etc.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Appium Server</a:t>
            </a:r>
            <a:r>
              <a:rPr lang="en-US" sz="2000" dirty="0">
                <a:solidFill>
                  <a:srgbClr val="3C5790"/>
                </a:solidFill>
              </a:rPr>
              <a:t> – Node.JS REST controller that reads the desired capabilities and route the requests to the devices/emulators.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Drivers</a:t>
            </a:r>
            <a:r>
              <a:rPr lang="en-US" sz="2000" dirty="0">
                <a:solidFill>
                  <a:srgbClr val="3C5790"/>
                </a:solidFill>
              </a:rPr>
              <a:t> – build upon Appium libraries to support various OS, common ones are iOS and Android.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Plugins</a:t>
            </a:r>
            <a:r>
              <a:rPr lang="en-US" sz="2000" dirty="0">
                <a:solidFill>
                  <a:srgbClr val="3C5790"/>
                </a:solidFill>
              </a:rPr>
              <a:t> – change or extend Appium’s core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1028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Inspector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Appium Inspector is a GUI tool for Appium, providing visual inspection of the application under test. </a:t>
            </a:r>
          </a:p>
          <a:p>
            <a:r>
              <a:rPr lang="en-US" sz="2000" dirty="0">
                <a:solidFill>
                  <a:srgbClr val="3C5790"/>
                </a:solidFill>
              </a:rPr>
              <a:t>It can show the application page screenshot along with its page source, and includes various features for interacting with the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E3E4B-987C-940C-F002-01E7B421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24" y="3581400"/>
            <a:ext cx="323895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Inspector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Appium Inspector features: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Specify the Appium server details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Interact with the app screenshot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Search for elements using supported locator strategies and your own selectors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Search for elements and interact with them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Run Appium driver commands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Attach to an existing Appium session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Create and save custom gestures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Switch to different application contexts</a:t>
            </a:r>
          </a:p>
          <a:p>
            <a:endParaRPr lang="en-US" sz="20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Inspector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23907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Tool capabilities setup: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808EA-E7A1-7971-8DBE-32121D75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3474"/>
            <a:ext cx="6629400" cy="42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Inspector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23907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Example inspecting app: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0C066-3595-10DD-706A-39B1A7FB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590800"/>
            <a:ext cx="69989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Inspector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23907"/>
          </a:xfrm>
        </p:spPr>
        <p:txBody>
          <a:bodyPr/>
          <a:lstStyle/>
          <a:p>
            <a:r>
              <a:rPr lang="en-US" sz="2000" dirty="0">
                <a:solidFill>
                  <a:srgbClr val="3C5790"/>
                </a:solidFill>
              </a:rPr>
              <a:t>The Inspector has built-in integrations with various cloud service provider platforms.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C0A88-2751-E9DD-C74B-7FB2C715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9" y="2903528"/>
            <a:ext cx="8583805" cy="28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Conclusions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22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2200" dirty="0">
                <a:solidFill>
                  <a:srgbClr val="3C5790"/>
                </a:solidFill>
              </a:rPr>
              <a:t>Open source</a:t>
            </a:r>
          </a:p>
          <a:p>
            <a:pPr lvl="1"/>
            <a:r>
              <a:rPr lang="en-US" sz="2200" dirty="0">
                <a:solidFill>
                  <a:srgbClr val="3C5790"/>
                </a:solidFill>
              </a:rPr>
              <a:t>Cross platform</a:t>
            </a:r>
          </a:p>
          <a:p>
            <a:pPr lvl="1"/>
            <a:r>
              <a:rPr lang="en-US" sz="2200" dirty="0">
                <a:solidFill>
                  <a:srgbClr val="3C5790"/>
                </a:solidFill>
              </a:rPr>
              <a:t>Framework support</a:t>
            </a:r>
          </a:p>
          <a:p>
            <a:pPr lvl="1"/>
            <a:r>
              <a:rPr lang="en-US" sz="2200" dirty="0">
                <a:solidFill>
                  <a:srgbClr val="3C5790"/>
                </a:solidFill>
              </a:rPr>
              <a:t>Community support</a:t>
            </a:r>
          </a:p>
          <a:p>
            <a:r>
              <a:rPr lang="en-US" sz="2200" dirty="0">
                <a:solidFill>
                  <a:srgbClr val="3C5790"/>
                </a:solidFill>
              </a:rPr>
              <a:t>CONS</a:t>
            </a:r>
            <a:r>
              <a:rPr lang="ro-RO" sz="22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2200" dirty="0">
                <a:solidFill>
                  <a:srgbClr val="3C5790"/>
                </a:solidFill>
              </a:rPr>
              <a:t>Lack of detailed reports</a:t>
            </a:r>
          </a:p>
          <a:p>
            <a:pPr lvl="1"/>
            <a:r>
              <a:rPr lang="en-US" sz="2200" dirty="0">
                <a:solidFill>
                  <a:srgbClr val="3C5790"/>
                </a:solidFill>
              </a:rPr>
              <a:t>It depends on remote web driver (might be slow)</a:t>
            </a:r>
          </a:p>
          <a:p>
            <a:pPr marL="457200" lvl="1" indent="0">
              <a:buNone/>
            </a:pPr>
            <a:endParaRPr lang="ro-RO" sz="22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Appium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09800"/>
          </a:xfrm>
        </p:spPr>
        <p:txBody>
          <a:bodyPr/>
          <a:lstStyle/>
          <a:p>
            <a:r>
              <a:rPr lang="en-US" sz="2200" dirty="0">
                <a:solidFill>
                  <a:srgbClr val="3C5790"/>
                </a:solidFill>
              </a:rPr>
              <a:t>Appium is an open-source automation tool for running scripts and testing native applications, mobile-web applications and hybrid applications on Android or iOS using a </a:t>
            </a:r>
            <a:r>
              <a:rPr lang="en-US" sz="2200" dirty="0" err="1">
                <a:solidFill>
                  <a:srgbClr val="3C5790"/>
                </a:solidFill>
              </a:rPr>
              <a:t>webdriver</a:t>
            </a:r>
            <a:r>
              <a:rPr lang="en-US" sz="2200" dirty="0">
                <a:solidFill>
                  <a:srgbClr val="3C5790"/>
                </a:solidFill>
              </a:rPr>
              <a:t>.</a:t>
            </a:r>
          </a:p>
          <a:p>
            <a:r>
              <a:rPr lang="en-US" sz="2200" dirty="0">
                <a:solidFill>
                  <a:srgbClr val="3C5790"/>
                </a:solidFill>
              </a:rPr>
              <a:t>It is backed by Sauce Labs and its first official launch was in May, 2014.</a:t>
            </a:r>
            <a:endParaRPr lang="fr-CA" sz="2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https://en.wikipedia.org/wiki/Appium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https://appium.io/docs/en/latest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https://www.geeksforgeeks.org/features-of-appium/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https://medium.com/swlh/appium-architecture-793ae79cc85c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https://github.com/appium/appium-inspector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https://www.javatpoint.com/appium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https://developer.android.com/tools/adb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2200" dirty="0">
                <a:solidFill>
                  <a:srgbClr val="3C5790"/>
                </a:solidFill>
              </a:rPr>
              <a:t>Appium was originally developed by Dan Cuellar in 2011 under the name "</a:t>
            </a:r>
            <a:r>
              <a:rPr lang="en-US" sz="2200" dirty="0" err="1">
                <a:solidFill>
                  <a:srgbClr val="3C5790"/>
                </a:solidFill>
              </a:rPr>
              <a:t>iOSAuto</a:t>
            </a:r>
            <a:r>
              <a:rPr lang="en-US" sz="2200" dirty="0">
                <a:solidFill>
                  <a:srgbClr val="3C5790"/>
                </a:solidFill>
              </a:rPr>
              <a:t>", written in the C# programming language.</a:t>
            </a:r>
          </a:p>
          <a:p>
            <a:r>
              <a:rPr lang="en-US" sz="2200" dirty="0">
                <a:solidFill>
                  <a:srgbClr val="3C5790"/>
                </a:solidFill>
              </a:rPr>
              <a:t>The program was open-sourced in August 2012 using the Apache 2 license.</a:t>
            </a:r>
          </a:p>
          <a:p>
            <a:r>
              <a:rPr lang="en-US" sz="2200" dirty="0">
                <a:solidFill>
                  <a:srgbClr val="3C5790"/>
                </a:solidFill>
              </a:rPr>
              <a:t>In January 2013, Sauce Labs agreed to fund Appium's development and motivated its code to be rewritten using Node.js.</a:t>
            </a:r>
          </a:p>
          <a:p>
            <a:r>
              <a:rPr lang="en-US" sz="2200" dirty="0">
                <a:solidFill>
                  <a:srgbClr val="3C5790"/>
                </a:solidFill>
              </a:rPr>
              <a:t>In October 2016, Appium joined the JS Foundation.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Architecture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BE4B-08DB-62A5-5230-175EA5FD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44335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Architecture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27A6-30FE-0A68-19A4-54028D53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" y="2209800"/>
            <a:ext cx="900238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2000" b="1" dirty="0">
                <a:solidFill>
                  <a:srgbClr val="3C5790"/>
                </a:solidFill>
              </a:rPr>
              <a:t>Cross-Platform Compatibility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makes testing mobile applications easier.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helps us to write test scripts that work on both, iOS and Android applications.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allows one to develop tests at once and execute them on various devices.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Open Source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supports community contributions and is freely available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Supports Multiple Programming Languages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Appium supports multiple programming languages: Java, Python, C#,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Features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2000" b="1" dirty="0">
                <a:solidFill>
                  <a:srgbClr val="3C5790"/>
                </a:solidFill>
              </a:rPr>
              <a:t>No App Modification Required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testing technique is totally different because it simulates user interaction with the app.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Integration with Continuous Integration (CI) Tools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it integrates with CI tools like Jenkins streamlines.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it ensures a continuous and efficient testing pipeline.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Supports Native, Hybrid and Mobile Web Applications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testing process inside the development is simplified.</a:t>
            </a:r>
          </a:p>
        </p:txBody>
      </p:sp>
    </p:spTree>
    <p:extLst>
      <p:ext uri="{BB962C8B-B14F-4D97-AF65-F5344CB8AC3E}">
        <p14:creationId xmlns:p14="http://schemas.microsoft.com/office/powerpoint/2010/main" val="296809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Features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2000" b="1" dirty="0">
                <a:solidFill>
                  <a:srgbClr val="3C5790"/>
                </a:solidFill>
              </a:rPr>
              <a:t>Real Device and Emulator/Simulator Testing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testing environment is more real because of its ability to run tests on emulators and simulators.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Built-in Inspector for Element Identification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Inspector tool that comes with Appium, makes it easier to find and tests your app.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offers a visual interface for interacting with the app’s parts.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It helps us to identify UI elements and improves accuracy.</a:t>
            </a:r>
          </a:p>
          <a:p>
            <a:r>
              <a:rPr lang="en-US" sz="2000" b="1" dirty="0">
                <a:solidFill>
                  <a:srgbClr val="3C5790"/>
                </a:solidFill>
              </a:rPr>
              <a:t>Parallel Execution of Tests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multiple tests may be runs at same time.</a:t>
            </a:r>
          </a:p>
          <a:p>
            <a:pPr lvl="1"/>
            <a:r>
              <a:rPr lang="en-US" sz="2000" dirty="0">
                <a:solidFill>
                  <a:srgbClr val="3C5790"/>
                </a:solidFill>
              </a:rPr>
              <a:t>reduces the total time needed for testing the performance of apps.</a:t>
            </a:r>
          </a:p>
        </p:txBody>
      </p:sp>
    </p:spTree>
    <p:extLst>
      <p:ext uri="{BB962C8B-B14F-4D97-AF65-F5344CB8AC3E}">
        <p14:creationId xmlns:p14="http://schemas.microsoft.com/office/powerpoint/2010/main" val="247140042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9601</TotalTime>
  <Words>1332</Words>
  <Application>Microsoft Office PowerPoint</Application>
  <PresentationFormat>On-screen Show (4:3)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143</vt:lpstr>
      <vt:lpstr>Appium</vt:lpstr>
      <vt:lpstr>Contents</vt:lpstr>
      <vt:lpstr>What is Appium?</vt:lpstr>
      <vt:lpstr>History</vt:lpstr>
      <vt:lpstr>Architecture</vt:lpstr>
      <vt:lpstr>Architecture (cont.)</vt:lpstr>
      <vt:lpstr>Features</vt:lpstr>
      <vt:lpstr>Features (cont.)</vt:lpstr>
      <vt:lpstr>Features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Components</vt:lpstr>
      <vt:lpstr>Appium Inspector</vt:lpstr>
      <vt:lpstr>Appium Inspector (cont.)</vt:lpstr>
      <vt:lpstr>Appium Inspector (cont.)</vt:lpstr>
      <vt:lpstr>Appium Inspector (cont.)</vt:lpstr>
      <vt:lpstr>Appium Inspector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751</cp:revision>
  <dcterms:created xsi:type="dcterms:W3CDTF">2012-04-12T06:19:17Z</dcterms:created>
  <dcterms:modified xsi:type="dcterms:W3CDTF">2024-06-26T07:20:28Z</dcterms:modified>
</cp:coreProperties>
</file>