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72" r:id="rId5"/>
    <p:sldId id="393" r:id="rId6"/>
    <p:sldId id="392" r:id="rId7"/>
    <p:sldId id="395" r:id="rId8"/>
    <p:sldId id="396" r:id="rId9"/>
    <p:sldId id="398" r:id="rId10"/>
    <p:sldId id="400" r:id="rId11"/>
    <p:sldId id="401" r:id="rId12"/>
    <p:sldId id="403" r:id="rId13"/>
    <p:sldId id="397" r:id="rId14"/>
    <p:sldId id="402" r:id="rId15"/>
    <p:sldId id="406" r:id="rId16"/>
    <p:sldId id="408" r:id="rId17"/>
    <p:sldId id="407" r:id="rId18"/>
    <p:sldId id="405" r:id="rId19"/>
    <p:sldId id="411" r:id="rId20"/>
    <p:sldId id="412" r:id="rId21"/>
    <p:sldId id="399" r:id="rId22"/>
    <p:sldId id="404" r:id="rId23"/>
    <p:sldId id="259" r:id="rId24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4" autoAdjust="0"/>
    <p:restoredTop sz="94660"/>
  </p:normalViewPr>
  <p:slideViewPr>
    <p:cSldViewPr>
      <p:cViewPr varScale="1">
        <p:scale>
          <a:sx n="92" d="100"/>
          <a:sy n="92" d="100"/>
        </p:scale>
        <p:origin x="133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14/06/2016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14/06/2016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14/06/2016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14/06/2016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14/06/2016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14/06/2016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14/06/2016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14/06/2016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14/06/2016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14/06/2016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14/06/2016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14/06/2016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smtClean="0">
                <a:solidFill>
                  <a:schemeClr val="bg1"/>
                </a:solidFill>
              </a:rPr>
              <a:t>Apache </a:t>
            </a:r>
            <a:r>
              <a:rPr lang="fr-CA" sz="4000" dirty="0" err="1" smtClean="0">
                <a:solidFill>
                  <a:schemeClr val="bg1"/>
                </a:solidFill>
              </a:rPr>
              <a:t>Chemistry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057400"/>
            <a:ext cx="8222823" cy="469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6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95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To talk to the </a:t>
            </a:r>
            <a:r>
              <a:rPr lang="en-US" sz="1400" dirty="0" err="1">
                <a:solidFill>
                  <a:srgbClr val="3C5790"/>
                </a:solidFill>
              </a:rPr>
              <a:t>OpenCMIS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InMemory</a:t>
            </a:r>
            <a:r>
              <a:rPr lang="en-US" sz="1400" dirty="0">
                <a:solidFill>
                  <a:srgbClr val="3C5790"/>
                </a:solidFill>
              </a:rPr>
              <a:t> Repository we need to choose a binding and the server’s service URL, which depends on the binding you choose.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binding is the method(protocol) the CMIS client will use to talk to the server.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CMIS version 1.0, the two choices for binding are </a:t>
            </a:r>
            <a:r>
              <a:rPr lang="en-US" sz="1400" b="1" dirty="0">
                <a:solidFill>
                  <a:srgbClr val="3C5790"/>
                </a:solidFill>
              </a:rPr>
              <a:t>Atom Publishing Protocol (</a:t>
            </a:r>
            <a:r>
              <a:rPr lang="en-US" sz="1400" b="1" dirty="0" err="1">
                <a:solidFill>
                  <a:srgbClr val="3C5790"/>
                </a:solidFill>
              </a:rPr>
              <a:t>AtomPub</a:t>
            </a:r>
            <a:r>
              <a:rPr lang="en-US" sz="1400" b="1" dirty="0">
                <a:solidFill>
                  <a:srgbClr val="3C5790"/>
                </a:solidFill>
              </a:rPr>
              <a:t>) </a:t>
            </a:r>
            <a:r>
              <a:rPr lang="en-US" sz="1400" dirty="0">
                <a:solidFill>
                  <a:srgbClr val="3C5790"/>
                </a:solidFill>
              </a:rPr>
              <a:t>and </a:t>
            </a:r>
            <a:r>
              <a:rPr lang="en-US" sz="1400" b="1" dirty="0">
                <a:solidFill>
                  <a:srgbClr val="3C5790"/>
                </a:solidFill>
              </a:rPr>
              <a:t>Web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Services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CMIS version 1.1 adds a third binding called the </a:t>
            </a:r>
            <a:r>
              <a:rPr lang="en-US" sz="1400" b="1" dirty="0">
                <a:solidFill>
                  <a:srgbClr val="3C5790"/>
                </a:solidFill>
              </a:rPr>
              <a:t>Browser</a:t>
            </a:r>
            <a:r>
              <a:rPr lang="en-US" sz="1400" dirty="0">
                <a:solidFill>
                  <a:srgbClr val="3C5790"/>
                </a:solidFill>
              </a:rPr>
              <a:t> binding.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200400"/>
            <a:ext cx="6091238" cy="354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0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CMIS high-level object types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438400"/>
            <a:ext cx="5867400" cy="387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Model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429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CMIS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service</a:t>
            </a:r>
            <a:r>
              <a:rPr lang="en-US" sz="1400" dirty="0">
                <a:solidFill>
                  <a:srgbClr val="3C5790"/>
                </a:solidFill>
              </a:rPr>
              <a:t> is responsible for these three functions: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Allow a client to discover what repositories are present for this particular CMIS service.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Provide all the details about the capabilities of these repositories.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For each of the repositories, publish the interfaces for the nine subservices that are exposed for every CMIS repository.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02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Model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429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CMIS subservices: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Repository services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Navigation services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Object services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Multifiling</a:t>
            </a:r>
            <a:r>
              <a:rPr lang="en-US" sz="1400" dirty="0">
                <a:solidFill>
                  <a:srgbClr val="3C5790"/>
                </a:solidFill>
              </a:rPr>
              <a:t> services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Discovery services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Versioning services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Relationship services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Policy services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ACL (access control lists) services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362200"/>
            <a:ext cx="5181600" cy="314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1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Model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1430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Folders</a:t>
            </a:r>
            <a:r>
              <a:rPr lang="en-US" sz="1400" dirty="0">
                <a:solidFill>
                  <a:srgbClr val="3C5790"/>
                </a:solidFill>
              </a:rPr>
              <a:t> in CMIS are much like folders in filesystems.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Every CMIS repository must have at least one folder, the root folder.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Every base CMIS object type has a unique ID defined by the specification.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For folders the ID is </a:t>
            </a:r>
            <a:r>
              <a:rPr lang="en-US" sz="1400" dirty="0" err="1">
                <a:solidFill>
                  <a:srgbClr val="3C5790"/>
                </a:solidFill>
              </a:rPr>
              <a:t>cmis:folder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535362"/>
            <a:ext cx="57531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5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Model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CMIS </a:t>
            </a:r>
            <a:r>
              <a:rPr lang="en-US" sz="1400" b="1" dirty="0">
                <a:solidFill>
                  <a:srgbClr val="3C5790"/>
                </a:solidFill>
              </a:rPr>
              <a:t>object</a:t>
            </a:r>
            <a:r>
              <a:rPr lang="en-US" sz="1400" dirty="0">
                <a:solidFill>
                  <a:srgbClr val="3C5790"/>
                </a:solidFill>
              </a:rPr>
              <a:t> model view: properties are common to all object types, but only document has a content stream.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514600"/>
            <a:ext cx="6629400" cy="367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7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Model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429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All CMIS objects have properties. </a:t>
            </a:r>
            <a:r>
              <a:rPr lang="en-US" sz="1400" dirty="0" smtClean="0">
                <a:solidFill>
                  <a:srgbClr val="3C5790"/>
                </a:solidFill>
              </a:rPr>
              <a:t>Common </a:t>
            </a:r>
            <a:r>
              <a:rPr lang="en-US" sz="1400" dirty="0">
                <a:solidFill>
                  <a:srgbClr val="3C5790"/>
                </a:solidFill>
              </a:rPr>
              <a:t>properties: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cmis:name</a:t>
            </a:r>
            <a:r>
              <a:rPr lang="en-US" sz="1400" dirty="0">
                <a:solidFill>
                  <a:srgbClr val="3C5790"/>
                </a:solidFill>
              </a:rPr>
              <a:t> (</a:t>
            </a:r>
            <a:r>
              <a:rPr lang="en-US" sz="1400" dirty="0" smtClean="0">
                <a:solidFill>
                  <a:srgbClr val="3C5790"/>
                </a:solidFill>
              </a:rPr>
              <a:t>String) </a:t>
            </a:r>
            <a:r>
              <a:rPr lang="en-US" sz="1400" dirty="0" smtClean="0">
                <a:solidFill>
                  <a:srgbClr val="3C5790"/>
                </a:solidFill>
                <a:sym typeface="Wingdings" panose="05000000000000000000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>
                <a:solidFill>
                  <a:srgbClr val="3C5790"/>
                </a:solidFill>
              </a:rPr>
              <a:t>name of this object.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cmis:objectId</a:t>
            </a:r>
            <a:r>
              <a:rPr lang="en-US" sz="1400" dirty="0">
                <a:solidFill>
                  <a:srgbClr val="3C5790"/>
                </a:solidFill>
              </a:rPr>
              <a:t> (</a:t>
            </a:r>
            <a:r>
              <a:rPr lang="en-US" sz="1400" dirty="0" smtClean="0">
                <a:solidFill>
                  <a:srgbClr val="3C5790"/>
                </a:solidFill>
              </a:rPr>
              <a:t>ID) </a:t>
            </a:r>
            <a:r>
              <a:rPr lang="en-US" sz="1400" dirty="0" smtClean="0">
                <a:solidFill>
                  <a:srgbClr val="3C5790"/>
                </a:solidFill>
                <a:sym typeface="Wingdings" panose="05000000000000000000" pitchFamily="2" charset="2"/>
              </a:rPr>
              <a:t> </a:t>
            </a:r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>
                <a:solidFill>
                  <a:srgbClr val="3C5790"/>
                </a:solidFill>
              </a:rPr>
              <a:t>opaque identifier for this object. It’s unique among all other objects in this repository.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cmis:baseTypeId</a:t>
            </a:r>
            <a:r>
              <a:rPr lang="en-US" sz="1400" dirty="0">
                <a:solidFill>
                  <a:srgbClr val="3C5790"/>
                </a:solidFill>
              </a:rPr>
              <a:t> (</a:t>
            </a:r>
            <a:r>
              <a:rPr lang="en-US" sz="1400" dirty="0" smtClean="0">
                <a:solidFill>
                  <a:srgbClr val="3C5790"/>
                </a:solidFill>
              </a:rPr>
              <a:t>ID) </a:t>
            </a:r>
            <a:r>
              <a:rPr lang="en-US" sz="1400" dirty="0" smtClean="0">
                <a:solidFill>
                  <a:srgbClr val="3C5790"/>
                </a:solidFill>
                <a:sym typeface="Wingdings" panose="05000000000000000000" pitchFamily="2" charset="2"/>
              </a:rPr>
              <a:t> </a:t>
            </a:r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>
                <a:solidFill>
                  <a:srgbClr val="3C5790"/>
                </a:solidFill>
              </a:rPr>
              <a:t>opaque identifier for the base type of this object.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cmis:objectTypeId</a:t>
            </a:r>
            <a:r>
              <a:rPr lang="en-US" sz="1400" dirty="0">
                <a:solidFill>
                  <a:srgbClr val="3C5790"/>
                </a:solidFill>
              </a:rPr>
              <a:t> (</a:t>
            </a:r>
            <a:r>
              <a:rPr lang="en-US" sz="1400" dirty="0" smtClean="0">
                <a:solidFill>
                  <a:srgbClr val="3C5790"/>
                </a:solidFill>
              </a:rPr>
              <a:t>ID) </a:t>
            </a:r>
            <a:r>
              <a:rPr lang="en-US" sz="1400" dirty="0" smtClean="0">
                <a:solidFill>
                  <a:srgbClr val="3C5790"/>
                </a:solidFill>
                <a:sym typeface="Wingdings" panose="05000000000000000000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>
                <a:solidFill>
                  <a:srgbClr val="3C5790"/>
                </a:solidFill>
              </a:rPr>
              <a:t>opaque identifier for this object’s type.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cmis:createdBy</a:t>
            </a:r>
            <a:r>
              <a:rPr lang="en-US" sz="1400" dirty="0">
                <a:solidFill>
                  <a:srgbClr val="3C5790"/>
                </a:solidFill>
              </a:rPr>
              <a:t> (</a:t>
            </a:r>
            <a:r>
              <a:rPr lang="en-US" sz="1400" dirty="0" smtClean="0">
                <a:solidFill>
                  <a:srgbClr val="3C5790"/>
                </a:solidFill>
              </a:rPr>
              <a:t>String) </a:t>
            </a:r>
            <a:r>
              <a:rPr lang="en-US" sz="1400" dirty="0" smtClean="0">
                <a:solidFill>
                  <a:srgbClr val="3C5790"/>
                </a:solidFill>
                <a:sym typeface="Wingdings" panose="05000000000000000000" pitchFamily="2" charset="2"/>
              </a:rPr>
              <a:t> </a:t>
            </a:r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>
                <a:solidFill>
                  <a:srgbClr val="3C5790"/>
                </a:solidFill>
              </a:rPr>
              <a:t>name of the user that created this object in this repository.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cmis:creationDate</a:t>
            </a:r>
            <a:r>
              <a:rPr lang="en-US" sz="1400" dirty="0">
                <a:solidFill>
                  <a:srgbClr val="3C5790"/>
                </a:solidFill>
              </a:rPr>
              <a:t> (</a:t>
            </a:r>
            <a:r>
              <a:rPr lang="en-US" sz="1400" dirty="0" err="1" smtClean="0">
                <a:solidFill>
                  <a:srgbClr val="3C5790"/>
                </a:solidFill>
              </a:rPr>
              <a:t>DateTime</a:t>
            </a:r>
            <a:r>
              <a:rPr lang="en-US" sz="1400" dirty="0" smtClean="0">
                <a:solidFill>
                  <a:srgbClr val="3C5790"/>
                </a:solidFill>
              </a:rPr>
              <a:t>) </a:t>
            </a:r>
            <a:r>
              <a:rPr lang="en-US" sz="1400" dirty="0" smtClean="0">
                <a:solidFill>
                  <a:srgbClr val="3C5790"/>
                </a:solidFill>
                <a:sym typeface="Wingdings" panose="05000000000000000000" pitchFamily="2" charset="2"/>
              </a:rPr>
              <a:t> </a:t>
            </a:r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>
                <a:solidFill>
                  <a:srgbClr val="3C5790"/>
                </a:solidFill>
              </a:rPr>
              <a:t>date and time when this object was created.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cmis:lastModifiedBy</a:t>
            </a:r>
            <a:r>
              <a:rPr lang="en-US" sz="1400" dirty="0">
                <a:solidFill>
                  <a:srgbClr val="3C5790"/>
                </a:solidFill>
              </a:rPr>
              <a:t> (</a:t>
            </a:r>
            <a:r>
              <a:rPr lang="en-US" sz="1400" dirty="0" smtClean="0">
                <a:solidFill>
                  <a:srgbClr val="3C5790"/>
                </a:solidFill>
              </a:rPr>
              <a:t>String) </a:t>
            </a:r>
            <a:r>
              <a:rPr lang="en-US" sz="1400" dirty="0" smtClean="0">
                <a:solidFill>
                  <a:srgbClr val="3C5790"/>
                </a:solidFill>
                <a:sym typeface="Wingdings" panose="05000000000000000000" pitchFamily="2" charset="2"/>
              </a:rPr>
              <a:t> </a:t>
            </a:r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>
                <a:solidFill>
                  <a:srgbClr val="3C5790"/>
                </a:solidFill>
              </a:rPr>
              <a:t>name of the user who last modified this object.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cmis:lastModificationDate</a:t>
            </a:r>
            <a:r>
              <a:rPr lang="en-US" sz="1400" dirty="0">
                <a:solidFill>
                  <a:srgbClr val="3C5790"/>
                </a:solidFill>
              </a:rPr>
              <a:t> (</a:t>
            </a:r>
            <a:r>
              <a:rPr lang="en-US" sz="1400" dirty="0" err="1" smtClean="0">
                <a:solidFill>
                  <a:srgbClr val="3C5790"/>
                </a:solidFill>
              </a:rPr>
              <a:t>DateTime</a:t>
            </a:r>
            <a:r>
              <a:rPr lang="en-US" sz="1400" dirty="0" smtClean="0">
                <a:solidFill>
                  <a:srgbClr val="3C5790"/>
                </a:solidFill>
              </a:rPr>
              <a:t>) </a:t>
            </a:r>
            <a:r>
              <a:rPr lang="en-US" sz="1400" dirty="0" smtClean="0">
                <a:solidFill>
                  <a:srgbClr val="3C5790"/>
                </a:solidFill>
                <a:sym typeface="Wingdings" panose="05000000000000000000" pitchFamily="2" charset="2"/>
              </a:rPr>
              <a:t> </a:t>
            </a:r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>
                <a:solidFill>
                  <a:srgbClr val="3C5790"/>
                </a:solidFill>
              </a:rPr>
              <a:t>date and time this object was last modified.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cmis:changeToken</a:t>
            </a:r>
            <a:r>
              <a:rPr lang="en-US" sz="1400" dirty="0">
                <a:solidFill>
                  <a:srgbClr val="3C5790"/>
                </a:solidFill>
              </a:rPr>
              <a:t> (</a:t>
            </a:r>
            <a:r>
              <a:rPr lang="en-US" sz="1400" dirty="0" smtClean="0">
                <a:solidFill>
                  <a:srgbClr val="3C5790"/>
                </a:solidFill>
              </a:rPr>
              <a:t>String) </a:t>
            </a:r>
            <a:r>
              <a:rPr lang="en-US" sz="1400" dirty="0" smtClean="0">
                <a:solidFill>
                  <a:srgbClr val="3C5790"/>
                </a:solidFill>
                <a:sym typeface="Wingdings" panose="05000000000000000000" pitchFamily="2" charset="2"/>
              </a:rPr>
              <a:t> </a:t>
            </a:r>
            <a:r>
              <a:rPr lang="en-US" sz="1400" dirty="0" smtClean="0">
                <a:solidFill>
                  <a:srgbClr val="3C5790"/>
                </a:solidFill>
              </a:rPr>
              <a:t>An </a:t>
            </a:r>
            <a:r>
              <a:rPr lang="en-US" sz="1400" dirty="0">
                <a:solidFill>
                  <a:srgbClr val="3C5790"/>
                </a:solidFill>
              </a:rPr>
              <a:t>opaque token used to identify a point in the lifecycle of this object.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42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Model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All CMIS properties are typed and must be one of the eight base property data types listed in the specification.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514600"/>
            <a:ext cx="7086600" cy="364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31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Query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429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CMIS defines a powerful and flexible way to describe searches, using SQL syntax.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CMIS 1.0 and 1.1 Query is based on SQL-92 (ISO/IEC 9075).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CMIS </a:t>
            </a:r>
            <a:r>
              <a:rPr lang="en-US" sz="1400" dirty="0" smtClean="0">
                <a:solidFill>
                  <a:srgbClr val="3C5790"/>
                </a:solidFill>
              </a:rPr>
              <a:t>SQL is read-only.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8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Apache </a:t>
            </a:r>
            <a:r>
              <a:rPr lang="fr-CA" sz="1600" dirty="0" err="1" smtClean="0">
                <a:solidFill>
                  <a:srgbClr val="3C5790"/>
                </a:solidFill>
              </a:rPr>
              <a:t>Chemistry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Architecture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Components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Core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Model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Query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Implementations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CMIS versus JCR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Query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429000"/>
          </a:xfrm>
        </p:spPr>
        <p:txBody>
          <a:bodyPr/>
          <a:lstStyle/>
          <a:p>
            <a:r>
              <a:rPr lang="en-US" sz="1400" b="1" dirty="0" smtClean="0">
                <a:solidFill>
                  <a:srgbClr val="3C5790"/>
                </a:solidFill>
              </a:rPr>
              <a:t>SELECT: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The properties that will be returned for each object in the result set; we can call them “virtual columns.”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FROM: </a:t>
            </a:r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queryable</a:t>
            </a:r>
            <a:r>
              <a:rPr lang="en-US" sz="1400" dirty="0">
                <a:solidFill>
                  <a:srgbClr val="3C5790"/>
                </a:solidFill>
              </a:rPr>
              <a:t> object type; you can call it a “virtual table.”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WHERE: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An optional clause to specify the conditions on the virtual columns.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ORDER </a:t>
            </a:r>
            <a:r>
              <a:rPr lang="en-US" sz="1400" b="1" dirty="0" smtClean="0">
                <a:solidFill>
                  <a:srgbClr val="3C5790"/>
                </a:solidFill>
              </a:rPr>
              <a:t>BY: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An optional clause to specify how the objects in the result set will be sorted based on the virtual columns.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04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Implementations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905000"/>
            <a:ext cx="6317902" cy="487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3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CMIS versus JCR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14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Java Content Repository (JCR) API is sometimes referred to as Java Specification Request (JSR) 170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CMIS and JCR aren’t completely mutually exclusive.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given ECM repository might be compliant with both standards,.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819400"/>
            <a:ext cx="72580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Manning – Apache Chemistry in Action</a:t>
            </a:r>
          </a:p>
          <a:p>
            <a:endParaRPr lang="fr-CA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Apache </a:t>
            </a:r>
            <a:r>
              <a:rPr lang="fr-CA" dirty="0" err="1" smtClean="0">
                <a:solidFill>
                  <a:schemeClr val="bg1"/>
                </a:solidFill>
              </a:rPr>
              <a:t>Chemistry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752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Apache Chemistry is a project of the Apache Software Foundation (ASF).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provides open source Content Management Interoperability Services (CMIS) for Python, Java, PHP and .NET.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Apache Chemistry is becoming a top-level project(TLP) of the Apache Software Foundation (ASF</a:t>
            </a:r>
            <a:r>
              <a:rPr lang="en-US" sz="1400" dirty="0" smtClean="0">
                <a:solidFill>
                  <a:srgbClr val="3C5790"/>
                </a:solidFill>
              </a:rPr>
              <a:t>).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OpenCMIS</a:t>
            </a:r>
            <a:r>
              <a:rPr lang="en-US" sz="1400" dirty="0">
                <a:solidFill>
                  <a:srgbClr val="3C5790"/>
                </a:solidFill>
              </a:rPr>
              <a:t> is a subproject of the Apache Chemistry project.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goal of </a:t>
            </a:r>
            <a:r>
              <a:rPr lang="en-US" sz="1400" dirty="0" err="1">
                <a:solidFill>
                  <a:srgbClr val="3C5790"/>
                </a:solidFill>
              </a:rPr>
              <a:t>OpenCMIS</a:t>
            </a:r>
            <a:r>
              <a:rPr lang="en-US" sz="1400" dirty="0">
                <a:solidFill>
                  <a:srgbClr val="3C5790"/>
                </a:solidFill>
              </a:rPr>
              <a:t> is to make CMIS simple for client and server Java developers. 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>
                <a:solidFill>
                  <a:schemeClr val="bg1"/>
                </a:solidFill>
              </a:rPr>
              <a:t>Architecture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828800"/>
            <a:ext cx="5715000" cy="44961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Components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OpenCMIS</a:t>
            </a:r>
            <a:r>
              <a:rPr lang="en-US" sz="1400" dirty="0">
                <a:solidFill>
                  <a:srgbClr val="3C5790"/>
                </a:solidFill>
              </a:rPr>
              <a:t> products are: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 server-side Java library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 client-side Java library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 client-side Android library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CMIS Workbench: a CMIS heavy client, that allows all CMIS operations, and allows to run the TCK unit tests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OpenCMIS</a:t>
            </a:r>
            <a:r>
              <a:rPr lang="en-US" sz="1400" dirty="0">
                <a:solidFill>
                  <a:srgbClr val="3C5790"/>
                </a:solidFill>
              </a:rPr>
              <a:t> Server </a:t>
            </a:r>
            <a:r>
              <a:rPr lang="en-US" sz="1400" dirty="0" err="1">
                <a:solidFill>
                  <a:srgbClr val="3C5790"/>
                </a:solidFill>
              </a:rPr>
              <a:t>Webapps</a:t>
            </a:r>
            <a:r>
              <a:rPr lang="en-US" sz="1400" dirty="0">
                <a:solidFill>
                  <a:srgbClr val="3C5790"/>
                </a:solidFill>
              </a:rPr>
              <a:t>: a CMIS server and web user interface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OpenCMIS</a:t>
            </a:r>
            <a:r>
              <a:rPr lang="en-US" sz="1400" dirty="0">
                <a:solidFill>
                  <a:srgbClr val="3C5790"/>
                </a:solidFill>
              </a:rPr>
              <a:t> JCR Repository: A wrapper to use JCR repositories via CMIS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OpenCMIS</a:t>
            </a:r>
            <a:r>
              <a:rPr lang="en-US" sz="1400" dirty="0">
                <a:solidFill>
                  <a:srgbClr val="3C5790"/>
                </a:solidFill>
              </a:rPr>
              <a:t> Bridge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65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19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Each Enterprise Content Management(ECM) system had its own API.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CMIS(Content Management Interoperability Services ) is a vendor-neutral, language-independent specification for working with ECM systems.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ECM systems are called sometimes rich content repositories or more loosely, unstructured repositories.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971800"/>
            <a:ext cx="4800600" cy="372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5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CMIS standardizes the way applications work with rich content repositories in much the same way SQL did for relational databases.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514600"/>
            <a:ext cx="6019800" cy="412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9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429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CMIS is a standard, and the explanation of the standard is called a specification.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CMIS specification describes the data model, services, and bindings (how a specific wire protocol is hooked up to the services) that all CMIS-compliant servers must support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CMIS specification is maintained using a collaborative, open process managed by the Organization for the Advancement of Structured Information Standards (OASIS).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60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90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OpenCMIS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InMemory</a:t>
            </a:r>
            <a:r>
              <a:rPr lang="en-US" sz="1400" dirty="0">
                <a:solidFill>
                  <a:srgbClr val="3C5790"/>
                </a:solidFill>
              </a:rPr>
              <a:t> Repository, as the name suggests, is a CMIS-compliant repository that runs entirely in memory.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CMIS Workbench is a Java Swing application that use as a CMIS client to work with objects in the CMIS server.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714625"/>
            <a:ext cx="22860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4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6593</TotalTime>
  <Words>966</Words>
  <Application>Microsoft Office PowerPoint</Application>
  <PresentationFormat>On-screen Show (4:3)</PresentationFormat>
  <Paragraphs>101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143</vt:lpstr>
      <vt:lpstr>Apache Chemistry</vt:lpstr>
      <vt:lpstr>Contents</vt:lpstr>
      <vt:lpstr>What is Apache Chemistry?</vt:lpstr>
      <vt:lpstr>Architecture</vt:lpstr>
      <vt:lpstr>Components</vt:lpstr>
      <vt:lpstr>Core</vt:lpstr>
      <vt:lpstr>Core (cont.)</vt:lpstr>
      <vt:lpstr>Core (cont.)</vt:lpstr>
      <vt:lpstr>Core (cont.)</vt:lpstr>
      <vt:lpstr>Core (cont.)</vt:lpstr>
      <vt:lpstr>Core (cont.)</vt:lpstr>
      <vt:lpstr>Model</vt:lpstr>
      <vt:lpstr>Model (cont.)</vt:lpstr>
      <vt:lpstr>Model (cont.)</vt:lpstr>
      <vt:lpstr>Model (cont.)</vt:lpstr>
      <vt:lpstr>Model (cont.)</vt:lpstr>
      <vt:lpstr>Model (cont.)</vt:lpstr>
      <vt:lpstr>Model (cont.)</vt:lpstr>
      <vt:lpstr>Query</vt:lpstr>
      <vt:lpstr>Query (cont.)</vt:lpstr>
      <vt:lpstr>Implementations</vt:lpstr>
      <vt:lpstr>CMIS versus JCR</vt:lpstr>
      <vt:lpstr>Bibliography</vt:lpstr>
    </vt:vector>
  </TitlesOfParts>
  <Company>Computaris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722</cp:revision>
  <dcterms:created xsi:type="dcterms:W3CDTF">2012-04-12T06:19:17Z</dcterms:created>
  <dcterms:modified xsi:type="dcterms:W3CDTF">2016-06-14T16:06:23Z</dcterms:modified>
</cp:coreProperties>
</file>