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9" r:id="rId5"/>
    <p:sldId id="400" r:id="rId6"/>
    <p:sldId id="391" r:id="rId7"/>
    <p:sldId id="401" r:id="rId8"/>
    <p:sldId id="390" r:id="rId9"/>
    <p:sldId id="402" r:id="rId10"/>
    <p:sldId id="403" r:id="rId11"/>
    <p:sldId id="404" r:id="rId12"/>
    <p:sldId id="405" r:id="rId13"/>
    <p:sldId id="396" r:id="rId14"/>
    <p:sldId id="397" r:id="rId15"/>
    <p:sldId id="398" r:id="rId16"/>
    <p:sldId id="399" r:id="rId17"/>
    <p:sldId id="392" r:id="rId18"/>
    <p:sldId id="393" r:id="rId19"/>
    <p:sldId id="394" r:id="rId20"/>
    <p:sldId id="395" r:id="rId21"/>
    <p:sldId id="259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19/06/2016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Java Mail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Messages received from the network belong to some Folder.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getFolder</a:t>
            </a:r>
            <a:r>
              <a:rPr lang="en-US" sz="1400" dirty="0">
                <a:solidFill>
                  <a:srgbClr val="3C5790"/>
                </a:solidFill>
              </a:rPr>
              <a:t>() method returns a reference to the Folder object that contains this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Many email programs can periodically check for incoming email in the background.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JavaMail</a:t>
            </a:r>
            <a:r>
              <a:rPr lang="en-US" sz="1400" dirty="0">
                <a:solidFill>
                  <a:srgbClr val="3C5790"/>
                </a:solidFill>
              </a:rPr>
              <a:t> API defines six different kinds of mail events, all in the </a:t>
            </a:r>
            <a:r>
              <a:rPr lang="en-US" sz="1400" dirty="0" err="1">
                <a:solidFill>
                  <a:srgbClr val="3C5790"/>
                </a:solidFill>
              </a:rPr>
              <a:t>javax.mail.event</a:t>
            </a:r>
            <a:r>
              <a:rPr lang="en-US" sz="1400" dirty="0">
                <a:solidFill>
                  <a:srgbClr val="3C5790"/>
                </a:solidFill>
              </a:rPr>
              <a:t> package.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are all subclasses of </a:t>
            </a:r>
            <a:r>
              <a:rPr lang="en-US" sz="1400" dirty="0" err="1">
                <a:solidFill>
                  <a:srgbClr val="3C5790"/>
                </a:solidFill>
              </a:rPr>
              <a:t>MailEvent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3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six concrete kinds of mail events are: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ConnectionEvent</a:t>
            </a:r>
            <a:r>
              <a:rPr lang="en-US" sz="1400" b="1" dirty="0">
                <a:solidFill>
                  <a:srgbClr val="3C5790"/>
                </a:solidFill>
              </a:rPr>
              <a:t>: </a:t>
            </a:r>
            <a:r>
              <a:rPr lang="en-US" sz="1400" dirty="0">
                <a:solidFill>
                  <a:srgbClr val="3C5790"/>
                </a:solidFill>
              </a:rPr>
              <a:t>A Folder, Store, or Transport has been opened, closed, or disconnected.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FolderEvent</a:t>
            </a:r>
            <a:r>
              <a:rPr lang="en-US" sz="1400" b="1" dirty="0">
                <a:solidFill>
                  <a:srgbClr val="3C5790"/>
                </a:solidFill>
              </a:rPr>
              <a:t>: </a:t>
            </a:r>
            <a:r>
              <a:rPr lang="en-US" sz="1400" dirty="0">
                <a:solidFill>
                  <a:srgbClr val="3C5790"/>
                </a:solidFill>
              </a:rPr>
              <a:t>A Folder has been created, deleted, or renamed.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MessageChangedEvent</a:t>
            </a:r>
            <a:r>
              <a:rPr lang="en-US" sz="1400" b="1" dirty="0">
                <a:solidFill>
                  <a:srgbClr val="3C5790"/>
                </a:solidFill>
              </a:rPr>
              <a:t>: </a:t>
            </a:r>
            <a:r>
              <a:rPr lang="en-US" sz="1400" dirty="0">
                <a:solidFill>
                  <a:srgbClr val="3C5790"/>
                </a:solidFill>
              </a:rPr>
              <a:t>The message’s envelope or flags have changed.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MessageCountEvent</a:t>
            </a:r>
            <a:r>
              <a:rPr lang="en-US" sz="1400" b="1" dirty="0">
                <a:solidFill>
                  <a:srgbClr val="3C5790"/>
                </a:solidFill>
              </a:rPr>
              <a:t>: </a:t>
            </a:r>
            <a:r>
              <a:rPr lang="en-US" sz="1400" dirty="0">
                <a:solidFill>
                  <a:srgbClr val="3C5790"/>
                </a:solidFill>
              </a:rPr>
              <a:t>A message was added to or deleted from a Folder.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StoreEvent</a:t>
            </a:r>
            <a:r>
              <a:rPr lang="en-US" sz="1400" b="1" dirty="0">
                <a:solidFill>
                  <a:srgbClr val="3C5790"/>
                </a:solidFill>
              </a:rPr>
              <a:t>: </a:t>
            </a:r>
            <a:r>
              <a:rPr lang="en-US" sz="1400" dirty="0">
                <a:solidFill>
                  <a:srgbClr val="3C5790"/>
                </a:solidFill>
              </a:rPr>
              <a:t>A notification or alert from a Store.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TransportEvent</a:t>
            </a:r>
            <a:r>
              <a:rPr lang="en-US" sz="1400" b="1" dirty="0">
                <a:solidFill>
                  <a:srgbClr val="3C5790"/>
                </a:solidFill>
              </a:rPr>
              <a:t>: </a:t>
            </a:r>
            <a:r>
              <a:rPr lang="en-US" sz="1400" dirty="0">
                <a:solidFill>
                  <a:srgbClr val="3C5790"/>
                </a:solidFill>
              </a:rPr>
              <a:t>A notification from a Transport that a message was delivered, partially delivered,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or failed to be delivered.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7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Customer Event listeners: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66694"/>
            <a:ext cx="6768841" cy="17510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401429"/>
            <a:ext cx="4466573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5523352"/>
            <a:ext cx="4689940" cy="89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5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MIME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MIME and RFC822 are the standards for describing email messages that are sent across the Internet.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Yhe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javax.mail.internet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subpackage</a:t>
            </a:r>
            <a:r>
              <a:rPr lang="en-US" sz="1400" dirty="0">
                <a:solidFill>
                  <a:srgbClr val="3C5790"/>
                </a:solidFill>
              </a:rPr>
              <a:t> provides a complete implementation of these two packages.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MIME is specified by the following RFCs: RFC2045, RFC2046, RFC2047.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5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MIME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Multipurpose Internet Mail Extensions (MIME) is an Internet standard that extends the format of email to support: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Text in character sets other than ASCII.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Non-text attachments: audio, video, images, application programs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 bodies with multiple parts.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Header information in non-ASCII character sets.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364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MIME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MIME was designed mainly for SMTP, but the content types defined by MIME standards are used in communication protocols such as HTTP for the World Wide Web.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Clients use this content type or media type header to select an appropriate "player" application for the type of data the header indicates.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073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MIME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presence of "MIME-Version" header indicates the message is MIME-formatted.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"Content-Type" header indicates the media type of the message content, consisting of a type and subtype.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"content-disposition" header field was added in RFC 2183 to specify the presentation style.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"content-transfer-encoding" MIME header indicates whether or not a binary-to-text encoding scheme has been used on top of the original encoding specified within the Content-Type header.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" y="3276600"/>
            <a:ext cx="81438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6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Java Mail implementations:</a:t>
            </a:r>
          </a:p>
          <a:p>
            <a:pPr lvl="1"/>
            <a:r>
              <a:rPr lang="en-US" sz="1600" b="1" dirty="0" err="1">
                <a:solidFill>
                  <a:srgbClr val="3C5790"/>
                </a:solidFill>
              </a:rPr>
              <a:t>JavaMail</a:t>
            </a:r>
            <a:endParaRPr lang="en-US" sz="1600" b="1" dirty="0">
              <a:solidFill>
                <a:srgbClr val="3C5790"/>
              </a:solidFill>
            </a:endParaRP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Commons</a:t>
            </a:r>
            <a:r>
              <a:rPr lang="en-US" sz="1600" dirty="0">
                <a:solidFill>
                  <a:srgbClr val="3C5790"/>
                </a:solidFill>
              </a:rPr>
              <a:t> </a:t>
            </a:r>
            <a:r>
              <a:rPr lang="en-US" sz="1600" b="1" dirty="0">
                <a:solidFill>
                  <a:srgbClr val="3C5790"/>
                </a:solidFill>
              </a:rPr>
              <a:t>Email</a:t>
            </a:r>
            <a:r>
              <a:rPr lang="en-US" sz="1600" dirty="0">
                <a:solidFill>
                  <a:srgbClr val="3C5790"/>
                </a:solidFill>
              </a:rPr>
              <a:t> - built on top of </a:t>
            </a:r>
            <a:r>
              <a:rPr lang="en-US" sz="1600" dirty="0" err="1">
                <a:solidFill>
                  <a:srgbClr val="3C5790"/>
                </a:solidFill>
              </a:rPr>
              <a:t>JavaMail</a:t>
            </a:r>
            <a:r>
              <a:rPr lang="en-US" sz="1600" dirty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Spring</a:t>
            </a:r>
            <a:r>
              <a:rPr lang="en-US" sz="1600" dirty="0">
                <a:solidFill>
                  <a:srgbClr val="3C5790"/>
                </a:solidFill>
              </a:rPr>
              <a:t> </a:t>
            </a:r>
            <a:r>
              <a:rPr lang="en-US" sz="1600" b="1" dirty="0">
                <a:solidFill>
                  <a:srgbClr val="3C5790"/>
                </a:solidFill>
              </a:rPr>
              <a:t>Email</a:t>
            </a:r>
            <a:r>
              <a:rPr lang="en-US" sz="1600" dirty="0">
                <a:solidFill>
                  <a:srgbClr val="3C5790"/>
                </a:solidFill>
              </a:rPr>
              <a:t> integration </a:t>
            </a:r>
          </a:p>
        </p:txBody>
      </p:sp>
    </p:spTree>
    <p:extLst>
      <p:ext uri="{BB962C8B-B14F-4D97-AF65-F5344CB8AC3E}">
        <p14:creationId xmlns:p14="http://schemas.microsoft.com/office/powerpoint/2010/main" val="176304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Commons Email aims to provide a API for sending email.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Some of the mail classes that are provided are as follows: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SimpleEmail</a:t>
            </a:r>
            <a:r>
              <a:rPr lang="en-US" sz="1400" dirty="0">
                <a:solidFill>
                  <a:srgbClr val="3C5790"/>
                </a:solidFill>
              </a:rPr>
              <a:t> - This class is used to send basic text based emails.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MultiPartEmail</a:t>
            </a:r>
            <a:r>
              <a:rPr lang="en-US" sz="1400" dirty="0">
                <a:solidFill>
                  <a:srgbClr val="3C5790"/>
                </a:solidFill>
              </a:rPr>
              <a:t> - This class is used to send multipart messages.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HtmlEmail</a:t>
            </a:r>
            <a:r>
              <a:rPr lang="en-US" sz="1400" dirty="0">
                <a:solidFill>
                  <a:srgbClr val="3C5790"/>
                </a:solidFill>
              </a:rPr>
              <a:t> - This class is used to send HTML formatted emails.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ImageHtmlEmail</a:t>
            </a:r>
            <a:r>
              <a:rPr lang="en-US" sz="1400" dirty="0">
                <a:solidFill>
                  <a:srgbClr val="3C5790"/>
                </a:solidFill>
              </a:rPr>
              <a:t> - This class is used to send HTML formatted emails with inline images. 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EmailAttachment</a:t>
            </a:r>
            <a:r>
              <a:rPr lang="en-US" sz="1400" dirty="0">
                <a:solidFill>
                  <a:srgbClr val="3C5790"/>
                </a:solidFill>
              </a:rPr>
              <a:t> - This is a simple container class to allow for easy handling of attachments. </a:t>
            </a:r>
          </a:p>
        </p:txBody>
      </p:sp>
    </p:spTree>
    <p:extLst>
      <p:ext uri="{BB962C8B-B14F-4D97-AF65-F5344CB8AC3E}">
        <p14:creationId xmlns:p14="http://schemas.microsoft.com/office/powerpoint/2010/main" val="365789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7162800" cy="46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Java Mail?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Advanced</a:t>
            </a:r>
          </a:p>
          <a:p>
            <a:r>
              <a:rPr lang="fr-CA" sz="1600" dirty="0">
                <a:solidFill>
                  <a:srgbClr val="3C5790"/>
                </a:solidFill>
              </a:rPr>
              <a:t>MIME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Implementations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Implementations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1828800"/>
            <a:ext cx="615677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21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https://en.wikipedia.org/wiki/JavaMail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https://en.wikipedia.org/wiki/MIME</a:t>
            </a:r>
          </a:p>
          <a:p>
            <a:r>
              <a:rPr lang="en-US" sz="1600" dirty="0">
                <a:solidFill>
                  <a:schemeClr val="bg1"/>
                </a:solidFill>
              </a:rPr>
              <a:t>O’Reilly – Java Mail API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http://www.oracle.com/technetwork/java/faq-135477.html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Jav</a:t>
            </a:r>
            <a:r>
              <a:rPr lang="fr-CA" dirty="0">
                <a:solidFill>
                  <a:schemeClr val="bg1"/>
                </a:solidFill>
              </a:rPr>
              <a:t> Mail?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JavaMail</a:t>
            </a:r>
            <a:r>
              <a:rPr lang="en-US" sz="1500" dirty="0">
                <a:solidFill>
                  <a:srgbClr val="3C5790"/>
                </a:solidFill>
              </a:rPr>
              <a:t> is a Java API used to send and receive email via SMTP, POP3 and IMAP. 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JavaMail</a:t>
            </a:r>
            <a:r>
              <a:rPr lang="en-US" sz="1500" dirty="0">
                <a:solidFill>
                  <a:srgbClr val="3C5790"/>
                </a:solidFill>
              </a:rPr>
              <a:t> is built into the Java EE platform, but also provides an optional package for use in Java 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current version is 1.5.5, released in December 2015.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components are represented by abstract classes in the </a:t>
            </a:r>
            <a:r>
              <a:rPr lang="en-US" sz="1400" dirty="0" err="1">
                <a:solidFill>
                  <a:srgbClr val="3C5790"/>
                </a:solidFill>
              </a:rPr>
              <a:t>javax.mail</a:t>
            </a:r>
            <a:r>
              <a:rPr lang="en-US" sz="1400" dirty="0">
                <a:solidFill>
                  <a:srgbClr val="3C5790"/>
                </a:solidFill>
              </a:rPr>
              <a:t> package.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we're using Java 5, we need to install the JavaBeans Activation Framework.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It’s bundled with the JDK starting in Java 6.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5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send a message, we need to follow bello steps: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1. Place properties for the session in a Properties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2. Start a mail session with the </a:t>
            </a:r>
            <a:r>
              <a:rPr lang="en-US" sz="1400" dirty="0" err="1">
                <a:solidFill>
                  <a:srgbClr val="3C5790"/>
                </a:solidFill>
              </a:rPr>
              <a:t>Session.getInstance</a:t>
            </a:r>
            <a:r>
              <a:rPr lang="en-US" sz="1400" dirty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3. Create a new Message object, probably by instantiating one of its concrete subclasses.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4. Set the message’s From: address.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5. Set the message’s To: address.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6. Set the message’s Subject:.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7. Set the content of the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8. Get a Transport from the session.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9. Connect the transport to a named host using a username and password.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10. Send the message to all recipients over the transport.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8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16735"/>
            <a:ext cx="5943600" cy="500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8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8800"/>
            <a:ext cx="649393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0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78486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MAIL can be used to retrieve mails from remote mail servers.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Receiving mail is considerably more complex than sending it.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SMTP uses only 14 different commands, POP3 has 12 commands and IMAP4 has 24 different commands.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43200"/>
            <a:ext cx="6096000" cy="384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7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Advanced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javax.mail.Message</a:t>
            </a:r>
            <a:r>
              <a:rPr lang="en-US" sz="1400" dirty="0">
                <a:solidFill>
                  <a:srgbClr val="3C5790"/>
                </a:solidFill>
              </a:rPr>
              <a:t> class is the abstract superclass for all individual emails.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Messages also have sent and received dates.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Mail programs can save extra information about the messages that are not part of the messages themselves.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the </a:t>
            </a:r>
            <a:r>
              <a:rPr lang="en-US" sz="1400" dirty="0" err="1">
                <a:solidFill>
                  <a:srgbClr val="3C5790"/>
                </a:solidFill>
              </a:rPr>
              <a:t>JavaMail</a:t>
            </a:r>
            <a:r>
              <a:rPr lang="en-US" sz="1400" dirty="0">
                <a:solidFill>
                  <a:srgbClr val="3C5790"/>
                </a:solidFill>
              </a:rPr>
              <a:t> API, these are all represented as flags.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733800"/>
            <a:ext cx="1934281" cy="18621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3330222"/>
            <a:ext cx="3505200" cy="332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49917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6298</TotalTime>
  <Words>894</Words>
  <Application>Microsoft Office PowerPoint</Application>
  <PresentationFormat>On-screen Show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143</vt:lpstr>
      <vt:lpstr>Java Mail</vt:lpstr>
      <vt:lpstr>Contents</vt:lpstr>
      <vt:lpstr>What is Jav Mail?</vt:lpstr>
      <vt:lpstr>Core</vt:lpstr>
      <vt:lpstr>Core (cont.)</vt:lpstr>
      <vt:lpstr>Core (cont.)</vt:lpstr>
      <vt:lpstr>Core (cont.)</vt:lpstr>
      <vt:lpstr>Core (cont.)</vt:lpstr>
      <vt:lpstr>Advanced</vt:lpstr>
      <vt:lpstr>Advanced (cont.)</vt:lpstr>
      <vt:lpstr>Advanced (cont.)</vt:lpstr>
      <vt:lpstr>Advanced (cont.)</vt:lpstr>
      <vt:lpstr>MIME</vt:lpstr>
      <vt:lpstr>MIME (cont.)</vt:lpstr>
      <vt:lpstr>MIME (cont.)</vt:lpstr>
      <vt:lpstr>MIME (cont.)</vt:lpstr>
      <vt:lpstr>Implementations</vt:lpstr>
      <vt:lpstr>Implementations (cont.)</vt:lpstr>
      <vt:lpstr>Implementations (cont.)</vt:lpstr>
      <vt:lpstr>Implementations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724</cp:revision>
  <dcterms:created xsi:type="dcterms:W3CDTF">2012-04-12T06:19:17Z</dcterms:created>
  <dcterms:modified xsi:type="dcterms:W3CDTF">2016-06-19T11:37:06Z</dcterms:modified>
</cp:coreProperties>
</file>