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91" r:id="rId5"/>
    <p:sldId id="372" r:id="rId6"/>
    <p:sldId id="392" r:id="rId7"/>
    <p:sldId id="394" r:id="rId8"/>
    <p:sldId id="393" r:id="rId9"/>
    <p:sldId id="407" r:id="rId10"/>
    <p:sldId id="390" r:id="rId11"/>
    <p:sldId id="397" r:id="rId12"/>
    <p:sldId id="398" r:id="rId13"/>
    <p:sldId id="399" r:id="rId14"/>
    <p:sldId id="401" r:id="rId15"/>
    <p:sldId id="402" r:id="rId16"/>
    <p:sldId id="400" r:id="rId17"/>
    <p:sldId id="403" r:id="rId18"/>
    <p:sldId id="404" r:id="rId19"/>
    <p:sldId id="405" r:id="rId20"/>
    <p:sldId id="389" r:id="rId21"/>
    <p:sldId id="408" r:id="rId22"/>
    <p:sldId id="395" r:id="rId23"/>
    <p:sldId id="396" r:id="rId24"/>
    <p:sldId id="259" r:id="rId25"/>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4660"/>
  </p:normalViewPr>
  <p:slideViewPr>
    <p:cSldViewPr>
      <p:cViewPr varScale="1">
        <p:scale>
          <a:sx n="86" d="100"/>
          <a:sy n="86" d="100"/>
        </p:scale>
        <p:origin x="151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15/06/2016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15/06/2016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15/06/2016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15/06/2016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15/06/2016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15/06/2016</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15/06/2016</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15/06/2016</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15/06/2016</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15/06/2016</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15/06/2016</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15/06/2016</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err="1" smtClean="0">
                <a:solidFill>
                  <a:schemeClr val="bg1"/>
                </a:solidFill>
              </a:rPr>
              <a:t>Kerberos</a:t>
            </a:r>
            <a:endParaRPr lang="fr-CA" sz="3800" dirty="0" smtClean="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smtClean="0">
                <a:solidFill>
                  <a:schemeClr val="bg1"/>
                </a:solidFill>
              </a:rPr>
              <a:t>Dima Ionut Daniel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3810000"/>
          </a:xfrm>
        </p:spPr>
        <p:txBody>
          <a:bodyPr/>
          <a:lstStyle/>
          <a:p>
            <a:r>
              <a:rPr lang="en-US" sz="1400" b="1" dirty="0">
                <a:solidFill>
                  <a:srgbClr val="3C5790"/>
                </a:solidFill>
              </a:rPr>
              <a:t>Entities</a:t>
            </a:r>
            <a:r>
              <a:rPr lang="en-US" sz="1400" dirty="0">
                <a:solidFill>
                  <a:srgbClr val="3C5790"/>
                </a:solidFill>
              </a:rPr>
              <a:t>:</a:t>
            </a:r>
          </a:p>
          <a:p>
            <a:r>
              <a:rPr lang="en-US" sz="1400" dirty="0">
                <a:solidFill>
                  <a:srgbClr val="3C5790"/>
                </a:solidFill>
              </a:rPr>
              <a:t>Client corresponds to a user.</a:t>
            </a:r>
          </a:p>
          <a:p>
            <a:r>
              <a:rPr lang="en-US" sz="1400" dirty="0">
                <a:solidFill>
                  <a:srgbClr val="3C5790"/>
                </a:solidFill>
              </a:rPr>
              <a:t>Application server corresponds to a service a user wants to access.</a:t>
            </a:r>
          </a:p>
          <a:p>
            <a:r>
              <a:rPr lang="en-US" sz="1400" dirty="0">
                <a:solidFill>
                  <a:srgbClr val="3C5790"/>
                </a:solidFill>
              </a:rPr>
              <a:t>Key Distribution Center (KDC) holds all encryption keys for clients and servers.</a:t>
            </a:r>
            <a:endParaRPr lang="fr-CA" sz="1200" dirty="0">
              <a:solidFill>
                <a:srgbClr val="3C5790"/>
              </a:solidFill>
            </a:endParaRPr>
          </a:p>
        </p:txBody>
      </p:sp>
    </p:spTree>
    <p:extLst>
      <p:ext uri="{BB962C8B-B14F-4D97-AF65-F5344CB8AC3E}">
        <p14:creationId xmlns:p14="http://schemas.microsoft.com/office/powerpoint/2010/main" val="627349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3810000"/>
          </a:xfrm>
        </p:spPr>
        <p:txBody>
          <a:bodyPr/>
          <a:lstStyle/>
          <a:p>
            <a:r>
              <a:rPr lang="en-US" sz="1400" dirty="0">
                <a:solidFill>
                  <a:srgbClr val="3C5790"/>
                </a:solidFill>
              </a:rPr>
              <a:t>All Kerberos clients and servers are assigned an encryption key.</a:t>
            </a:r>
          </a:p>
          <a:p>
            <a:r>
              <a:rPr lang="en-US" sz="1400" dirty="0">
                <a:solidFill>
                  <a:srgbClr val="3C5790"/>
                </a:solidFill>
              </a:rPr>
              <a:t>Clients send messages to the KDC and get "tickets" to prove their identity to AS.</a:t>
            </a:r>
          </a:p>
          <a:p>
            <a:r>
              <a:rPr lang="en-US" sz="1400" dirty="0">
                <a:solidFill>
                  <a:srgbClr val="3C5790"/>
                </a:solidFill>
              </a:rPr>
              <a:t>The ticket is encrypted with the application server's encryption key (the client doesn't know the application server's key).</a:t>
            </a:r>
          </a:p>
          <a:p>
            <a:r>
              <a:rPr lang="en-US" sz="1400" dirty="0">
                <a:solidFill>
                  <a:srgbClr val="3C5790"/>
                </a:solidFill>
              </a:rPr>
              <a:t>The application server decrypts the ticket and uses the information inside of the ticket to authenticate the client.</a:t>
            </a:r>
            <a:endParaRPr lang="fr-CA" sz="1200" dirty="0">
              <a:solidFill>
                <a:srgbClr val="3C5790"/>
              </a:solidFill>
            </a:endParaRPr>
          </a:p>
        </p:txBody>
      </p:sp>
    </p:spTree>
    <p:extLst>
      <p:ext uri="{BB962C8B-B14F-4D97-AF65-F5344CB8AC3E}">
        <p14:creationId xmlns:p14="http://schemas.microsoft.com/office/powerpoint/2010/main" val="1138279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3810000"/>
          </a:xfrm>
        </p:spPr>
        <p:txBody>
          <a:bodyPr/>
          <a:lstStyle/>
          <a:p>
            <a:r>
              <a:rPr lang="en-US" sz="1400" dirty="0">
                <a:solidFill>
                  <a:srgbClr val="3C5790"/>
                </a:solidFill>
              </a:rPr>
              <a:t>The Kerberos ticket contains:</a:t>
            </a:r>
          </a:p>
          <a:p>
            <a:pPr lvl="1"/>
            <a:r>
              <a:rPr lang="en-US" sz="1400" dirty="0" smtClean="0">
                <a:solidFill>
                  <a:srgbClr val="3C5790"/>
                </a:solidFill>
              </a:rPr>
              <a:t>Client </a:t>
            </a:r>
            <a:r>
              <a:rPr lang="en-US" sz="1400" dirty="0">
                <a:solidFill>
                  <a:srgbClr val="3C5790"/>
                </a:solidFill>
              </a:rPr>
              <a:t>identity (e.g., kenh@CMF.NRL.NAVY.MIL)</a:t>
            </a:r>
          </a:p>
          <a:p>
            <a:pPr lvl="1"/>
            <a:r>
              <a:rPr lang="en-US" sz="1400" dirty="0" smtClean="0">
                <a:solidFill>
                  <a:srgbClr val="3C5790"/>
                </a:solidFill>
              </a:rPr>
              <a:t>Application </a:t>
            </a:r>
            <a:r>
              <a:rPr lang="en-US" sz="1400" dirty="0">
                <a:solidFill>
                  <a:srgbClr val="3C5790"/>
                </a:solidFill>
              </a:rPr>
              <a:t>server identity (afs@CMF.NRL.NAVY.MIL)</a:t>
            </a:r>
          </a:p>
          <a:p>
            <a:pPr lvl="1"/>
            <a:r>
              <a:rPr lang="en-US" sz="1400" dirty="0" smtClean="0">
                <a:solidFill>
                  <a:srgbClr val="3C5790"/>
                </a:solidFill>
              </a:rPr>
              <a:t>Session </a:t>
            </a:r>
            <a:r>
              <a:rPr lang="en-US" sz="1400" dirty="0">
                <a:solidFill>
                  <a:srgbClr val="3C5790"/>
                </a:solidFill>
              </a:rPr>
              <a:t>encryption key</a:t>
            </a:r>
          </a:p>
          <a:p>
            <a:pPr lvl="1"/>
            <a:r>
              <a:rPr lang="en-US" sz="1400" dirty="0" smtClean="0">
                <a:solidFill>
                  <a:srgbClr val="3C5790"/>
                </a:solidFill>
              </a:rPr>
              <a:t>Start </a:t>
            </a:r>
            <a:r>
              <a:rPr lang="en-US" sz="1400" dirty="0">
                <a:solidFill>
                  <a:srgbClr val="3C5790"/>
                </a:solidFill>
              </a:rPr>
              <a:t>time</a:t>
            </a:r>
          </a:p>
          <a:p>
            <a:pPr lvl="1"/>
            <a:r>
              <a:rPr lang="en-US" sz="1400" dirty="0" smtClean="0">
                <a:solidFill>
                  <a:srgbClr val="3C5790"/>
                </a:solidFill>
              </a:rPr>
              <a:t>Expiration </a:t>
            </a:r>
            <a:r>
              <a:rPr lang="en-US" sz="1400" dirty="0">
                <a:solidFill>
                  <a:srgbClr val="3C5790"/>
                </a:solidFill>
              </a:rPr>
              <a:t>time</a:t>
            </a:r>
          </a:p>
          <a:p>
            <a:r>
              <a:rPr lang="en-US" sz="1400" dirty="0" smtClean="0">
                <a:solidFill>
                  <a:srgbClr val="3C5790"/>
                </a:solidFill>
              </a:rPr>
              <a:t>Kerberos </a:t>
            </a:r>
            <a:r>
              <a:rPr lang="en-US" sz="1400" dirty="0">
                <a:solidFill>
                  <a:srgbClr val="3C5790"/>
                </a:solidFill>
              </a:rPr>
              <a:t>Authenticator contains:</a:t>
            </a:r>
          </a:p>
          <a:p>
            <a:pPr lvl="1"/>
            <a:r>
              <a:rPr lang="en-US" sz="1400" dirty="0" smtClean="0">
                <a:solidFill>
                  <a:srgbClr val="3C5790"/>
                </a:solidFill>
              </a:rPr>
              <a:t>Client </a:t>
            </a:r>
            <a:r>
              <a:rPr lang="en-US" sz="1400" dirty="0">
                <a:solidFill>
                  <a:srgbClr val="3C5790"/>
                </a:solidFill>
              </a:rPr>
              <a:t>identity</a:t>
            </a:r>
          </a:p>
          <a:p>
            <a:pPr lvl="1"/>
            <a:r>
              <a:rPr lang="en-US" sz="1400" dirty="0" smtClean="0">
                <a:solidFill>
                  <a:srgbClr val="3C5790"/>
                </a:solidFill>
              </a:rPr>
              <a:t>Checksum</a:t>
            </a:r>
            <a:endParaRPr lang="en-US" sz="1400" dirty="0">
              <a:solidFill>
                <a:srgbClr val="3C5790"/>
              </a:solidFill>
            </a:endParaRPr>
          </a:p>
          <a:p>
            <a:pPr lvl="1"/>
            <a:r>
              <a:rPr lang="en-US" sz="1400" dirty="0" smtClean="0">
                <a:solidFill>
                  <a:srgbClr val="3C5790"/>
                </a:solidFill>
              </a:rPr>
              <a:t>Timestamp</a:t>
            </a:r>
            <a:endParaRPr lang="en-US" sz="1400" dirty="0">
              <a:solidFill>
                <a:srgbClr val="3C5790"/>
              </a:solidFill>
            </a:endParaRPr>
          </a:p>
          <a:p>
            <a:pPr lvl="1"/>
            <a:r>
              <a:rPr lang="en-US" sz="1400" dirty="0" smtClean="0">
                <a:solidFill>
                  <a:srgbClr val="3C5790"/>
                </a:solidFill>
              </a:rPr>
              <a:t>Optional </a:t>
            </a:r>
            <a:r>
              <a:rPr lang="en-US" sz="1400" dirty="0">
                <a:solidFill>
                  <a:srgbClr val="3C5790"/>
                </a:solidFill>
              </a:rPr>
              <a:t>sub-session encryption key</a:t>
            </a:r>
          </a:p>
          <a:p>
            <a:pPr lvl="1"/>
            <a:r>
              <a:rPr lang="en-US" sz="1400" dirty="0" smtClean="0">
                <a:solidFill>
                  <a:srgbClr val="3C5790"/>
                </a:solidFill>
              </a:rPr>
              <a:t>Optional </a:t>
            </a:r>
            <a:r>
              <a:rPr lang="en-US" sz="1400" dirty="0">
                <a:solidFill>
                  <a:srgbClr val="3C5790"/>
                </a:solidFill>
              </a:rPr>
              <a:t>sequence number</a:t>
            </a:r>
          </a:p>
          <a:p>
            <a:r>
              <a:rPr lang="en-US" sz="1400" dirty="0" smtClean="0">
                <a:solidFill>
                  <a:srgbClr val="3C5790"/>
                </a:solidFill>
              </a:rPr>
              <a:t>Kerberos authenticator is created </a:t>
            </a:r>
            <a:r>
              <a:rPr lang="en-US" sz="1400" dirty="0">
                <a:solidFill>
                  <a:srgbClr val="3C5790"/>
                </a:solidFill>
              </a:rPr>
              <a:t>by the client, and is encrypted with the session key in the ticket.</a:t>
            </a:r>
            <a:endParaRPr lang="fr-CA" sz="1400" dirty="0">
              <a:solidFill>
                <a:srgbClr val="3C5790"/>
              </a:solidFill>
            </a:endParaRPr>
          </a:p>
        </p:txBody>
      </p:sp>
    </p:spTree>
    <p:extLst>
      <p:ext uri="{BB962C8B-B14F-4D97-AF65-F5344CB8AC3E}">
        <p14:creationId xmlns:p14="http://schemas.microsoft.com/office/powerpoint/2010/main" val="3190258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2286000"/>
          </a:xfrm>
        </p:spPr>
        <p:txBody>
          <a:bodyPr/>
          <a:lstStyle/>
          <a:p>
            <a:r>
              <a:rPr lang="en-US" sz="1400" dirty="0">
                <a:solidFill>
                  <a:srgbClr val="3C5790"/>
                </a:solidFill>
              </a:rPr>
              <a:t>The message sent from the client to the KDC is called AS_REQ.</a:t>
            </a:r>
          </a:p>
          <a:p>
            <a:r>
              <a:rPr lang="en-US" sz="1400" dirty="0" smtClean="0">
                <a:solidFill>
                  <a:srgbClr val="3C5790"/>
                </a:solidFill>
              </a:rPr>
              <a:t>This </a:t>
            </a:r>
            <a:r>
              <a:rPr lang="en-US" sz="1400" dirty="0">
                <a:solidFill>
                  <a:srgbClr val="3C5790"/>
                </a:solidFill>
              </a:rPr>
              <a:t>is a request for a ticket for the desired service.</a:t>
            </a:r>
          </a:p>
          <a:p>
            <a:r>
              <a:rPr lang="en-US" sz="1400" dirty="0" smtClean="0">
                <a:solidFill>
                  <a:srgbClr val="3C5790"/>
                </a:solidFill>
              </a:rPr>
              <a:t>This </a:t>
            </a:r>
            <a:r>
              <a:rPr lang="en-US" sz="1400" dirty="0">
                <a:solidFill>
                  <a:srgbClr val="3C5790"/>
                </a:solidFill>
              </a:rPr>
              <a:t>request is sent in the clear</a:t>
            </a:r>
          </a:p>
          <a:p>
            <a:r>
              <a:rPr lang="en-US" sz="1400" dirty="0" smtClean="0">
                <a:solidFill>
                  <a:srgbClr val="3C5790"/>
                </a:solidFill>
              </a:rPr>
              <a:t>This </a:t>
            </a:r>
            <a:r>
              <a:rPr lang="en-US" sz="1400" dirty="0">
                <a:solidFill>
                  <a:srgbClr val="3C5790"/>
                </a:solidFill>
              </a:rPr>
              <a:t>request may include pre-authentication data.</a:t>
            </a:r>
          </a:p>
          <a:p>
            <a:r>
              <a:rPr lang="en-US" sz="1400" dirty="0" smtClean="0">
                <a:solidFill>
                  <a:srgbClr val="3C5790"/>
                </a:solidFill>
              </a:rPr>
              <a:t>The </a:t>
            </a:r>
            <a:r>
              <a:rPr lang="en-US" sz="1400" dirty="0">
                <a:solidFill>
                  <a:srgbClr val="3C5790"/>
                </a:solidFill>
              </a:rPr>
              <a:t>message sent from the KDC to the client is called AS_REP. This contains the Kerberos ticket and a session key.</a:t>
            </a:r>
          </a:p>
          <a:p>
            <a:r>
              <a:rPr lang="en-US" sz="1400" dirty="0" smtClean="0">
                <a:solidFill>
                  <a:srgbClr val="3C5790"/>
                </a:solidFill>
              </a:rPr>
              <a:t>The </a:t>
            </a:r>
            <a:r>
              <a:rPr lang="en-US" sz="1400" dirty="0">
                <a:solidFill>
                  <a:srgbClr val="3C5790"/>
                </a:solidFill>
              </a:rPr>
              <a:t>ticket is encrypted with the application server's key.</a:t>
            </a:r>
          </a:p>
          <a:p>
            <a:r>
              <a:rPr lang="en-US" sz="1400" dirty="0" smtClean="0">
                <a:solidFill>
                  <a:srgbClr val="3C5790"/>
                </a:solidFill>
              </a:rPr>
              <a:t>The </a:t>
            </a:r>
            <a:r>
              <a:rPr lang="en-US" sz="1400" dirty="0">
                <a:solidFill>
                  <a:srgbClr val="3C5790"/>
                </a:solidFill>
              </a:rPr>
              <a:t>session key is encrypted with the client's key.</a:t>
            </a:r>
          </a:p>
          <a:p>
            <a:r>
              <a:rPr lang="en-US" sz="1400" dirty="0" smtClean="0">
                <a:solidFill>
                  <a:srgbClr val="3C5790"/>
                </a:solidFill>
              </a:rPr>
              <a:t>Note </a:t>
            </a:r>
            <a:r>
              <a:rPr lang="en-US" sz="1400" dirty="0">
                <a:solidFill>
                  <a:srgbClr val="3C5790"/>
                </a:solidFill>
              </a:rPr>
              <a:t>that a copy of the session key is included in the ticket.</a:t>
            </a:r>
            <a:endParaRPr lang="fr-CA" sz="1200" dirty="0">
              <a:solidFill>
                <a:srgbClr val="3C5790"/>
              </a:solidFill>
            </a:endParaRPr>
          </a:p>
        </p:txBody>
      </p:sp>
      <p:pic>
        <p:nvPicPr>
          <p:cNvPr id="2" name="Picture 1"/>
          <p:cNvPicPr>
            <a:picLocks noChangeAspect="1"/>
          </p:cNvPicPr>
          <p:nvPr/>
        </p:nvPicPr>
        <p:blipFill>
          <a:blip r:embed="rId3"/>
          <a:stretch>
            <a:fillRect/>
          </a:stretch>
        </p:blipFill>
        <p:spPr>
          <a:xfrm>
            <a:off x="1828800" y="4419600"/>
            <a:ext cx="5238750" cy="1685925"/>
          </a:xfrm>
          <a:prstGeom prst="rect">
            <a:avLst/>
          </a:prstGeom>
        </p:spPr>
      </p:pic>
    </p:spTree>
    <p:extLst>
      <p:ext uri="{BB962C8B-B14F-4D97-AF65-F5344CB8AC3E}">
        <p14:creationId xmlns:p14="http://schemas.microsoft.com/office/powerpoint/2010/main" val="3816364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2286000"/>
          </a:xfrm>
        </p:spPr>
        <p:txBody>
          <a:bodyPr/>
          <a:lstStyle/>
          <a:p>
            <a:r>
              <a:rPr lang="en-US" sz="1400" dirty="0">
                <a:solidFill>
                  <a:srgbClr val="3C5790"/>
                </a:solidFill>
              </a:rPr>
              <a:t>The message sent from the client to the application server is AP_REQ.</a:t>
            </a:r>
          </a:p>
          <a:p>
            <a:r>
              <a:rPr lang="en-US" sz="1400" dirty="0">
                <a:solidFill>
                  <a:srgbClr val="3C5790"/>
                </a:solidFill>
              </a:rPr>
              <a:t>This includes the ticket (encrypted with server's key), and the authenticator (encrypted with session key).</a:t>
            </a:r>
          </a:p>
          <a:p>
            <a:r>
              <a:rPr lang="en-US" sz="1400" dirty="0">
                <a:solidFill>
                  <a:srgbClr val="3C5790"/>
                </a:solidFill>
              </a:rPr>
              <a:t>A new authenticator is generated by the client for every AP_REQ.</a:t>
            </a:r>
          </a:p>
          <a:p>
            <a:r>
              <a:rPr lang="en-US" sz="1400" dirty="0">
                <a:solidFill>
                  <a:srgbClr val="3C5790"/>
                </a:solidFill>
              </a:rPr>
              <a:t>Application server decrypts ticket, which contains client identity and session key. </a:t>
            </a:r>
          </a:p>
          <a:p>
            <a:r>
              <a:rPr lang="en-US" sz="1400" dirty="0">
                <a:solidFill>
                  <a:srgbClr val="3C5790"/>
                </a:solidFill>
              </a:rPr>
              <a:t>The session key is then used to decrypt the authenticator. </a:t>
            </a:r>
          </a:p>
          <a:p>
            <a:r>
              <a:rPr lang="en-US" sz="1400" dirty="0">
                <a:solidFill>
                  <a:srgbClr val="3C5790"/>
                </a:solidFill>
              </a:rPr>
              <a:t>The authenticator timestamp is then verified to be recent (within 5 minutes) in order to reduce the risk of replay attacks. </a:t>
            </a:r>
          </a:p>
          <a:p>
            <a:r>
              <a:rPr lang="en-US" sz="1400" dirty="0">
                <a:solidFill>
                  <a:srgbClr val="3C5790"/>
                </a:solidFill>
              </a:rPr>
              <a:t>If the authenticator is up-to-date, then the server knows that it is talking to the client, and they both have a session key.</a:t>
            </a:r>
            <a:endParaRPr lang="fr-CA" sz="1200" dirty="0">
              <a:solidFill>
                <a:srgbClr val="3C5790"/>
              </a:solidFill>
            </a:endParaRPr>
          </a:p>
        </p:txBody>
      </p:sp>
      <p:pic>
        <p:nvPicPr>
          <p:cNvPr id="2" name="Picture 1"/>
          <p:cNvPicPr>
            <a:picLocks noChangeAspect="1"/>
          </p:cNvPicPr>
          <p:nvPr/>
        </p:nvPicPr>
        <p:blipFill>
          <a:blip r:embed="rId3"/>
          <a:stretch>
            <a:fillRect/>
          </a:stretch>
        </p:blipFill>
        <p:spPr>
          <a:xfrm>
            <a:off x="1600200" y="4226312"/>
            <a:ext cx="5566410" cy="1600200"/>
          </a:xfrm>
          <a:prstGeom prst="rect">
            <a:avLst/>
          </a:prstGeom>
        </p:spPr>
      </p:pic>
    </p:spTree>
    <p:extLst>
      <p:ext uri="{BB962C8B-B14F-4D97-AF65-F5344CB8AC3E}">
        <p14:creationId xmlns:p14="http://schemas.microsoft.com/office/powerpoint/2010/main" val="1215127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2133600"/>
          </a:xfrm>
        </p:spPr>
        <p:txBody>
          <a:bodyPr/>
          <a:lstStyle/>
          <a:p>
            <a:r>
              <a:rPr lang="en-US" sz="1400" dirty="0">
                <a:solidFill>
                  <a:srgbClr val="3C5790"/>
                </a:solidFill>
              </a:rPr>
              <a:t>The AS_REQ requires that the client knows it's encryption key every time it wants to talk to a new service.</a:t>
            </a:r>
          </a:p>
          <a:p>
            <a:r>
              <a:rPr lang="en-US" sz="1400" dirty="0">
                <a:solidFill>
                  <a:srgbClr val="3C5790"/>
                </a:solidFill>
              </a:rPr>
              <a:t>This isn't convenient for users (they have to keep typing in their password every time they connect to a service).</a:t>
            </a:r>
          </a:p>
          <a:p>
            <a:r>
              <a:rPr lang="en-US" sz="1400" dirty="0">
                <a:solidFill>
                  <a:srgbClr val="3C5790"/>
                </a:solidFill>
              </a:rPr>
              <a:t>In Kerberos there exists a special service called the Ticket Granting Service, who's job it is to issue tickets for other services.</a:t>
            </a:r>
          </a:p>
          <a:p>
            <a:r>
              <a:rPr lang="en-US" sz="1400" dirty="0">
                <a:solidFill>
                  <a:srgbClr val="3C5790"/>
                </a:solidFill>
              </a:rPr>
              <a:t>This service is located on the KDC.</a:t>
            </a:r>
          </a:p>
          <a:p>
            <a:r>
              <a:rPr lang="en-US" sz="1400" dirty="0">
                <a:solidFill>
                  <a:srgbClr val="3C5790"/>
                </a:solidFill>
              </a:rPr>
              <a:t>It has a special ticket name: </a:t>
            </a:r>
            <a:r>
              <a:rPr lang="en-US" sz="1400" dirty="0" err="1">
                <a:solidFill>
                  <a:srgbClr val="3C5790"/>
                </a:solidFill>
              </a:rPr>
              <a:t>krbtgt</a:t>
            </a:r>
            <a:r>
              <a:rPr lang="en-US" sz="1400" dirty="0">
                <a:solidFill>
                  <a:srgbClr val="3C5790"/>
                </a:solidFill>
              </a:rPr>
              <a:t>/REALM@REALM.</a:t>
            </a:r>
          </a:p>
          <a:p>
            <a:r>
              <a:rPr lang="en-US" sz="1400" dirty="0">
                <a:solidFill>
                  <a:srgbClr val="3C5790"/>
                </a:solidFill>
              </a:rPr>
              <a:t>It uses a special messages to talk to the KDC: TGS_REQ and TGS_REP</a:t>
            </a:r>
            <a:endParaRPr lang="fr-CA" sz="1200" dirty="0">
              <a:solidFill>
                <a:srgbClr val="3C5790"/>
              </a:solidFill>
            </a:endParaRPr>
          </a:p>
        </p:txBody>
      </p:sp>
      <p:pic>
        <p:nvPicPr>
          <p:cNvPr id="2" name="Picture 1"/>
          <p:cNvPicPr>
            <a:picLocks noChangeAspect="1"/>
          </p:cNvPicPr>
          <p:nvPr/>
        </p:nvPicPr>
        <p:blipFill>
          <a:blip r:embed="rId3"/>
          <a:stretch>
            <a:fillRect/>
          </a:stretch>
        </p:blipFill>
        <p:spPr>
          <a:xfrm>
            <a:off x="1371600" y="4191000"/>
            <a:ext cx="5870283" cy="2133600"/>
          </a:xfrm>
          <a:prstGeom prst="rect">
            <a:avLst/>
          </a:prstGeom>
        </p:spPr>
      </p:pic>
    </p:spTree>
    <p:extLst>
      <p:ext uri="{BB962C8B-B14F-4D97-AF65-F5344CB8AC3E}">
        <p14:creationId xmlns:p14="http://schemas.microsoft.com/office/powerpoint/2010/main" val="2147230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1066800"/>
          </a:xfrm>
        </p:spPr>
        <p:txBody>
          <a:bodyPr/>
          <a:lstStyle/>
          <a:p>
            <a:r>
              <a:rPr lang="en-US" sz="1400" dirty="0">
                <a:solidFill>
                  <a:srgbClr val="3C5790"/>
                </a:solidFill>
              </a:rPr>
              <a:t>TGS_REQ includes ticket (for </a:t>
            </a:r>
            <a:r>
              <a:rPr lang="en-US" sz="1400" dirty="0" err="1">
                <a:solidFill>
                  <a:srgbClr val="3C5790"/>
                </a:solidFill>
              </a:rPr>
              <a:t>krbtgtservice</a:t>
            </a:r>
            <a:r>
              <a:rPr lang="en-US" sz="1400" dirty="0">
                <a:solidFill>
                  <a:srgbClr val="3C5790"/>
                </a:solidFill>
              </a:rPr>
              <a:t>) and authenticator.</a:t>
            </a:r>
          </a:p>
          <a:p>
            <a:r>
              <a:rPr lang="en-US" sz="1400" dirty="0">
                <a:solidFill>
                  <a:srgbClr val="3C5790"/>
                </a:solidFill>
              </a:rPr>
              <a:t>TGS_REP has session key encrypted with TGT session key, NOT the user's key.</a:t>
            </a:r>
            <a:endParaRPr lang="fr-CA" sz="1200" dirty="0">
              <a:solidFill>
                <a:srgbClr val="3C5790"/>
              </a:solidFill>
            </a:endParaRPr>
          </a:p>
        </p:txBody>
      </p:sp>
      <p:pic>
        <p:nvPicPr>
          <p:cNvPr id="2" name="Picture 1"/>
          <p:cNvPicPr>
            <a:picLocks noChangeAspect="1"/>
          </p:cNvPicPr>
          <p:nvPr/>
        </p:nvPicPr>
        <p:blipFill>
          <a:blip r:embed="rId3"/>
          <a:stretch>
            <a:fillRect/>
          </a:stretch>
        </p:blipFill>
        <p:spPr>
          <a:xfrm>
            <a:off x="2133600" y="2514600"/>
            <a:ext cx="4010025" cy="4162425"/>
          </a:xfrm>
          <a:prstGeom prst="rect">
            <a:avLst/>
          </a:prstGeom>
        </p:spPr>
      </p:pic>
    </p:spTree>
    <p:extLst>
      <p:ext uri="{BB962C8B-B14F-4D97-AF65-F5344CB8AC3E}">
        <p14:creationId xmlns:p14="http://schemas.microsoft.com/office/powerpoint/2010/main" val="2847320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3124200"/>
          </a:xfrm>
        </p:spPr>
        <p:txBody>
          <a:bodyPr/>
          <a:lstStyle/>
          <a:p>
            <a:r>
              <a:rPr lang="en-US" sz="1400" dirty="0">
                <a:solidFill>
                  <a:srgbClr val="3C5790"/>
                </a:solidFill>
              </a:rPr>
              <a:t>The Authentication Service (AS) Exchange</a:t>
            </a:r>
          </a:p>
          <a:p>
            <a:pPr lvl="1"/>
            <a:r>
              <a:rPr lang="en-US" sz="1400" dirty="0">
                <a:solidFill>
                  <a:srgbClr val="3C5790"/>
                </a:solidFill>
              </a:rPr>
              <a:t>The client obtains an "initial" ticket from the Kerberos authentication server (AS), typically a Ticket Granting Ticket (TGT).</a:t>
            </a:r>
          </a:p>
          <a:p>
            <a:pPr lvl="1"/>
            <a:r>
              <a:rPr lang="en-US" sz="1400" dirty="0">
                <a:solidFill>
                  <a:srgbClr val="3C5790"/>
                </a:solidFill>
              </a:rPr>
              <a:t>The AS-REQ may optionally contain pre-authentication data to prove the client’s identity.</a:t>
            </a:r>
          </a:p>
          <a:p>
            <a:pPr lvl="1"/>
            <a:r>
              <a:rPr lang="en-US" sz="1400" dirty="0">
                <a:solidFill>
                  <a:srgbClr val="3C5790"/>
                </a:solidFill>
              </a:rPr>
              <a:t>The AS-REP, containing an authenticator (aka ticket), is encrypted in the client’s long term key.</a:t>
            </a:r>
            <a:endParaRPr lang="fr-CA" sz="1400" dirty="0">
              <a:solidFill>
                <a:srgbClr val="3C5790"/>
              </a:solidFill>
            </a:endParaRPr>
          </a:p>
        </p:txBody>
      </p:sp>
    </p:spTree>
    <p:extLst>
      <p:ext uri="{BB962C8B-B14F-4D97-AF65-F5344CB8AC3E}">
        <p14:creationId xmlns:p14="http://schemas.microsoft.com/office/powerpoint/2010/main" val="3726342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3810000"/>
          </a:xfrm>
        </p:spPr>
        <p:txBody>
          <a:bodyPr/>
          <a:lstStyle/>
          <a:p>
            <a:r>
              <a:rPr lang="en-US" sz="1400" dirty="0">
                <a:solidFill>
                  <a:srgbClr val="3C5790"/>
                </a:solidFill>
              </a:rPr>
              <a:t>The Ticket Granting Service (TGS) Exchange</a:t>
            </a:r>
          </a:p>
          <a:p>
            <a:pPr lvl="1"/>
            <a:r>
              <a:rPr lang="en-US" sz="1400" dirty="0" smtClean="0">
                <a:solidFill>
                  <a:srgbClr val="3C5790"/>
                </a:solidFill>
              </a:rPr>
              <a:t>The </a:t>
            </a:r>
            <a:r>
              <a:rPr lang="en-US" sz="1400" dirty="0">
                <a:solidFill>
                  <a:srgbClr val="3C5790"/>
                </a:solidFill>
              </a:rPr>
              <a:t>client subsequently uses the TGT to authenticate and request a service ticket for a particular service, </a:t>
            </a:r>
            <a:r>
              <a:rPr lang="en-US" sz="1400" dirty="0" smtClean="0">
                <a:solidFill>
                  <a:srgbClr val="3C5790"/>
                </a:solidFill>
              </a:rPr>
              <a:t>from</a:t>
            </a:r>
          </a:p>
          <a:p>
            <a:r>
              <a:rPr lang="en-US" sz="1400" dirty="0">
                <a:solidFill>
                  <a:srgbClr val="3C5790"/>
                </a:solidFill>
              </a:rPr>
              <a:t>The Client/Server Authentication Protocol (AP) Exchange</a:t>
            </a:r>
          </a:p>
          <a:p>
            <a:pPr lvl="1"/>
            <a:r>
              <a:rPr lang="en-US" sz="1400" dirty="0" smtClean="0">
                <a:solidFill>
                  <a:srgbClr val="3C5790"/>
                </a:solidFill>
              </a:rPr>
              <a:t>The </a:t>
            </a:r>
            <a:r>
              <a:rPr lang="en-US" sz="1400" dirty="0">
                <a:solidFill>
                  <a:srgbClr val="3C5790"/>
                </a:solidFill>
              </a:rPr>
              <a:t>client then makes a request with an AP-REQ message, consisting of a service ticket and an authenticator that certifies the client's possession of the ticket session key. The server may optionally reply with an AP-REP message. AP exchanges typically</a:t>
            </a:r>
            <a:endParaRPr lang="fr-CA" sz="1400" dirty="0">
              <a:solidFill>
                <a:srgbClr val="3C5790"/>
              </a:solidFill>
            </a:endParaRPr>
          </a:p>
        </p:txBody>
      </p:sp>
    </p:spTree>
    <p:extLst>
      <p:ext uri="{BB962C8B-B14F-4D97-AF65-F5344CB8AC3E}">
        <p14:creationId xmlns:p14="http://schemas.microsoft.com/office/powerpoint/2010/main" val="112755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609600"/>
          </a:xfrm>
        </p:spPr>
        <p:txBody>
          <a:bodyPr/>
          <a:lstStyle/>
          <a:p>
            <a:r>
              <a:rPr lang="en-US" sz="1400" dirty="0">
                <a:solidFill>
                  <a:srgbClr val="3C5790"/>
                </a:solidFill>
              </a:rPr>
              <a:t>Cross Realm works when </a:t>
            </a:r>
            <a:r>
              <a:rPr lang="en-US" sz="1400" dirty="0" err="1">
                <a:solidFill>
                  <a:srgbClr val="3C5790"/>
                </a:solidFill>
              </a:rPr>
              <a:t>realmFOO.KERB</a:t>
            </a:r>
            <a:r>
              <a:rPr lang="en-US" sz="1400" dirty="0">
                <a:solidFill>
                  <a:srgbClr val="3C5790"/>
                </a:solidFill>
              </a:rPr>
              <a:t> shares a key </a:t>
            </a:r>
            <a:r>
              <a:rPr lang="en-US" sz="1400" dirty="0" err="1">
                <a:solidFill>
                  <a:srgbClr val="3C5790"/>
                </a:solidFill>
              </a:rPr>
              <a:t>withrealm</a:t>
            </a:r>
            <a:r>
              <a:rPr lang="en-US" sz="1400" dirty="0">
                <a:solidFill>
                  <a:srgbClr val="3C5790"/>
                </a:solidFill>
              </a:rPr>
              <a:t> BAR.KERB.</a:t>
            </a:r>
          </a:p>
          <a:p>
            <a:r>
              <a:rPr lang="en-US" sz="1400" dirty="0">
                <a:solidFill>
                  <a:srgbClr val="3C5790"/>
                </a:solidFill>
              </a:rPr>
              <a:t>KDC must share a key with the </a:t>
            </a:r>
            <a:r>
              <a:rPr lang="en-US" sz="1400" dirty="0" err="1">
                <a:solidFill>
                  <a:srgbClr val="3C5790"/>
                </a:solidFill>
              </a:rPr>
              <a:t>applicationService</a:t>
            </a:r>
            <a:r>
              <a:rPr lang="en-US" sz="1400" dirty="0">
                <a:solidFill>
                  <a:srgbClr val="3C5790"/>
                </a:solidFill>
              </a:rPr>
              <a:t>.</a:t>
            </a:r>
            <a:endParaRPr lang="fr-CA" sz="1200" dirty="0">
              <a:solidFill>
                <a:srgbClr val="3C5790"/>
              </a:solidFill>
            </a:endParaRPr>
          </a:p>
        </p:txBody>
      </p:sp>
      <p:pic>
        <p:nvPicPr>
          <p:cNvPr id="2" name="Picture 1"/>
          <p:cNvPicPr>
            <a:picLocks noChangeAspect="1"/>
          </p:cNvPicPr>
          <p:nvPr/>
        </p:nvPicPr>
        <p:blipFill>
          <a:blip r:embed="rId3"/>
          <a:stretch>
            <a:fillRect/>
          </a:stretch>
        </p:blipFill>
        <p:spPr>
          <a:xfrm>
            <a:off x="1447800" y="2483005"/>
            <a:ext cx="5791200" cy="4186632"/>
          </a:xfrm>
          <a:prstGeom prst="rect">
            <a:avLst/>
          </a:prstGeom>
        </p:spPr>
      </p:pic>
    </p:spTree>
    <p:extLst>
      <p:ext uri="{BB962C8B-B14F-4D97-AF65-F5344CB8AC3E}">
        <p14:creationId xmlns:p14="http://schemas.microsoft.com/office/powerpoint/2010/main" val="2498459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smtClean="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smtClean="0">
                <a:solidFill>
                  <a:srgbClr val="3C5790"/>
                </a:solidFill>
              </a:rPr>
              <a:t>What</a:t>
            </a:r>
            <a:r>
              <a:rPr lang="fr-CA" sz="1600" dirty="0" smtClean="0">
                <a:solidFill>
                  <a:srgbClr val="3C5790"/>
                </a:solidFill>
              </a:rPr>
              <a:t> </a:t>
            </a:r>
            <a:r>
              <a:rPr lang="fr-CA" sz="1600" dirty="0" err="1" smtClean="0">
                <a:solidFill>
                  <a:srgbClr val="3C5790"/>
                </a:solidFill>
              </a:rPr>
              <a:t>is</a:t>
            </a:r>
            <a:r>
              <a:rPr lang="fr-CA" sz="1600" dirty="0" smtClean="0">
                <a:solidFill>
                  <a:srgbClr val="3C5790"/>
                </a:solidFill>
              </a:rPr>
              <a:t> </a:t>
            </a:r>
            <a:r>
              <a:rPr lang="fr-CA" sz="1600" dirty="0" err="1" smtClean="0">
                <a:solidFill>
                  <a:srgbClr val="3C5790"/>
                </a:solidFill>
              </a:rPr>
              <a:t>Kerberos</a:t>
            </a:r>
            <a:r>
              <a:rPr lang="fr-CA" sz="1600" dirty="0" smtClean="0">
                <a:solidFill>
                  <a:srgbClr val="3C5790"/>
                </a:solidFill>
              </a:rPr>
              <a:t>?</a:t>
            </a:r>
            <a:endParaRPr lang="fr-CA" sz="1600" dirty="0" smtClean="0">
              <a:solidFill>
                <a:srgbClr val="3C5790"/>
              </a:solidFill>
            </a:endParaRPr>
          </a:p>
          <a:p>
            <a:r>
              <a:rPr lang="fr-CA" sz="1600" dirty="0" err="1" smtClean="0">
                <a:solidFill>
                  <a:srgbClr val="3C5790"/>
                </a:solidFill>
              </a:rPr>
              <a:t>History</a:t>
            </a:r>
            <a:endParaRPr lang="fr-CA" sz="1600" dirty="0" smtClean="0">
              <a:solidFill>
                <a:srgbClr val="3C5790"/>
              </a:solidFill>
            </a:endParaRPr>
          </a:p>
          <a:p>
            <a:r>
              <a:rPr lang="fr-CA" sz="1600" dirty="0" smtClean="0">
                <a:solidFill>
                  <a:srgbClr val="3C5790"/>
                </a:solidFill>
              </a:rPr>
              <a:t>Architecture</a:t>
            </a:r>
            <a:endParaRPr lang="fr-CA" sz="1600" dirty="0" smtClean="0">
              <a:solidFill>
                <a:srgbClr val="3C5790"/>
              </a:solidFill>
            </a:endParaRPr>
          </a:p>
          <a:p>
            <a:r>
              <a:rPr lang="fr-CA" sz="1600" dirty="0" err="1" smtClean="0">
                <a:solidFill>
                  <a:srgbClr val="3C5790"/>
                </a:solidFill>
              </a:rPr>
              <a:t>Features</a:t>
            </a:r>
            <a:endParaRPr lang="fr-CA" sz="1600" dirty="0" smtClean="0">
              <a:solidFill>
                <a:srgbClr val="3C5790"/>
              </a:solidFill>
            </a:endParaRPr>
          </a:p>
          <a:p>
            <a:r>
              <a:rPr lang="fr-CA" sz="1600" dirty="0" err="1" smtClean="0">
                <a:solidFill>
                  <a:srgbClr val="3C5790"/>
                </a:solidFill>
              </a:rPr>
              <a:t>Core</a:t>
            </a:r>
            <a:endParaRPr lang="fr-CA" sz="1600" dirty="0" smtClean="0">
              <a:solidFill>
                <a:srgbClr val="3C5790"/>
              </a:solidFill>
            </a:endParaRPr>
          </a:p>
          <a:p>
            <a:r>
              <a:rPr lang="fr-CA" sz="1600" dirty="0" err="1" smtClean="0">
                <a:solidFill>
                  <a:srgbClr val="3C5790"/>
                </a:solidFill>
              </a:rPr>
              <a:t>Implementations</a:t>
            </a:r>
            <a:endParaRPr lang="fr-CA" sz="1600" dirty="0" smtClean="0">
              <a:solidFill>
                <a:srgbClr val="3C5790"/>
              </a:solidFill>
            </a:endParaRPr>
          </a:p>
          <a:p>
            <a:r>
              <a:rPr lang="fr-CA" sz="1600" dirty="0" smtClean="0">
                <a:solidFill>
                  <a:srgbClr val="3C5790"/>
                </a:solidFill>
              </a:rPr>
              <a:t>Drawbacks and Limitations</a:t>
            </a:r>
            <a:endParaRPr lang="fr-CA" sz="1600" dirty="0" smtClean="0">
              <a:solidFill>
                <a:srgbClr val="3C5790"/>
              </a:solidFill>
            </a:endParaRPr>
          </a:p>
          <a:p>
            <a:r>
              <a:rPr lang="fr-CA" sz="1600" dirty="0" err="1" smtClean="0">
                <a:solidFill>
                  <a:srgbClr val="3C5790"/>
                </a:solidFill>
              </a:rPr>
              <a:t>Bibliography</a:t>
            </a:r>
            <a:r>
              <a:rPr lang="fr-CA" sz="1600" dirty="0" smtClean="0">
                <a:solidFill>
                  <a:srgbClr val="3C5790"/>
                </a:solidFill>
              </a:rPr>
              <a:t/>
            </a:r>
            <a:br>
              <a:rPr lang="fr-CA" sz="1600" dirty="0" smtClean="0">
                <a:solidFill>
                  <a:srgbClr val="3C5790"/>
                </a:solidFill>
              </a:rPr>
            </a:br>
            <a:endParaRPr lang="fr-CA" sz="1600" dirty="0" smtClean="0">
              <a:solidFill>
                <a:srgbClr val="3C579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Implementations</a:t>
            </a:r>
            <a:endParaRPr lang="fr-CA" dirty="0" smtClean="0">
              <a:solidFill>
                <a:schemeClr val="bg1"/>
              </a:solidFill>
            </a:endParaRP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The GSS API is the Kerberos authentication in Java. </a:t>
            </a:r>
          </a:p>
          <a:p>
            <a:r>
              <a:rPr lang="en-US" sz="1400" dirty="0">
                <a:solidFill>
                  <a:srgbClr val="3C5790"/>
                </a:solidFill>
              </a:rPr>
              <a:t>GSS stands for Generic Security Services API. </a:t>
            </a:r>
          </a:p>
          <a:p>
            <a:r>
              <a:rPr lang="en-US" sz="1400" dirty="0">
                <a:solidFill>
                  <a:srgbClr val="3C5790"/>
                </a:solidFill>
              </a:rPr>
              <a:t>It provides a generic way of performing security/authentication services, that does not tie you down to a specific implementation (e.g. Kerberos).</a:t>
            </a:r>
            <a:endParaRPr lang="en-US" sz="1200" dirty="0" smtClean="0">
              <a:solidFill>
                <a:srgbClr val="3C5790"/>
              </a:solidFill>
            </a:endParaRPr>
          </a:p>
        </p:txBody>
      </p:sp>
    </p:spTree>
    <p:extLst>
      <p:ext uri="{BB962C8B-B14F-4D97-AF65-F5344CB8AC3E}">
        <p14:creationId xmlns:p14="http://schemas.microsoft.com/office/powerpoint/2010/main" val="167356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Implementations</a:t>
            </a:r>
            <a:r>
              <a:rPr lang="fr-CA" dirty="0" smtClean="0">
                <a:solidFill>
                  <a:schemeClr val="bg1"/>
                </a:solidFill>
              </a:rPr>
              <a:t>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sp>
        <p:nvSpPr>
          <p:cNvPr id="4099" name="Espace réservé du contenu 4"/>
          <p:cNvSpPr>
            <a:spLocks noGrp="1"/>
          </p:cNvSpPr>
          <p:nvPr>
            <p:ph idx="1"/>
          </p:nvPr>
        </p:nvSpPr>
        <p:spPr>
          <a:xfrm>
            <a:off x="304800" y="1905000"/>
            <a:ext cx="8839200" cy="3810000"/>
          </a:xfrm>
        </p:spPr>
        <p:txBody>
          <a:bodyPr/>
          <a:lstStyle/>
          <a:p>
            <a:r>
              <a:rPr lang="en-US" sz="1400" dirty="0" smtClean="0">
                <a:solidFill>
                  <a:srgbClr val="3C5790"/>
                </a:solidFill>
              </a:rPr>
              <a:t>SASL </a:t>
            </a:r>
            <a:r>
              <a:rPr lang="en-US" sz="1400" dirty="0">
                <a:solidFill>
                  <a:srgbClr val="3C5790"/>
                </a:solidFill>
              </a:rPr>
              <a:t>is a generic protocol framework for negotiating different authentication mechanisms in a protocol.</a:t>
            </a:r>
          </a:p>
          <a:p>
            <a:r>
              <a:rPr lang="en-US" sz="1400" dirty="0">
                <a:solidFill>
                  <a:srgbClr val="3C5790"/>
                </a:solidFill>
              </a:rPr>
              <a:t>One of the supported mechanisms in SASL is GSSAPI.</a:t>
            </a:r>
          </a:p>
          <a:p>
            <a:r>
              <a:rPr lang="en-US" sz="1400" dirty="0">
                <a:solidFill>
                  <a:srgbClr val="3C5790"/>
                </a:solidFill>
              </a:rPr>
              <a:t>If a protocol uses SASL for authentication, then it supports GSSAPI, which means the protocol has a defined way of supporting Kerberos v5.</a:t>
            </a:r>
            <a:endParaRPr lang="en-US" sz="1200" dirty="0" smtClean="0">
              <a:solidFill>
                <a:srgbClr val="3C5790"/>
              </a:solidFill>
            </a:endParaRPr>
          </a:p>
        </p:txBody>
      </p:sp>
    </p:spTree>
    <p:extLst>
      <p:ext uri="{BB962C8B-B14F-4D97-AF65-F5344CB8AC3E}">
        <p14:creationId xmlns:p14="http://schemas.microsoft.com/office/powerpoint/2010/main" val="1562283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Drawbacks and Limitations</a:t>
            </a:r>
            <a:endParaRPr lang="fr-CA" dirty="0" smtClean="0">
              <a:solidFill>
                <a:schemeClr val="bg1"/>
              </a:solidFill>
            </a:endParaRP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Single point of failure: It requires continuous availability of a central server. When the Kerberos server is down, new users cannot log in.</a:t>
            </a:r>
          </a:p>
          <a:p>
            <a:r>
              <a:rPr lang="en-US" sz="1400" dirty="0" smtClean="0">
                <a:solidFill>
                  <a:srgbClr val="3C5790"/>
                </a:solidFill>
              </a:rPr>
              <a:t>Kerberos </a:t>
            </a:r>
            <a:r>
              <a:rPr lang="en-US" sz="1400" dirty="0">
                <a:solidFill>
                  <a:srgbClr val="3C5790"/>
                </a:solidFill>
              </a:rPr>
              <a:t>has strict time requirements, which means the clocks of the involved hosts must be synchronized within configured limits. </a:t>
            </a:r>
          </a:p>
          <a:p>
            <a:r>
              <a:rPr lang="en-US" sz="1400" dirty="0">
                <a:solidFill>
                  <a:srgbClr val="3C5790"/>
                </a:solidFill>
              </a:rPr>
              <a:t>The tickets have a time availability period and if the host clock is not synchronized with the Kerberos server clock, the authentication will fail</a:t>
            </a:r>
            <a:r>
              <a:rPr lang="en-US" sz="1400" dirty="0" smtClean="0">
                <a:solidFill>
                  <a:srgbClr val="3C5790"/>
                </a:solidFill>
              </a:rPr>
              <a:t>.</a:t>
            </a:r>
          </a:p>
          <a:p>
            <a:r>
              <a:rPr lang="en-US" sz="1400" dirty="0">
                <a:solidFill>
                  <a:srgbClr val="3C5790"/>
                </a:solidFill>
              </a:rPr>
              <a:t>The administration protocol is not standardized and differs between server implementations. Password changes are described in RFC 3244</a:t>
            </a:r>
            <a:r>
              <a:rPr lang="en-US" sz="1400" dirty="0" smtClean="0">
                <a:solidFill>
                  <a:srgbClr val="3C5790"/>
                </a:solidFill>
              </a:rPr>
              <a:t>.</a:t>
            </a:r>
          </a:p>
          <a:p>
            <a:r>
              <a:rPr lang="en-US" sz="1400" dirty="0" smtClean="0">
                <a:solidFill>
                  <a:srgbClr val="3C5790"/>
                </a:solidFill>
              </a:rPr>
              <a:t> </a:t>
            </a:r>
            <a:endParaRPr lang="en-US" sz="1400" dirty="0" smtClean="0">
              <a:solidFill>
                <a:srgbClr val="3C5790"/>
              </a:solidFill>
            </a:endParaRPr>
          </a:p>
        </p:txBody>
      </p:sp>
    </p:spTree>
    <p:extLst>
      <p:ext uri="{BB962C8B-B14F-4D97-AF65-F5344CB8AC3E}">
        <p14:creationId xmlns:p14="http://schemas.microsoft.com/office/powerpoint/2010/main" val="30659614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Drawbacks and Limitations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sp>
        <p:nvSpPr>
          <p:cNvPr id="4099" name="Espace réservé du contenu 4"/>
          <p:cNvSpPr>
            <a:spLocks noGrp="1"/>
          </p:cNvSpPr>
          <p:nvPr>
            <p:ph idx="1"/>
          </p:nvPr>
        </p:nvSpPr>
        <p:spPr>
          <a:xfrm>
            <a:off x="304800" y="1905000"/>
            <a:ext cx="8839200" cy="3810000"/>
          </a:xfrm>
        </p:spPr>
        <p:txBody>
          <a:bodyPr/>
          <a:lstStyle/>
          <a:p>
            <a:r>
              <a:rPr lang="en-US" sz="1400" dirty="0" smtClean="0">
                <a:solidFill>
                  <a:srgbClr val="3C5790"/>
                </a:solidFill>
              </a:rPr>
              <a:t>Each </a:t>
            </a:r>
            <a:r>
              <a:rPr lang="en-US" sz="1400" dirty="0">
                <a:solidFill>
                  <a:srgbClr val="3C5790"/>
                </a:solidFill>
              </a:rPr>
              <a:t>network service which requires a different host name will need its own set of Kerberos keys. This complicates virtual hosting and clusters</a:t>
            </a:r>
            <a:r>
              <a:rPr lang="en-US" sz="1400" dirty="0" smtClean="0">
                <a:solidFill>
                  <a:srgbClr val="3C5790"/>
                </a:solidFill>
              </a:rPr>
              <a:t>.</a:t>
            </a:r>
          </a:p>
          <a:p>
            <a:r>
              <a:rPr lang="en-US" sz="1400" dirty="0">
                <a:solidFill>
                  <a:srgbClr val="3C5790"/>
                </a:solidFill>
              </a:rPr>
              <a:t>Kerberos cannot be used in scenarios where users want to connect to services from unknown/untrusted </a:t>
            </a:r>
            <a:r>
              <a:rPr lang="en-US" sz="1400" dirty="0" smtClean="0">
                <a:solidFill>
                  <a:srgbClr val="3C5790"/>
                </a:solidFill>
              </a:rPr>
              <a:t>clients.</a:t>
            </a:r>
          </a:p>
          <a:p>
            <a:r>
              <a:rPr lang="en-US" sz="1400" dirty="0">
                <a:solidFill>
                  <a:srgbClr val="3C5790"/>
                </a:solidFill>
              </a:rPr>
              <a:t>Kerberos requires user accounts, user clients and the services on the server to all have a trusted relationship to the Kerberos token </a:t>
            </a:r>
            <a:r>
              <a:rPr lang="en-US" sz="1400" dirty="0" smtClean="0">
                <a:solidFill>
                  <a:srgbClr val="3C5790"/>
                </a:solidFill>
              </a:rPr>
              <a:t>server.</a:t>
            </a:r>
          </a:p>
          <a:p>
            <a:r>
              <a:rPr lang="en-US" sz="1400" dirty="0">
                <a:solidFill>
                  <a:srgbClr val="3C5790"/>
                </a:solidFill>
              </a:rPr>
              <a:t>In case of symmetric cryptography adoption, since all authentications are controlled by a centralized key distribution center (KDC), compromise of this authentication infrastructure will allow an attacker to impersonate any user.</a:t>
            </a:r>
            <a:endParaRPr lang="en-US" sz="1400" dirty="0" smtClean="0">
              <a:solidFill>
                <a:srgbClr val="3C5790"/>
              </a:solidFill>
            </a:endParaRPr>
          </a:p>
        </p:txBody>
      </p:sp>
    </p:spTree>
    <p:extLst>
      <p:ext uri="{BB962C8B-B14F-4D97-AF65-F5344CB8AC3E}">
        <p14:creationId xmlns:p14="http://schemas.microsoft.com/office/powerpoint/2010/main" val="1852095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smtClean="0">
                <a:solidFill>
                  <a:schemeClr val="bg1">
                    <a:lumMod val="95000"/>
                  </a:schemeClr>
                </a:solidFill>
              </a:rPr>
              <a:t>Bibliography</a:t>
            </a:r>
            <a:endParaRPr lang="fr-CA" sz="4000" dirty="0" smtClean="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https://en.wikipedia.org/wiki/Kerberos_(protocol</a:t>
            </a:r>
            <a:r>
              <a:rPr lang="en-US" sz="1600" dirty="0" smtClean="0">
                <a:solidFill>
                  <a:schemeClr val="bg1"/>
                </a:solidFill>
              </a:rPr>
              <a:t>)</a:t>
            </a:r>
          </a:p>
          <a:p>
            <a:pPr marL="0" indent="0">
              <a:buNone/>
            </a:pPr>
            <a:endParaRPr lang="fr-CA" sz="1600" dirty="0" smtClean="0">
              <a:solidFill>
                <a:schemeClr val="bg1"/>
              </a:solidFill>
            </a:endParaRPr>
          </a:p>
          <a:p>
            <a:endParaRPr lang="fr-CA" sz="1600" dirty="0" smtClean="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What</a:t>
            </a:r>
            <a:r>
              <a:rPr lang="fr-CA" dirty="0" smtClean="0">
                <a:solidFill>
                  <a:schemeClr val="bg1"/>
                </a:solidFill>
              </a:rPr>
              <a:t> </a:t>
            </a:r>
            <a:r>
              <a:rPr lang="fr-CA" dirty="0" err="1" smtClean="0">
                <a:solidFill>
                  <a:schemeClr val="bg1"/>
                </a:solidFill>
              </a:rPr>
              <a:t>is</a:t>
            </a:r>
            <a:r>
              <a:rPr lang="fr-CA" dirty="0" smtClean="0">
                <a:solidFill>
                  <a:schemeClr val="bg1"/>
                </a:solidFill>
              </a:rPr>
              <a:t> </a:t>
            </a:r>
            <a:r>
              <a:rPr lang="fr-CA" dirty="0" err="1" smtClean="0">
                <a:solidFill>
                  <a:schemeClr val="bg1"/>
                </a:solidFill>
              </a:rPr>
              <a:t>Kerberos</a:t>
            </a:r>
            <a:r>
              <a:rPr lang="fr-CA" dirty="0" smtClean="0">
                <a:solidFill>
                  <a:schemeClr val="bg1"/>
                </a:solidFill>
              </a:rPr>
              <a:t>?</a:t>
            </a:r>
            <a:endParaRPr lang="fr-CA" dirty="0" smtClean="0">
              <a:solidFill>
                <a:schemeClr val="bg1"/>
              </a:solidFill>
            </a:endParaRPr>
          </a:p>
        </p:txBody>
      </p:sp>
      <p:sp>
        <p:nvSpPr>
          <p:cNvPr id="4099" name="Espace réservé du contenu 4"/>
          <p:cNvSpPr>
            <a:spLocks noGrp="1"/>
          </p:cNvSpPr>
          <p:nvPr>
            <p:ph idx="1"/>
          </p:nvPr>
        </p:nvSpPr>
        <p:spPr>
          <a:xfrm>
            <a:off x="228600" y="2133600"/>
            <a:ext cx="8686800" cy="1905000"/>
          </a:xfrm>
        </p:spPr>
        <p:txBody>
          <a:bodyPr/>
          <a:lstStyle/>
          <a:p>
            <a:r>
              <a:rPr lang="en-US" sz="1500" dirty="0">
                <a:solidFill>
                  <a:srgbClr val="3C5790"/>
                </a:solidFill>
              </a:rPr>
              <a:t>Kerberos is a network authentication protocol which works on the basis of 'tickets'.</a:t>
            </a:r>
          </a:p>
          <a:p>
            <a:r>
              <a:rPr lang="en-US" sz="1500" dirty="0">
                <a:solidFill>
                  <a:srgbClr val="3C5790"/>
                </a:solidFill>
              </a:rPr>
              <a:t>It allow nodes communicating over a non-secure network to prove their identity to one another in a secure manner.</a:t>
            </a:r>
          </a:p>
          <a:p>
            <a:r>
              <a:rPr lang="en-US" sz="1500" dirty="0">
                <a:solidFill>
                  <a:srgbClr val="3C5790"/>
                </a:solidFill>
              </a:rPr>
              <a:t>It is designed after client–server model and it provides mutual authentication—both the user and the server verify each other's identity</a:t>
            </a:r>
            <a:r>
              <a:rPr lang="en-US" sz="1500" dirty="0" smtClean="0">
                <a:solidFill>
                  <a:srgbClr val="3C5790"/>
                </a:solidFill>
              </a:rPr>
              <a:t>.</a:t>
            </a:r>
          </a:p>
          <a:p>
            <a:endParaRPr lang="en-US" sz="1500" dirty="0">
              <a:solidFill>
                <a:srgbClr val="3C579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What</a:t>
            </a:r>
            <a:r>
              <a:rPr lang="fr-CA" dirty="0" smtClean="0">
                <a:solidFill>
                  <a:schemeClr val="bg1"/>
                </a:solidFill>
              </a:rPr>
              <a:t> </a:t>
            </a:r>
            <a:r>
              <a:rPr lang="fr-CA" dirty="0" err="1" smtClean="0">
                <a:solidFill>
                  <a:schemeClr val="bg1"/>
                </a:solidFill>
              </a:rPr>
              <a:t>is</a:t>
            </a:r>
            <a:r>
              <a:rPr lang="fr-CA" dirty="0" smtClean="0">
                <a:solidFill>
                  <a:schemeClr val="bg1"/>
                </a:solidFill>
              </a:rPr>
              <a:t> </a:t>
            </a:r>
            <a:r>
              <a:rPr lang="fr-CA" dirty="0" err="1" smtClean="0">
                <a:solidFill>
                  <a:schemeClr val="bg1"/>
                </a:solidFill>
              </a:rPr>
              <a:t>Kerberos</a:t>
            </a:r>
            <a:r>
              <a:rPr lang="fr-CA" dirty="0" smtClean="0">
                <a:solidFill>
                  <a:schemeClr val="bg1"/>
                </a:solidFill>
              </a:rPr>
              <a:t>?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sp>
        <p:nvSpPr>
          <p:cNvPr id="4099" name="Espace réservé du contenu 4"/>
          <p:cNvSpPr>
            <a:spLocks noGrp="1"/>
          </p:cNvSpPr>
          <p:nvPr>
            <p:ph idx="1"/>
          </p:nvPr>
        </p:nvSpPr>
        <p:spPr>
          <a:xfrm>
            <a:off x="228600" y="2133600"/>
            <a:ext cx="8686800" cy="1447800"/>
          </a:xfrm>
        </p:spPr>
        <p:txBody>
          <a:bodyPr/>
          <a:lstStyle/>
          <a:p>
            <a:r>
              <a:rPr lang="en-US" sz="1500" dirty="0" smtClean="0">
                <a:solidFill>
                  <a:srgbClr val="3C5790"/>
                </a:solidFill>
              </a:rPr>
              <a:t>Kerberos </a:t>
            </a:r>
            <a:r>
              <a:rPr lang="en-US" sz="1500" dirty="0">
                <a:solidFill>
                  <a:srgbClr val="3C5790"/>
                </a:solidFill>
              </a:rPr>
              <a:t>protocol messages are protected against eavesdropping and replay attacks.</a:t>
            </a:r>
          </a:p>
          <a:p>
            <a:r>
              <a:rPr lang="en-US" sz="1500" dirty="0">
                <a:solidFill>
                  <a:srgbClr val="3C5790"/>
                </a:solidFill>
              </a:rPr>
              <a:t>Kerberos builds on symmetric key cryptography and requires a trusted third party, and optionally may use </a:t>
            </a:r>
            <a:r>
              <a:rPr lang="en-US" sz="1500" dirty="0" smtClean="0">
                <a:solidFill>
                  <a:srgbClr val="3C5790"/>
                </a:solidFill>
              </a:rPr>
              <a:t>public-key </a:t>
            </a:r>
            <a:r>
              <a:rPr lang="en-US" sz="1500" dirty="0">
                <a:solidFill>
                  <a:srgbClr val="3C5790"/>
                </a:solidFill>
              </a:rPr>
              <a:t>cryptography during certain phases of authentication</a:t>
            </a:r>
            <a:r>
              <a:rPr lang="en-US" sz="1500" dirty="0" smtClean="0">
                <a:solidFill>
                  <a:srgbClr val="3C5790"/>
                </a:solidFill>
              </a:rPr>
              <a:t>.</a:t>
            </a:r>
          </a:p>
          <a:p>
            <a:r>
              <a:rPr lang="en-US" sz="1500" dirty="0">
                <a:solidFill>
                  <a:srgbClr val="3C5790"/>
                </a:solidFill>
              </a:rPr>
              <a:t>Kerberos uses UDP port 88 by default.</a:t>
            </a:r>
          </a:p>
          <a:p>
            <a:endParaRPr lang="en-US" sz="1500" dirty="0">
              <a:solidFill>
                <a:srgbClr val="3C5790"/>
              </a:solidFill>
            </a:endParaRPr>
          </a:p>
        </p:txBody>
      </p:sp>
    </p:spTree>
    <p:extLst>
      <p:ext uri="{BB962C8B-B14F-4D97-AF65-F5344CB8AC3E}">
        <p14:creationId xmlns:p14="http://schemas.microsoft.com/office/powerpoint/2010/main" val="523275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History</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Version 5, designed by John Kohl and Clifford </a:t>
            </a:r>
            <a:r>
              <a:rPr lang="en-US" sz="1400" dirty="0" err="1">
                <a:solidFill>
                  <a:srgbClr val="3C5790"/>
                </a:solidFill>
              </a:rPr>
              <a:t>Neuman</a:t>
            </a:r>
            <a:r>
              <a:rPr lang="en-US" sz="1400" dirty="0">
                <a:solidFill>
                  <a:srgbClr val="3C5790"/>
                </a:solidFill>
              </a:rPr>
              <a:t>, appeared as RFC 1510 in 1993 and was made obsolete by RFC 4120 in 2005</a:t>
            </a:r>
            <a:r>
              <a:rPr lang="en-US" sz="1400" dirty="0" smtClean="0">
                <a:solidFill>
                  <a:srgbClr val="3C5790"/>
                </a:solidFill>
              </a:rPr>
              <a:t>.</a:t>
            </a:r>
          </a:p>
          <a:p>
            <a:r>
              <a:rPr lang="en-US" sz="1400" dirty="0">
                <a:solidFill>
                  <a:srgbClr val="3C5790"/>
                </a:solidFill>
              </a:rPr>
              <a:t>Authorities in the United States classified Kerberos as "Auxiliary Military Equipment" on the US Munitions List and banned its export because it used the Data Encryption Standard (DES) encryption algorithm (with 56-bit </a:t>
            </a:r>
            <a:r>
              <a:rPr lang="en-US" sz="1400" dirty="0" err="1">
                <a:solidFill>
                  <a:srgbClr val="3C5790"/>
                </a:solidFill>
              </a:rPr>
              <a:t>keyss</a:t>
            </a:r>
            <a:r>
              <a:rPr lang="en-US" sz="1400" dirty="0" smtClean="0">
                <a:solidFill>
                  <a:srgbClr val="3C5790"/>
                </a:solidFill>
              </a:rPr>
              <a:t>)</a:t>
            </a:r>
          </a:p>
          <a:p>
            <a:r>
              <a:rPr lang="en-US" sz="1400" dirty="0">
                <a:solidFill>
                  <a:srgbClr val="3C5790"/>
                </a:solidFill>
              </a:rPr>
              <a:t>MIT makes an implementation of Kerberos freely available, under copyright permissions similar to those used for BSD.</a:t>
            </a:r>
          </a:p>
          <a:p>
            <a:r>
              <a:rPr lang="en-US" sz="1400" dirty="0">
                <a:solidFill>
                  <a:srgbClr val="3C5790"/>
                </a:solidFill>
              </a:rPr>
              <a:t>In 2007, MIT formed the Kerberos Consortium to foster continued development.</a:t>
            </a:r>
            <a:endParaRPr lang="fr-CA" sz="1400" dirty="0">
              <a:solidFill>
                <a:srgbClr val="3C579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Architecture</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The client authenticates itself to the Authentication Server (AS) which forwards the username to a key distribution center (KDC).</a:t>
            </a:r>
          </a:p>
          <a:p>
            <a:r>
              <a:rPr lang="en-US" sz="1400" dirty="0">
                <a:solidFill>
                  <a:srgbClr val="3C5790"/>
                </a:solidFill>
              </a:rPr>
              <a:t>The KDC issues a ticket-granting ticket (TGT), which is time stamped, encrypts it using the user's password and returns the encrypted result to the user's workstation.</a:t>
            </a:r>
          </a:p>
          <a:p>
            <a:r>
              <a:rPr lang="en-US" sz="1400" dirty="0">
                <a:solidFill>
                  <a:srgbClr val="3C5790"/>
                </a:solidFill>
              </a:rPr>
              <a:t>This is done </a:t>
            </a:r>
            <a:r>
              <a:rPr lang="en-US" sz="1400" dirty="0" smtClean="0">
                <a:solidFill>
                  <a:srgbClr val="3C5790"/>
                </a:solidFill>
              </a:rPr>
              <a:t>rarely, </a:t>
            </a:r>
            <a:r>
              <a:rPr lang="en-US" sz="1400" dirty="0">
                <a:solidFill>
                  <a:srgbClr val="3C5790"/>
                </a:solidFill>
              </a:rPr>
              <a:t>typically at user </a:t>
            </a:r>
            <a:r>
              <a:rPr lang="en-US" sz="1400" dirty="0" smtClean="0">
                <a:solidFill>
                  <a:srgbClr val="3C5790"/>
                </a:solidFill>
              </a:rPr>
              <a:t>logon.</a:t>
            </a:r>
          </a:p>
          <a:p>
            <a:r>
              <a:rPr lang="en-US" sz="1400" dirty="0" smtClean="0">
                <a:solidFill>
                  <a:srgbClr val="3C5790"/>
                </a:solidFill>
              </a:rPr>
              <a:t>The </a:t>
            </a:r>
            <a:r>
              <a:rPr lang="en-US" sz="1400" dirty="0">
                <a:solidFill>
                  <a:srgbClr val="3C5790"/>
                </a:solidFill>
              </a:rPr>
              <a:t>TGT expires at some point, though may be transparently renewed by the user's session manager while they are logged in.</a:t>
            </a:r>
            <a:endParaRPr lang="en-US" sz="1200" dirty="0" smtClean="0">
              <a:solidFill>
                <a:srgbClr val="3C5790"/>
              </a:solidFill>
            </a:endParaRPr>
          </a:p>
        </p:txBody>
      </p:sp>
    </p:spTree>
    <p:extLst>
      <p:ext uri="{BB962C8B-B14F-4D97-AF65-F5344CB8AC3E}">
        <p14:creationId xmlns:p14="http://schemas.microsoft.com/office/powerpoint/2010/main" val="906435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Architecture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pic>
        <p:nvPicPr>
          <p:cNvPr id="4" name="Picture 3"/>
          <p:cNvPicPr>
            <a:picLocks noChangeAspect="1"/>
          </p:cNvPicPr>
          <p:nvPr/>
        </p:nvPicPr>
        <p:blipFill>
          <a:blip r:embed="rId3"/>
          <a:stretch>
            <a:fillRect/>
          </a:stretch>
        </p:blipFill>
        <p:spPr>
          <a:xfrm>
            <a:off x="838200" y="2133600"/>
            <a:ext cx="7467600" cy="4289619"/>
          </a:xfrm>
          <a:prstGeom prst="rect">
            <a:avLst/>
          </a:prstGeom>
        </p:spPr>
      </p:pic>
    </p:spTree>
    <p:extLst>
      <p:ext uri="{BB962C8B-B14F-4D97-AF65-F5344CB8AC3E}">
        <p14:creationId xmlns:p14="http://schemas.microsoft.com/office/powerpoint/2010/main" val="850318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Features</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Kerberos v5 is a system designed to provide mutual authentication of trusted parties in un-trusted environments.</a:t>
            </a:r>
          </a:p>
          <a:p>
            <a:r>
              <a:rPr lang="en-US" sz="1400" dirty="0" smtClean="0">
                <a:solidFill>
                  <a:srgbClr val="3C5790"/>
                </a:solidFill>
              </a:rPr>
              <a:t>Kerberos </a:t>
            </a:r>
            <a:r>
              <a:rPr lang="en-US" sz="1400" dirty="0">
                <a:solidFill>
                  <a:srgbClr val="3C5790"/>
                </a:solidFill>
              </a:rPr>
              <a:t>v5 is a trusted third-party authentication system.</a:t>
            </a:r>
          </a:p>
          <a:p>
            <a:r>
              <a:rPr lang="en-US" sz="1400" dirty="0" smtClean="0">
                <a:solidFill>
                  <a:srgbClr val="3C5790"/>
                </a:solidFill>
              </a:rPr>
              <a:t>Kerberos </a:t>
            </a:r>
            <a:r>
              <a:rPr lang="en-US" sz="1400" dirty="0">
                <a:solidFill>
                  <a:srgbClr val="3C5790"/>
                </a:solidFill>
              </a:rPr>
              <a:t>v5 uses symmetric encryption.</a:t>
            </a:r>
          </a:p>
          <a:p>
            <a:r>
              <a:rPr lang="en-US" sz="1400" dirty="0" smtClean="0">
                <a:solidFill>
                  <a:srgbClr val="3C5790"/>
                </a:solidFill>
              </a:rPr>
              <a:t>Single </a:t>
            </a:r>
            <a:r>
              <a:rPr lang="en-US" sz="1400" dirty="0">
                <a:solidFill>
                  <a:srgbClr val="3C5790"/>
                </a:solidFill>
              </a:rPr>
              <a:t>Sign-On: authenticate to multiple services after an initial credential acquisition.</a:t>
            </a:r>
          </a:p>
          <a:p>
            <a:r>
              <a:rPr lang="en-US" sz="1400" dirty="0" smtClean="0">
                <a:solidFill>
                  <a:srgbClr val="3C5790"/>
                </a:solidFill>
              </a:rPr>
              <a:t>Kerberos </a:t>
            </a:r>
            <a:r>
              <a:rPr lang="en-US" sz="1400" dirty="0">
                <a:solidFill>
                  <a:srgbClr val="3C5790"/>
                </a:solidFill>
              </a:rPr>
              <a:t>v5 provides federated authentication via cross-realm paths between administrative realms.</a:t>
            </a:r>
          </a:p>
          <a:p>
            <a:r>
              <a:rPr lang="en-US" sz="1400" dirty="0" smtClean="0">
                <a:solidFill>
                  <a:srgbClr val="3C5790"/>
                </a:solidFill>
              </a:rPr>
              <a:t>Kerberos </a:t>
            </a:r>
            <a:r>
              <a:rPr lang="en-US" sz="1400" dirty="0">
                <a:solidFill>
                  <a:srgbClr val="3C5790"/>
                </a:solidFill>
              </a:rPr>
              <a:t>v5 is an example of "middleware" -it is designed to be used by other applications.</a:t>
            </a:r>
            <a:endParaRPr lang="en-US" sz="1200" dirty="0" smtClean="0">
              <a:solidFill>
                <a:srgbClr val="3C5790"/>
              </a:solidFill>
            </a:endParaRPr>
          </a:p>
        </p:txBody>
      </p:sp>
    </p:spTree>
    <p:extLst>
      <p:ext uri="{BB962C8B-B14F-4D97-AF65-F5344CB8AC3E}">
        <p14:creationId xmlns:p14="http://schemas.microsoft.com/office/powerpoint/2010/main" val="3433542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Features</a:t>
            </a:r>
            <a:r>
              <a:rPr lang="fr-CA" dirty="0" smtClean="0">
                <a:solidFill>
                  <a:schemeClr val="bg1"/>
                </a:solidFill>
              </a:rPr>
              <a:t>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Kerberos supports multiple encryption algorithms (DES, 3DES, RC4, AES-128, AES-256).</a:t>
            </a:r>
          </a:p>
          <a:p>
            <a:r>
              <a:rPr lang="en-US" sz="1400" dirty="0">
                <a:solidFill>
                  <a:srgbClr val="3C5790"/>
                </a:solidFill>
              </a:rPr>
              <a:t>Each principal can have multiple keys of different encryption types.</a:t>
            </a:r>
          </a:p>
          <a:p>
            <a:r>
              <a:rPr lang="en-US" sz="1400" dirty="0">
                <a:solidFill>
                  <a:srgbClr val="3C5790"/>
                </a:solidFill>
              </a:rPr>
              <a:t>In Kerberos messages, the encrypted parts are tagged with the encryption type so Kerberos peers can select the appropriate key.</a:t>
            </a:r>
          </a:p>
          <a:p>
            <a:r>
              <a:rPr lang="en-US" sz="1400" dirty="0">
                <a:solidFill>
                  <a:srgbClr val="3C5790"/>
                </a:solidFill>
              </a:rPr>
              <a:t>Kerberos principals can also have multiple keys of the same encryption type.</a:t>
            </a:r>
          </a:p>
          <a:p>
            <a:r>
              <a:rPr lang="en-US" sz="1400" dirty="0">
                <a:solidFill>
                  <a:srgbClr val="3C5790"/>
                </a:solidFill>
              </a:rPr>
              <a:t>These are distinguished by the key version number (</a:t>
            </a:r>
            <a:r>
              <a:rPr lang="en-US" sz="1400" dirty="0" err="1">
                <a:solidFill>
                  <a:srgbClr val="3C5790"/>
                </a:solidFill>
              </a:rPr>
              <a:t>kvno</a:t>
            </a:r>
            <a:r>
              <a:rPr lang="en-US" sz="1400" dirty="0">
                <a:solidFill>
                  <a:srgbClr val="3C5790"/>
                </a:solidFill>
              </a:rPr>
              <a:t>).</a:t>
            </a:r>
          </a:p>
          <a:p>
            <a:r>
              <a:rPr lang="en-US" sz="1400" dirty="0">
                <a:solidFill>
                  <a:srgbClr val="3C5790"/>
                </a:solidFill>
              </a:rPr>
              <a:t>The </a:t>
            </a:r>
            <a:r>
              <a:rPr lang="en-US" sz="1400" dirty="0" err="1">
                <a:solidFill>
                  <a:srgbClr val="3C5790"/>
                </a:solidFill>
              </a:rPr>
              <a:t>Kvnois</a:t>
            </a:r>
            <a:r>
              <a:rPr lang="en-US" sz="1400" dirty="0">
                <a:solidFill>
                  <a:srgbClr val="3C5790"/>
                </a:solidFill>
              </a:rPr>
              <a:t> incremented when keys are changed and are used to select the appropriate key for decryption.</a:t>
            </a:r>
            <a:endParaRPr lang="en-US" sz="1200" dirty="0" smtClean="0">
              <a:solidFill>
                <a:srgbClr val="3C5790"/>
              </a:solidFill>
            </a:endParaRPr>
          </a:p>
        </p:txBody>
      </p:sp>
    </p:spTree>
    <p:extLst>
      <p:ext uri="{BB962C8B-B14F-4D97-AF65-F5344CB8AC3E}">
        <p14:creationId xmlns:p14="http://schemas.microsoft.com/office/powerpoint/2010/main" val="1707433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6237</TotalTime>
  <Words>1500</Words>
  <Application>Microsoft Office PowerPoint</Application>
  <PresentationFormat>On-screen Show (4:3)</PresentationFormat>
  <Paragraphs>129</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143</vt:lpstr>
      <vt:lpstr>Kerberos</vt:lpstr>
      <vt:lpstr>Contents</vt:lpstr>
      <vt:lpstr>What is Kerberos?</vt:lpstr>
      <vt:lpstr>What is Kerberos? (cont.)</vt:lpstr>
      <vt:lpstr>History</vt:lpstr>
      <vt:lpstr>Architecture</vt:lpstr>
      <vt:lpstr>Architecture (cont.)</vt:lpstr>
      <vt:lpstr>Features</vt:lpstr>
      <vt:lpstr>Features (cont.)</vt:lpstr>
      <vt:lpstr>Core</vt:lpstr>
      <vt:lpstr>Core (cont.)</vt:lpstr>
      <vt:lpstr>Core (cont.)</vt:lpstr>
      <vt:lpstr>Core (cont.)</vt:lpstr>
      <vt:lpstr>Core (cont.)</vt:lpstr>
      <vt:lpstr>Core (cont.)</vt:lpstr>
      <vt:lpstr>Core (cont.)</vt:lpstr>
      <vt:lpstr>Core (cont.)</vt:lpstr>
      <vt:lpstr>Core (cont.)</vt:lpstr>
      <vt:lpstr>Core (cont.)</vt:lpstr>
      <vt:lpstr>Implementations</vt:lpstr>
      <vt:lpstr>Implementations (cont.)</vt:lpstr>
      <vt:lpstr>Drawbacks and Limitations</vt:lpstr>
      <vt:lpstr>Drawbacks and Limitations (cont.)</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717</cp:revision>
  <dcterms:created xsi:type="dcterms:W3CDTF">2012-04-12T06:19:17Z</dcterms:created>
  <dcterms:modified xsi:type="dcterms:W3CDTF">2016-06-15T17:09:36Z</dcterms:modified>
</cp:coreProperties>
</file>