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2" r:id="rId5"/>
    <p:sldId id="391" r:id="rId6"/>
    <p:sldId id="394" r:id="rId7"/>
    <p:sldId id="395" r:id="rId8"/>
    <p:sldId id="396" r:id="rId9"/>
    <p:sldId id="397" r:id="rId10"/>
    <p:sldId id="398" r:id="rId11"/>
    <p:sldId id="401" r:id="rId12"/>
    <p:sldId id="400" r:id="rId13"/>
    <p:sldId id="402" r:id="rId14"/>
    <p:sldId id="403" r:id="rId15"/>
    <p:sldId id="399" r:id="rId16"/>
    <p:sldId id="405" r:id="rId17"/>
    <p:sldId id="406" r:id="rId18"/>
    <p:sldId id="404" r:id="rId19"/>
    <p:sldId id="409" r:id="rId20"/>
    <p:sldId id="408" r:id="rId21"/>
    <p:sldId id="415" r:id="rId22"/>
    <p:sldId id="407" r:id="rId23"/>
    <p:sldId id="410" r:id="rId24"/>
    <p:sldId id="411" r:id="rId25"/>
    <p:sldId id="412" r:id="rId26"/>
    <p:sldId id="413" r:id="rId27"/>
    <p:sldId id="414" r:id="rId28"/>
    <p:sldId id="389" r:id="rId29"/>
    <p:sldId id="259" r:id="rId3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6" d="100"/>
          <a:sy n="86" d="100"/>
        </p:scale>
        <p:origin x="15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16/06/2016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SNMP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Data Types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SYNTAX attribute provides for definitions of managed objects through a subset of ASN.1.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SMIv1 defines several datatypes: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INTEGER</a:t>
            </a:r>
            <a:r>
              <a:rPr lang="en-US" sz="1400" dirty="0">
                <a:solidFill>
                  <a:srgbClr val="3C5790"/>
                </a:solidFill>
              </a:rPr>
              <a:t>: A 32-bit number often used to specify enumerated types within the context of a single managed object.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OCTET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STRING</a:t>
            </a:r>
            <a:r>
              <a:rPr lang="en-US" sz="1400" dirty="0">
                <a:solidFill>
                  <a:srgbClr val="3C5790"/>
                </a:solidFill>
              </a:rPr>
              <a:t>: A string of zero or more octets generally used to represent text strings.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Counter</a:t>
            </a:r>
            <a:r>
              <a:rPr lang="en-US" sz="1400" dirty="0">
                <a:solidFill>
                  <a:srgbClr val="3C5790"/>
                </a:solidFill>
              </a:rPr>
              <a:t>: A 32-bit number used to track information such as the number of octets sent and received on an interface or the number of errors and discards seen on an interface.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OBJECT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IDENTIFIER</a:t>
            </a:r>
            <a:r>
              <a:rPr lang="en-US" sz="1400" dirty="0">
                <a:solidFill>
                  <a:srgbClr val="3C5790"/>
                </a:solidFill>
              </a:rPr>
              <a:t>: A dotted-decimal string that represents a managed object within the object tree.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NULL</a:t>
            </a:r>
            <a:r>
              <a:rPr lang="en-US" sz="1400" dirty="0">
                <a:solidFill>
                  <a:srgbClr val="3C5790"/>
                </a:solidFill>
              </a:rPr>
              <a:t>: Not currently used in SNMP.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9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Data Types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SEQUENCE</a:t>
            </a:r>
            <a:r>
              <a:rPr lang="en-US" sz="1400" dirty="0">
                <a:solidFill>
                  <a:srgbClr val="3C5790"/>
                </a:solidFill>
              </a:rPr>
              <a:t>: Defines lists that contain zero or more other ASN.1 datatypes.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SEQUENCE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OF</a:t>
            </a:r>
            <a:r>
              <a:rPr lang="en-US" sz="1400" dirty="0">
                <a:solidFill>
                  <a:srgbClr val="3C5790"/>
                </a:solidFill>
              </a:rPr>
              <a:t>: defines a managed object that is made up of a SEQUENCE of ASN.1 types.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IpAddress</a:t>
            </a:r>
            <a:r>
              <a:rPr lang="en-US" sz="1400" dirty="0">
                <a:solidFill>
                  <a:srgbClr val="3C5790"/>
                </a:solidFill>
              </a:rPr>
              <a:t>: Represents a 32-bit IPv4 address. Neither SMIv1 nor SMIv2 discusses 128-bit IPv6 addresses.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NetworkAddress</a:t>
            </a:r>
            <a:r>
              <a:rPr lang="en-US" sz="1400" dirty="0">
                <a:solidFill>
                  <a:srgbClr val="3C5790"/>
                </a:solidFill>
              </a:rPr>
              <a:t>: Same as the </a:t>
            </a:r>
            <a:r>
              <a:rPr lang="en-US" sz="1400" dirty="0" err="1">
                <a:solidFill>
                  <a:srgbClr val="3C5790"/>
                </a:solidFill>
              </a:rPr>
              <a:t>IpAddress</a:t>
            </a:r>
            <a:r>
              <a:rPr lang="en-US" sz="1400" dirty="0">
                <a:solidFill>
                  <a:srgbClr val="3C5790"/>
                </a:solidFill>
              </a:rPr>
              <a:t> type, but can represent different network address types.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Gauge</a:t>
            </a:r>
            <a:r>
              <a:rPr lang="en-US" sz="1400" dirty="0">
                <a:solidFill>
                  <a:srgbClr val="3C5790"/>
                </a:solidFill>
              </a:rPr>
              <a:t>: A 32-bit number and can increase and decrease at will, but it can never exceed its maximum value.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TimeTicks</a:t>
            </a:r>
            <a:r>
              <a:rPr lang="en-US" sz="1400" dirty="0">
                <a:solidFill>
                  <a:srgbClr val="3C5790"/>
                </a:solidFill>
              </a:rPr>
              <a:t>: A 32-bit number that measures time in hundredths of a second.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Opaque</a:t>
            </a:r>
            <a:r>
              <a:rPr lang="en-US" sz="1400" dirty="0">
                <a:solidFill>
                  <a:srgbClr val="3C5790"/>
                </a:solidFill>
              </a:rPr>
              <a:t>: Allows any other ASN.1 encoding to be stuffed into an OCTET STRING.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Data Types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SMIv2 also defines some new datatypes: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Integer32</a:t>
            </a:r>
            <a:r>
              <a:rPr lang="en-US" sz="1400" dirty="0">
                <a:solidFill>
                  <a:srgbClr val="3C5790"/>
                </a:solidFill>
              </a:rPr>
              <a:t>: same as INTEGER.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Counter32</a:t>
            </a:r>
            <a:r>
              <a:rPr lang="en-US" sz="1400" dirty="0">
                <a:solidFill>
                  <a:srgbClr val="3C5790"/>
                </a:solidFill>
              </a:rPr>
              <a:t>: same as Counter.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Gauge32</a:t>
            </a:r>
            <a:r>
              <a:rPr lang="en-US" sz="1400" dirty="0">
                <a:solidFill>
                  <a:srgbClr val="3C5790"/>
                </a:solidFill>
              </a:rPr>
              <a:t>: same as Gauge.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Unsigned32</a:t>
            </a:r>
            <a:r>
              <a:rPr lang="en-US" sz="1400" dirty="0">
                <a:solidFill>
                  <a:srgbClr val="3C5790"/>
                </a:solidFill>
              </a:rPr>
              <a:t>: Represents decimal values in the range of 0 to 2^32 - 1, inclusive.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Counter64</a:t>
            </a:r>
            <a:r>
              <a:rPr lang="en-US" sz="1400" dirty="0">
                <a:solidFill>
                  <a:srgbClr val="3C5790"/>
                </a:solidFill>
              </a:rPr>
              <a:t>: Similar to Counter32 with longer range, ideal for situations in which a Counter32 may wrap back to 0 in a short amount of time.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BITS</a:t>
            </a:r>
            <a:r>
              <a:rPr lang="en-US" sz="1400" dirty="0">
                <a:solidFill>
                  <a:srgbClr val="3C5790"/>
                </a:solidFill>
              </a:rPr>
              <a:t>: an enumeration of nonnegative named bits.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Operations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agent is configured with three community names: </a:t>
            </a:r>
            <a:r>
              <a:rPr lang="en-US" sz="1400" dirty="0" err="1">
                <a:solidFill>
                  <a:srgbClr val="3C5790"/>
                </a:solidFill>
              </a:rPr>
              <a:t>readonly</a:t>
            </a:r>
            <a:r>
              <a:rPr lang="en-US" sz="1400" dirty="0">
                <a:solidFill>
                  <a:srgbClr val="3C5790"/>
                </a:solidFill>
              </a:rPr>
              <a:t>, read-write, and trap.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SNMP Operations: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get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getnext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getbulk</a:t>
            </a:r>
            <a:r>
              <a:rPr lang="en-US" sz="1400" dirty="0">
                <a:solidFill>
                  <a:srgbClr val="3C5790"/>
                </a:solidFill>
              </a:rPr>
              <a:t> (SNMPv2 and SNMPv3)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set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getresponse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trap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notification (SNMPv2 and SNMPv3)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inform (SNMPv2 and SNMPv3)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report (SNMPv2 and SNMPv3)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get</a:t>
            </a:r>
            <a:r>
              <a:rPr lang="en-US" sz="1400" dirty="0">
                <a:solidFill>
                  <a:srgbClr val="3C5790"/>
                </a:solidFill>
              </a:rPr>
              <a:t> request is initiated by the NMS, which sends the request to the agent.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devices that are under heavy load, such as routers, may not be able to respond to the request and will have to drop it.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24200"/>
            <a:ext cx="6771467" cy="18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getnext</a:t>
            </a:r>
            <a:r>
              <a:rPr lang="en-US" sz="1400" dirty="0">
                <a:solidFill>
                  <a:srgbClr val="3C5790"/>
                </a:solidFill>
              </a:rPr>
              <a:t> operation lets you issue a sequence of commands to retrieve a group of values from a MIB.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each MIB object we want to retrieve, a separate </a:t>
            </a:r>
            <a:r>
              <a:rPr lang="en-US" sz="1400" dirty="0" err="1">
                <a:solidFill>
                  <a:srgbClr val="3C5790"/>
                </a:solidFill>
              </a:rPr>
              <a:t>getnext</a:t>
            </a:r>
            <a:r>
              <a:rPr lang="en-US" sz="1400" dirty="0">
                <a:solidFill>
                  <a:srgbClr val="3C5790"/>
                </a:solidFill>
              </a:rPr>
              <a:t> request and </a:t>
            </a:r>
            <a:r>
              <a:rPr lang="en-US" sz="1400" dirty="0" err="1">
                <a:solidFill>
                  <a:srgbClr val="3C5790"/>
                </a:solidFill>
              </a:rPr>
              <a:t>getresponse</a:t>
            </a:r>
            <a:r>
              <a:rPr lang="en-US" sz="1400" dirty="0">
                <a:solidFill>
                  <a:srgbClr val="3C5790"/>
                </a:solidFill>
              </a:rPr>
              <a:t> are generated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38400"/>
            <a:ext cx="4800600" cy="43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SNMPv2 defines the </a:t>
            </a:r>
            <a:r>
              <a:rPr lang="en-US" sz="1400" b="1" dirty="0" err="1">
                <a:solidFill>
                  <a:srgbClr val="3C5790"/>
                </a:solidFill>
              </a:rPr>
              <a:t>getbulk</a:t>
            </a:r>
            <a:r>
              <a:rPr lang="en-US" sz="1400" dirty="0">
                <a:solidFill>
                  <a:srgbClr val="3C5790"/>
                </a:solidFill>
              </a:rPr>
              <a:t> operation, which allows a management application to retrieve a large section of a table at once..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getbulk</a:t>
            </a:r>
            <a:r>
              <a:rPr lang="en-US" sz="1400" dirty="0">
                <a:solidFill>
                  <a:srgbClr val="3C5790"/>
                </a:solidFill>
              </a:rPr>
              <a:t> operation, on the other hand, tells the agent to send back as much of the response as it can.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" y="3048000"/>
            <a:ext cx="737006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set command is used to change the value of a managed object or to create a new row in a table.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Objects that are defined in the MIB as read-write or read-only can be altered or created using this command.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possible for an NMS to set more than one object at a time.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70008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Error responses help you determine whether your get or set request was processed correctly by the agent.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get, </a:t>
            </a:r>
            <a:r>
              <a:rPr lang="en-US" sz="1400" dirty="0" err="1">
                <a:solidFill>
                  <a:srgbClr val="3C5790"/>
                </a:solidFill>
              </a:rPr>
              <a:t>getnext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getbulk</a:t>
            </a:r>
            <a:r>
              <a:rPr lang="en-US" sz="1400" dirty="0">
                <a:solidFill>
                  <a:srgbClr val="3C5790"/>
                </a:solidFill>
              </a:rPr>
              <a:t>, and set operations can return the error responses shown bellow.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4" y="3200400"/>
            <a:ext cx="7714392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</a:t>
            </a:r>
            <a:r>
              <a:rPr lang="fr-CA" dirty="0" smtClean="0">
                <a:solidFill>
                  <a:schemeClr val="bg1"/>
                </a:solidFill>
              </a:rPr>
              <a:t>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 rot="10800000" flipV="1">
            <a:off x="6705600" y="2133600"/>
            <a:ext cx="2286000" cy="3048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SNMPv2 </a:t>
            </a:r>
            <a:r>
              <a:rPr lang="en-US" sz="1400" dirty="0">
                <a:solidFill>
                  <a:srgbClr val="3C5790"/>
                </a:solidFill>
              </a:rPr>
              <a:t>defines additional error responses that are valid for get, set, </a:t>
            </a:r>
            <a:r>
              <a:rPr lang="en-US" sz="1400" dirty="0" err="1">
                <a:solidFill>
                  <a:srgbClr val="3C5790"/>
                </a:solidFill>
              </a:rPr>
              <a:t>getnext</a:t>
            </a:r>
            <a:r>
              <a:rPr lang="en-US" sz="1400" dirty="0">
                <a:solidFill>
                  <a:srgbClr val="3C5790"/>
                </a:solidFill>
              </a:rPr>
              <a:t>, and </a:t>
            </a:r>
            <a:r>
              <a:rPr lang="en-US" sz="1400" dirty="0" err="1">
                <a:solidFill>
                  <a:srgbClr val="3C5790"/>
                </a:solidFill>
              </a:rPr>
              <a:t>getbulk</a:t>
            </a:r>
            <a:r>
              <a:rPr lang="en-US" sz="1400" dirty="0">
                <a:solidFill>
                  <a:srgbClr val="3C5790"/>
                </a:solidFill>
              </a:rPr>
              <a:t> operations, provided that both the agent and the NMS support SNMPv2.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53580"/>
            <a:ext cx="6248400" cy="49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SNMP?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Data Types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Operations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SNMP v3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Java </a:t>
            </a:r>
            <a:r>
              <a:rPr lang="fr-CA" sz="1600" dirty="0" err="1">
                <a:solidFill>
                  <a:srgbClr val="3C5790"/>
                </a:solidFill>
              </a:rPr>
              <a:t>I</a:t>
            </a:r>
            <a:r>
              <a:rPr lang="fr-CA" sz="1600" dirty="0" err="1" smtClean="0">
                <a:solidFill>
                  <a:srgbClr val="3C5790"/>
                </a:solidFill>
              </a:rPr>
              <a:t>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trap</a:t>
            </a:r>
            <a:r>
              <a:rPr lang="en-US" sz="1400" dirty="0">
                <a:solidFill>
                  <a:srgbClr val="3C5790"/>
                </a:solidFill>
              </a:rPr>
              <a:t> is a way for an agent to tell the NMS that something bad has happened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trap originates from the agent and is sent to the trap destination, as configured within the agent itself.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trap destination is typically the IP address of the NMS.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an NMS receives a trap, it needs to know how to interpret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trap is first identified by its generic trap number.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29000"/>
            <a:ext cx="6677025" cy="22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Generic SNMP traps: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92308"/>
            <a:ext cx="6727389" cy="23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an effort to standardize the PDU format of SNMPv1traps, SNMPv2 defines a </a:t>
            </a:r>
            <a:r>
              <a:rPr lang="en-US" sz="1400" b="1" dirty="0">
                <a:solidFill>
                  <a:srgbClr val="3C5790"/>
                </a:solidFill>
              </a:rPr>
              <a:t>NOTIFICATION-TYPE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PDU format for NOTIFICATION-TYPE is identical to that for get and set.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RFC 2863 redefines the </a:t>
            </a:r>
            <a:r>
              <a:rPr lang="en-US" sz="1400" dirty="0" err="1">
                <a:solidFill>
                  <a:srgbClr val="3C5790"/>
                </a:solidFill>
              </a:rPr>
              <a:t>linkDown</a:t>
            </a:r>
            <a:r>
              <a:rPr lang="en-US" sz="1400" dirty="0">
                <a:solidFill>
                  <a:srgbClr val="3C5790"/>
                </a:solidFill>
              </a:rPr>
              <a:t> generic notification type.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00400"/>
            <a:ext cx="6761738" cy="23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6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Operations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SNMPv2 provides an </a:t>
            </a:r>
            <a:r>
              <a:rPr lang="en-US" sz="1400" b="1" dirty="0">
                <a:solidFill>
                  <a:srgbClr val="3C5790"/>
                </a:solidFill>
              </a:rPr>
              <a:t>inform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mechanism</a:t>
            </a:r>
            <a:r>
              <a:rPr lang="en-US" sz="1400" dirty="0">
                <a:solidFill>
                  <a:srgbClr val="3C5790"/>
                </a:solidFill>
              </a:rPr>
              <a:t>, which allows for acknowledged sending of traps.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operation can be useful when the need arises for more than one NMS in the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an inform is sent, the receiver sends a response to the sender acknowledging receipt of the event.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agent will be notified when the NMS receives the trap.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SNMP v3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SNMPv3 addresses the security problems that have plagued both SNMPv1and SNMPv2.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14600"/>
            <a:ext cx="4343400" cy="37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SNMP v3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engine is composed of four pieces: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Dispatcher</a:t>
            </a:r>
            <a:r>
              <a:rPr lang="en-US" sz="1400" dirty="0">
                <a:solidFill>
                  <a:srgbClr val="3C5790"/>
                </a:solidFill>
              </a:rPr>
              <a:t> sends and receives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Message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Processing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Subsystem</a:t>
            </a:r>
            <a:r>
              <a:rPr lang="en-US" sz="1400" dirty="0">
                <a:solidFill>
                  <a:srgbClr val="3C5790"/>
                </a:solidFill>
              </a:rPr>
              <a:t> prepares messages to be sent and extracts data from received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Security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Subsystem</a:t>
            </a:r>
            <a:r>
              <a:rPr lang="en-US" sz="1400" dirty="0">
                <a:solidFill>
                  <a:srgbClr val="3C5790"/>
                </a:solidFill>
              </a:rPr>
              <a:t> provides authentication and privacy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Access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Control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Subsystem</a:t>
            </a:r>
            <a:r>
              <a:rPr lang="en-US" sz="1400" dirty="0">
                <a:solidFill>
                  <a:srgbClr val="3C5790"/>
                </a:solidFill>
              </a:rPr>
              <a:t> is responsible for controlling access to MIB objects.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SNMP v3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Version 3 divides most of what we have come to think of as SNMP into a number of applications: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Command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generator</a:t>
            </a:r>
            <a:r>
              <a:rPr lang="en-US" sz="1400" dirty="0">
                <a:solidFill>
                  <a:srgbClr val="3C5790"/>
                </a:solidFill>
              </a:rPr>
              <a:t>: generates get, </a:t>
            </a:r>
            <a:r>
              <a:rPr lang="en-US" sz="1400" dirty="0" err="1">
                <a:solidFill>
                  <a:srgbClr val="3C5790"/>
                </a:solidFill>
              </a:rPr>
              <a:t>getnext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getbulk</a:t>
            </a:r>
            <a:r>
              <a:rPr lang="en-US" sz="1400" dirty="0">
                <a:solidFill>
                  <a:srgbClr val="3C5790"/>
                </a:solidFill>
              </a:rPr>
              <a:t>, and set requests and processes the responses.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Command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responder</a:t>
            </a:r>
            <a:r>
              <a:rPr lang="en-US" sz="1400" dirty="0">
                <a:solidFill>
                  <a:srgbClr val="3C5790"/>
                </a:solidFill>
              </a:rPr>
              <a:t>: responds to get, </a:t>
            </a:r>
            <a:r>
              <a:rPr lang="en-US" sz="1400" dirty="0" err="1">
                <a:solidFill>
                  <a:srgbClr val="3C5790"/>
                </a:solidFill>
              </a:rPr>
              <a:t>getnext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getbulk</a:t>
            </a:r>
            <a:r>
              <a:rPr lang="en-US" sz="1400" dirty="0">
                <a:solidFill>
                  <a:srgbClr val="3C5790"/>
                </a:solidFill>
              </a:rPr>
              <a:t>, and set requests.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Notification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originator</a:t>
            </a:r>
            <a:r>
              <a:rPr lang="en-US" sz="1400" dirty="0">
                <a:solidFill>
                  <a:srgbClr val="3C5790"/>
                </a:solidFill>
              </a:rPr>
              <a:t>: generates SNMP traps and notifications.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Notification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receiver</a:t>
            </a:r>
            <a:r>
              <a:rPr lang="en-US" sz="1400" dirty="0">
                <a:solidFill>
                  <a:srgbClr val="3C5790"/>
                </a:solidFill>
              </a:rPr>
              <a:t>: receives traps and inform messages.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Proxy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forwarder</a:t>
            </a:r>
            <a:r>
              <a:rPr lang="en-US" sz="1400" dirty="0">
                <a:solidFill>
                  <a:srgbClr val="3C5790"/>
                </a:solidFill>
              </a:rPr>
              <a:t>: facilitates message passing between entities.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57600"/>
            <a:ext cx="5819775" cy="30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SNMP v3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6858000" y="2286000"/>
            <a:ext cx="20574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SNMPv3 Message format: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50" y="1752600"/>
            <a:ext cx="4635050" cy="51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Java </a:t>
            </a:r>
            <a:r>
              <a:rPr lang="fr-CA" dirty="0" err="1">
                <a:solidFill>
                  <a:schemeClr val="bg1"/>
                </a:solidFill>
              </a:rPr>
              <a:t>I</a:t>
            </a:r>
            <a:r>
              <a:rPr lang="fr-CA" dirty="0" err="1" smtClean="0">
                <a:solidFill>
                  <a:schemeClr val="bg1"/>
                </a:solidFill>
              </a:rPr>
              <a:t>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SNMP4J is an </a:t>
            </a:r>
            <a:r>
              <a:rPr lang="en-US" sz="1400" dirty="0" err="1">
                <a:solidFill>
                  <a:srgbClr val="3C5790"/>
                </a:solidFill>
              </a:rPr>
              <a:t>oject</a:t>
            </a:r>
            <a:r>
              <a:rPr lang="en-US" sz="1400" dirty="0">
                <a:solidFill>
                  <a:srgbClr val="3C5790"/>
                </a:solidFill>
              </a:rPr>
              <a:t> Oriented SNMP API for Java Managers and Agents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SNMP4J is an enterprise class free open source and state-of-the-art SNMP implementation for Java™ SE 1.4 or later.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SNMP4J supports command generation (managers) as well as command responding (agents).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971800"/>
            <a:ext cx="2895600" cy="36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en.wikipedia.org/wiki/Simple_Network_Management_Protocol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https</a:t>
            </a:r>
            <a:r>
              <a:rPr lang="fr-CA" sz="1600" dirty="0">
                <a:solidFill>
                  <a:schemeClr val="bg1"/>
                </a:solidFill>
              </a:rPr>
              <a:t>://</a:t>
            </a:r>
            <a:r>
              <a:rPr lang="fr-CA" sz="1600" dirty="0" smtClean="0">
                <a:solidFill>
                  <a:schemeClr val="bg1"/>
                </a:solidFill>
              </a:rPr>
              <a:t>www.alliedtelesis.com/sites/default/files/snmp_feature_overview_guide.pdf</a:t>
            </a:r>
          </a:p>
          <a:p>
            <a:r>
              <a:rPr lang="fr-CA" sz="1600" dirty="0" err="1" smtClean="0">
                <a:solidFill>
                  <a:schemeClr val="bg1"/>
                </a:solidFill>
              </a:rPr>
              <a:t>O’Reilly</a:t>
            </a:r>
            <a:r>
              <a:rPr lang="fr-CA" sz="1600" dirty="0">
                <a:solidFill>
                  <a:schemeClr val="bg1"/>
                </a:solidFill>
              </a:rPr>
              <a:t> - Essential SNMP, 2nd Edition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SNMP?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05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Simple Network Management Protocol (SNMP) is an Internet-standard protocol for collecting and organizing information about managed devices on IP networks and for modifying that information to change device behavior. 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Devices </a:t>
            </a:r>
            <a:r>
              <a:rPr lang="en-US" sz="1500" dirty="0">
                <a:solidFill>
                  <a:srgbClr val="3C5790"/>
                </a:solidFill>
              </a:rPr>
              <a:t>that typically support SNMP include routers, switches, servers, workstations, printers, modem racks and more.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SNMP exposes management data in the form of variables on the managed systems, which describe the system configuration.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Network management components: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One </a:t>
            </a:r>
            <a:r>
              <a:rPr lang="en-US" sz="1400" dirty="0">
                <a:solidFill>
                  <a:srgbClr val="3C5790"/>
                </a:solidFill>
              </a:rPr>
              <a:t>or more managed devices, each containing an agent that provides the management functions. 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One </a:t>
            </a:r>
            <a:r>
              <a:rPr lang="en-US" sz="1400" dirty="0">
                <a:solidFill>
                  <a:srgbClr val="3C5790"/>
                </a:solidFill>
              </a:rPr>
              <a:t>or more Network Management Stations (NMS). An NMS is a host system running a network management protocol and network management applications, enabling the user to manage the network.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Network </a:t>
            </a:r>
            <a:r>
              <a:rPr lang="en-US" sz="1400" dirty="0">
                <a:solidFill>
                  <a:srgbClr val="3C5790"/>
                </a:solidFill>
              </a:rPr>
              <a:t>management protocol used by the NMS and agents to exchange information.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505200"/>
            <a:ext cx="56122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core of SNMP is a simple set of operations that gives administrators the ability to change the state of some </a:t>
            </a:r>
            <a:r>
              <a:rPr lang="en-US" sz="1400" dirty="0" err="1">
                <a:solidFill>
                  <a:srgbClr val="3C5790"/>
                </a:solidFill>
              </a:rPr>
              <a:t>SNMPbased</a:t>
            </a:r>
            <a:r>
              <a:rPr lang="en-US" sz="1400" dirty="0">
                <a:solidFill>
                  <a:srgbClr val="3C5790"/>
                </a:solidFill>
              </a:rPr>
              <a:t> device.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manager is a server running some software system that can handle management tasks for a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Managers are often referred to as Network Management and are responsible for polling and receiving traps from agents in the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trap is a way for the agent to tell the NMS that something has happened.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agent runs on the network devices we are managing.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10000"/>
            <a:ext cx="6343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Structure of Management Information (SMI) provides a way to define managed objects and their behavior.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agent has in its possession a list of the objects that it  tracks.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Management Information Base (MIB) can be thought of as a database of managed objects that the agent tracks.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agent may implement many MIBs, but all agents implement a particular MIB called MIB-II (RFC 1213).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standard defines variables for things such as interface statistics (interface speeds, MTU, octets* sent, octets received, etc.)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SNMP uses the User Datagram Protocol (UDP) as the transport protocol for passing data between managers and agents.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SNMP uses UDP port 161 for sending and receiving requests and port 162 for receiving traps from managed devices.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743200"/>
            <a:ext cx="4062413" cy="40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8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SMIv1 is defined under RFC 1155 and defines precisely how managed objects are named and specifies their associated datatypes.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SMIv1 is defined under RFC 2578 and provides enhancements for </a:t>
            </a:r>
            <a:r>
              <a:rPr lang="en-US" sz="1400" dirty="0" smtClean="0">
                <a:solidFill>
                  <a:srgbClr val="3C5790"/>
                </a:solidFill>
              </a:rPr>
              <a:t>SNMPv2.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Attributes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Name</a:t>
            </a:r>
            <a:r>
              <a:rPr lang="en-US" sz="1400" dirty="0">
                <a:solidFill>
                  <a:srgbClr val="3C5790"/>
                </a:solidFill>
              </a:rPr>
              <a:t>: or OID uniquely defines a managed object</a:t>
            </a:r>
            <a:r>
              <a:rPr lang="en-US" sz="1400" dirty="0" smtClean="0">
                <a:solidFill>
                  <a:srgbClr val="3C5790"/>
                </a:solidFill>
              </a:rPr>
              <a:t>. Names </a:t>
            </a:r>
            <a:r>
              <a:rPr lang="en-US" sz="1400" dirty="0">
                <a:solidFill>
                  <a:srgbClr val="3C5790"/>
                </a:solidFill>
              </a:rPr>
              <a:t>commonly appear in two forms: numeric and “human readable.”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Type and syntax</a:t>
            </a:r>
            <a:r>
              <a:rPr lang="en-US" sz="1400" dirty="0">
                <a:solidFill>
                  <a:srgbClr val="3C5790"/>
                </a:solidFill>
              </a:rPr>
              <a:t>: A managed object’s datatype is defined using a subset of Abstract Syntax Notation One (ASN.1)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Encoding</a:t>
            </a:r>
            <a:r>
              <a:rPr lang="en-US" sz="1400" dirty="0">
                <a:solidFill>
                  <a:srgbClr val="3C5790"/>
                </a:solidFill>
              </a:rPr>
              <a:t>: Basic Encoding Rules (BER) is used.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3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Data Types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Managed objects are organized into a treelike hierarchy and represents the basis for SNMP’s naming scheme.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362200"/>
            <a:ext cx="46958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6472</TotalTime>
  <Words>1597</Words>
  <Application>Microsoft Office PowerPoint</Application>
  <PresentationFormat>On-screen Show (4:3)</PresentationFormat>
  <Paragraphs>140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143</vt:lpstr>
      <vt:lpstr>SNMP</vt:lpstr>
      <vt:lpstr>Contents</vt:lpstr>
      <vt:lpstr>What is SNMP?</vt:lpstr>
      <vt:lpstr>Architecture</vt:lpstr>
      <vt:lpstr>Core</vt:lpstr>
      <vt:lpstr>Core (cont.)</vt:lpstr>
      <vt:lpstr>Core (cont.)</vt:lpstr>
      <vt:lpstr>Core (cont.)</vt:lpstr>
      <vt:lpstr>Data Types</vt:lpstr>
      <vt:lpstr>Data Types (cont.)</vt:lpstr>
      <vt:lpstr>Data Types (cont.)</vt:lpstr>
      <vt:lpstr>Data Types (cont.)</vt:lpstr>
      <vt:lpstr>Operations</vt:lpstr>
      <vt:lpstr>Operations (cont.)</vt:lpstr>
      <vt:lpstr>Operations (cont.)</vt:lpstr>
      <vt:lpstr>Operations (cont.)</vt:lpstr>
      <vt:lpstr>Operations (cont.)</vt:lpstr>
      <vt:lpstr>Operations (cont.)</vt:lpstr>
      <vt:lpstr>Operations (cont.)</vt:lpstr>
      <vt:lpstr>Operations (cont.)</vt:lpstr>
      <vt:lpstr>Operations (cont.)</vt:lpstr>
      <vt:lpstr>Operations (cont.)</vt:lpstr>
      <vt:lpstr>Operations (cont.)</vt:lpstr>
      <vt:lpstr>SNMP v3</vt:lpstr>
      <vt:lpstr>SNMP v3 (cont.)</vt:lpstr>
      <vt:lpstr>SNMP v3 (cont.)</vt:lpstr>
      <vt:lpstr>SNMP v3 (cont.)</vt:lpstr>
      <vt:lpstr>Java Implementations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737</cp:revision>
  <dcterms:created xsi:type="dcterms:W3CDTF">2012-04-12T06:19:17Z</dcterms:created>
  <dcterms:modified xsi:type="dcterms:W3CDTF">2016-06-16T12:58:33Z</dcterms:modified>
</cp:coreProperties>
</file>