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47" r:id="rId5"/>
    <p:sldId id="408" r:id="rId6"/>
    <p:sldId id="449" r:id="rId7"/>
    <p:sldId id="448" r:id="rId8"/>
    <p:sldId id="450" r:id="rId9"/>
    <p:sldId id="451" r:id="rId10"/>
    <p:sldId id="453" r:id="rId11"/>
    <p:sldId id="455" r:id="rId12"/>
    <p:sldId id="454" r:id="rId13"/>
    <p:sldId id="456" r:id="rId14"/>
    <p:sldId id="457" r:id="rId15"/>
    <p:sldId id="458" r:id="rId16"/>
    <p:sldId id="459" r:id="rId17"/>
    <p:sldId id="462" r:id="rId18"/>
    <p:sldId id="461" r:id="rId19"/>
    <p:sldId id="460" r:id="rId20"/>
    <p:sldId id="463" r:id="rId21"/>
    <p:sldId id="464" r:id="rId22"/>
    <p:sldId id="465" r:id="rId23"/>
    <p:sldId id="467" r:id="rId24"/>
    <p:sldId id="468" r:id="rId25"/>
    <p:sldId id="436" r:id="rId26"/>
    <p:sldId id="389" r:id="rId27"/>
    <p:sldId id="259" r:id="rId2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0" d="100"/>
          <a:sy n="90" d="100"/>
        </p:scale>
        <p:origin x="14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04/11/2016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04/11/2016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04/11/2016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04/11/2016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04/11/2016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04/11/2016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04/11/2016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04/11/2016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04/11/2016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04/11/2016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04/11/2016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04/11/2016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>
                <a:solidFill>
                  <a:schemeClr val="bg1"/>
                </a:solidFill>
              </a:rPr>
              <a:t>Apache Kafka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114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Kafka cluster primarily has 5 main components: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Topic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here messages are published by producers.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 Kafka, topics are partitioned and each partition is represented by ordered immutable sequence of messages.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each message in the partition is assigned a unique sequential ID called "offset".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Broker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consists of one or more servers.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topics are created within the context of broker processes.</a:t>
            </a:r>
          </a:p>
        </p:txBody>
      </p:sp>
    </p:spTree>
    <p:extLst>
      <p:ext uri="{BB962C8B-B14F-4D97-AF65-F5344CB8AC3E}">
        <p14:creationId xmlns:p14="http://schemas.microsoft.com/office/powerpoint/2010/main" val="393292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coordinates the broker and the consumers.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allows distributed processes to coordinate with each other.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Producers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publish data to the topics by choosing the appropriate partition within the topic.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Consumer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processes the data that </a:t>
            </a:r>
            <a:r>
              <a:rPr lang="en-US" sz="1400" dirty="0" err="1">
                <a:solidFill>
                  <a:srgbClr val="3C5790"/>
                </a:solidFill>
              </a:rPr>
              <a:t>subs.cribe</a:t>
            </a:r>
            <a:r>
              <a:rPr lang="en-US" sz="1400" dirty="0">
                <a:solidFill>
                  <a:srgbClr val="3C5790"/>
                </a:solidFill>
              </a:rPr>
              <a:t> to topics</a:t>
            </a:r>
          </a:p>
        </p:txBody>
      </p:sp>
    </p:spTree>
    <p:extLst>
      <p:ext uri="{BB962C8B-B14F-4D97-AF65-F5344CB8AC3E}">
        <p14:creationId xmlns:p14="http://schemas.microsoft.com/office/powerpoint/2010/main" val="396202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simple setup for Kafka is single node, single Kafka Broker.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27" y="2590800"/>
            <a:ext cx="815599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4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provides the default Zookeeper </a:t>
            </a:r>
            <a:r>
              <a:rPr lang="en-US" sz="1400" dirty="0" err="1">
                <a:solidFill>
                  <a:srgbClr val="3C5790"/>
                </a:solidFill>
              </a:rPr>
              <a:t>configuraiton</a:t>
            </a:r>
            <a:r>
              <a:rPr lang="en-US" sz="1400" dirty="0">
                <a:solidFill>
                  <a:srgbClr val="3C5790"/>
                </a:solidFill>
              </a:rPr>
              <a:t> file to launch a single local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instance.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bin/zookeeper-server-start.sh </a:t>
            </a:r>
            <a:r>
              <a:rPr lang="en-US" sz="1400" b="1" dirty="0" err="1">
                <a:solidFill>
                  <a:srgbClr val="3C5790"/>
                </a:solidFill>
              </a:rPr>
              <a:t>config</a:t>
            </a:r>
            <a:r>
              <a:rPr lang="en-US" sz="1400" b="1" dirty="0">
                <a:solidFill>
                  <a:srgbClr val="3C5790"/>
                </a:solidFill>
              </a:rPr>
              <a:t>/</a:t>
            </a:r>
            <a:r>
              <a:rPr lang="en-US" sz="1400" b="1" dirty="0" err="1">
                <a:solidFill>
                  <a:srgbClr val="3C5790"/>
                </a:solidFill>
              </a:rPr>
              <a:t>zookeeper.properties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In order to start the Kafka broker we need to execute: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bin/kafka-server-start.sh </a:t>
            </a:r>
            <a:r>
              <a:rPr lang="en-US" sz="1400" b="1" dirty="0" err="1">
                <a:solidFill>
                  <a:srgbClr val="3C5790"/>
                </a:solidFill>
              </a:rPr>
              <a:t>config</a:t>
            </a:r>
            <a:r>
              <a:rPr lang="en-US" sz="1400" b="1" dirty="0">
                <a:solidFill>
                  <a:srgbClr val="3C5790"/>
                </a:solidFill>
              </a:rPr>
              <a:t>/</a:t>
            </a:r>
            <a:r>
              <a:rPr lang="en-US" sz="1400" b="1" dirty="0" err="1">
                <a:solidFill>
                  <a:srgbClr val="3C5790"/>
                </a:solidFill>
              </a:rPr>
              <a:t>server.properties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Zookeeper listens on port </a:t>
            </a:r>
            <a:r>
              <a:rPr lang="en-US" sz="1400" b="1" dirty="0">
                <a:solidFill>
                  <a:srgbClr val="3C5790"/>
                </a:solidFill>
              </a:rPr>
              <a:t>2181</a:t>
            </a:r>
            <a:r>
              <a:rPr lang="en-US" sz="1400" dirty="0">
                <a:solidFill>
                  <a:srgbClr val="3C5790"/>
                </a:solidFill>
              </a:rPr>
              <a:t> for incoming clients.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Kafka Broker listens on port </a:t>
            </a:r>
            <a:r>
              <a:rPr lang="en-US" sz="1400" b="1" dirty="0">
                <a:solidFill>
                  <a:srgbClr val="3C5790"/>
                </a:solidFill>
              </a:rPr>
              <a:t>9092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22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provides a command line utility to create topics on the Kafka server.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bin/kafka-topics.sh --create --zookeeper localhost:2181 --replication-factor 1 --partitions 1 --topic </a:t>
            </a:r>
            <a:r>
              <a:rPr lang="en-US" sz="1400" b="1" dirty="0" err="1">
                <a:solidFill>
                  <a:srgbClr val="3C5790"/>
                </a:solidFill>
              </a:rPr>
              <a:t>kafkatopic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To obtain the list of topics on any Kafka server we use the command: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bin/kafka-topics.sh --list --zookeeper localhost:2181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decision about how a message is partitioned is taken by the producer and the broker stores the messages in the same order as they arrive.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number of partitions can be configured for each topic within the Kafka broker.</a:t>
            </a:r>
          </a:p>
        </p:txBody>
      </p:sp>
    </p:spTree>
    <p:extLst>
      <p:ext uri="{BB962C8B-B14F-4D97-AF65-F5344CB8AC3E}">
        <p14:creationId xmlns:p14="http://schemas.microsoft.com/office/powerpoint/2010/main" val="1351567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have multiple brokers configured on multiple nodes and the producers and consumers are connected in different combinations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14600"/>
            <a:ext cx="7310438" cy="41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0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broker property list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broker.id</a:t>
            </a:r>
            <a:r>
              <a:rPr lang="en-US" sz="1400" dirty="0">
                <a:solidFill>
                  <a:srgbClr val="3C5790"/>
                </a:solidFill>
              </a:rPr>
              <a:t>: non-negative integer ID.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log.dirs</a:t>
            </a:r>
            <a:r>
              <a:rPr lang="en-US" sz="1400" dirty="0">
                <a:solidFill>
                  <a:srgbClr val="3C5790"/>
                </a:solidFill>
              </a:rPr>
              <a:t>: directories in which the log data is stored.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zookeeper.connect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connection string in </a:t>
            </a:r>
            <a:r>
              <a:rPr lang="en-US" sz="1400" dirty="0" err="1">
                <a:solidFill>
                  <a:srgbClr val="3C5790"/>
                </a:solidFill>
              </a:rPr>
              <a:t>hostname:port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chroot</a:t>
            </a:r>
            <a:r>
              <a:rPr lang="en-US" sz="1400" dirty="0">
                <a:solidFill>
                  <a:srgbClr val="3C5790"/>
                </a:solidFill>
              </a:rPr>
              <a:t> form like localhost:2181.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host.name</a:t>
            </a:r>
            <a:r>
              <a:rPr lang="en-US" sz="1400" dirty="0">
                <a:solidFill>
                  <a:srgbClr val="3C5790"/>
                </a:solidFill>
              </a:rPr>
              <a:t>: hostname of the broker.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num.partitions</a:t>
            </a:r>
            <a:r>
              <a:rPr lang="en-US" sz="1400" dirty="0">
                <a:solidFill>
                  <a:srgbClr val="3C5790"/>
                </a:solidFill>
              </a:rPr>
              <a:t>: default number of partitions per topic.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auto.create.topics.enable</a:t>
            </a:r>
            <a:r>
              <a:rPr lang="en-US" sz="1400" dirty="0">
                <a:solidFill>
                  <a:srgbClr val="3C5790"/>
                </a:solidFill>
              </a:rPr>
              <a:t>: enables auto-creation of the topic on the server.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default.replication.factor</a:t>
            </a:r>
            <a:r>
              <a:rPr lang="en-US" sz="1400" dirty="0">
                <a:solidFill>
                  <a:srgbClr val="3C5790"/>
                </a:solidFill>
              </a:rPr>
              <a:t>: default replication factory for automatically created topics.</a:t>
            </a:r>
          </a:p>
        </p:txBody>
      </p:sp>
    </p:spTree>
    <p:extLst>
      <p:ext uri="{BB962C8B-B14F-4D97-AF65-F5344CB8AC3E}">
        <p14:creationId xmlns:p14="http://schemas.microsoft.com/office/powerpoint/2010/main" val="44316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Kafka topics, every partition is mapped to a logical log file that is represented as a set of segment files of equal sizes.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695222"/>
            <a:ext cx="5776913" cy="39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7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replication is a very important feature.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62200"/>
            <a:ext cx="5943600" cy="42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1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replication each partition of a message has n replicas and can afford n-1 failures to guarantee message delivery.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Out of the n replicas, one replica acts as the lead replica for the rest of the replicas.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 supports following replication modes: </a:t>
            </a:r>
            <a:r>
              <a:rPr lang="en-US" sz="1400" b="1" dirty="0">
                <a:solidFill>
                  <a:srgbClr val="3C5790"/>
                </a:solidFill>
              </a:rPr>
              <a:t>synchronous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asynchronous</a:t>
            </a:r>
            <a:r>
              <a:rPr lang="en-US" sz="1400" dirty="0">
                <a:solidFill>
                  <a:srgbClr val="3C5790"/>
                </a:solidFill>
              </a:rPr>
              <a:t> replication.</a:t>
            </a:r>
          </a:p>
        </p:txBody>
      </p:sp>
    </p:spTree>
    <p:extLst>
      <p:ext uri="{BB962C8B-B14F-4D97-AF65-F5344CB8AC3E}">
        <p14:creationId xmlns:p14="http://schemas.microsoft.com/office/powerpoint/2010/main" val="56957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ro-RO" sz="1600" dirty="0">
                <a:solidFill>
                  <a:srgbClr val="3C5790"/>
                </a:solidFill>
              </a:rPr>
              <a:t>Kafka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  <a:endParaRPr lang="ro-RO" sz="1600" dirty="0">
              <a:solidFill>
                <a:srgbClr val="3C5790"/>
              </a:solidFill>
            </a:endParaRPr>
          </a:p>
          <a:p>
            <a:r>
              <a:rPr lang="ro-RO" sz="1600" dirty="0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Producers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Consumers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Conclussion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Producers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Producers are applications that create messages and publish them to the Kafka broker.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223911"/>
            <a:ext cx="3406516" cy="46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2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Producers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Bellow is a sample of using Producers in Kafka.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75" y="2590800"/>
            <a:ext cx="7314250" cy="15585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724400"/>
            <a:ext cx="6867050" cy="14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35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Consumers are applications that consume the messages published by producers.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418077"/>
            <a:ext cx="4019550" cy="44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24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provides 2 types of API for Java consumers: </a:t>
            </a:r>
            <a:r>
              <a:rPr lang="en-US" sz="1400" b="1" dirty="0">
                <a:solidFill>
                  <a:srgbClr val="3C5790"/>
                </a:solidFill>
              </a:rPr>
              <a:t>high-level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low-level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high-level consumer API is used when only data is needed and the handling of message offsets it not required.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API hides broker details from the consumers and allows effortless communication with Kafka cluster.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low-level consumer API is stateless and provides fine grained control over the communication between Kafka broker and the consumer.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allows consumers to set the message offset with every request raised to the broker and maintains the metadata at the consumer's end.</a:t>
            </a:r>
          </a:p>
        </p:txBody>
      </p:sp>
    </p:spTree>
    <p:extLst>
      <p:ext uri="{BB962C8B-B14F-4D97-AF65-F5344CB8AC3E}">
        <p14:creationId xmlns:p14="http://schemas.microsoft.com/office/powerpoint/2010/main" val="1078665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1084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begin consumption we need to subscribe to the topic.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8401"/>
            <a:ext cx="7315200" cy="14416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962400"/>
            <a:ext cx="5715000" cy="2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54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Conclussion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Simple to setup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Uses Kafka's produce and consumer API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Replication feature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Hard to monitor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1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http://kafka.apache.org/</a:t>
            </a:r>
            <a:endParaRPr lang="ro-RO" sz="1600" dirty="0">
              <a:solidFill>
                <a:schemeClr val="bg1"/>
              </a:solidFill>
            </a:endParaRPr>
          </a:p>
          <a:p>
            <a:r>
              <a:rPr lang="fr-CA" sz="1600" dirty="0">
                <a:solidFill>
                  <a:schemeClr val="bg1"/>
                </a:solidFill>
              </a:rPr>
              <a:t>https://en.wikipedia.org/wiki/Apache_Kafka</a:t>
            </a:r>
            <a:endParaRPr lang="ro-RO" sz="1600" dirty="0">
              <a:solidFill>
                <a:schemeClr val="bg1"/>
              </a:solidFill>
            </a:endParaRPr>
          </a:p>
          <a:p>
            <a:r>
              <a:rPr lang="ro-RO" sz="1600" dirty="0">
                <a:solidFill>
                  <a:schemeClr val="bg1"/>
                </a:solidFill>
              </a:rPr>
              <a:t>PacktPub - </a:t>
            </a:r>
            <a:r>
              <a:rPr lang="en-US" sz="1600" dirty="0">
                <a:solidFill>
                  <a:schemeClr val="bg1"/>
                </a:solidFill>
              </a:rPr>
              <a:t>Learning Apache Kafka, 2nd Edition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Kafka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Apache Kafka is an open-source message broker project developed by the Apache Software Foundation written in Scala.</a:t>
            </a:r>
            <a:endParaRPr lang="ro-RO" sz="1500" dirty="0">
              <a:solidFill>
                <a:srgbClr val="3C5790"/>
              </a:solidFill>
            </a:endParaRPr>
          </a:p>
          <a:p>
            <a:r>
              <a:rPr lang="ro-RO" sz="1500" dirty="0">
                <a:solidFill>
                  <a:srgbClr val="3C5790"/>
                </a:solidFill>
              </a:rPr>
              <a:t>Kafka has a modern cluster-centric design that offers strong durability and fault-tolerance guarantees.</a:t>
            </a:r>
          </a:p>
          <a:p>
            <a:r>
              <a:rPr lang="ro-RO" sz="1500">
                <a:solidFill>
                  <a:srgbClr val="3C5790"/>
                </a:solidFill>
              </a:rPr>
              <a:t>Kafka is designed to allow a single cluster to serve as the central data backbone for a large organization.</a:t>
            </a:r>
            <a:endParaRPr lang="en-US" sz="15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Apache Kafka was originally developed by LinkedIn, and was subsequently open sourced in early 2011. </a:t>
            </a:r>
            <a:endParaRPr lang="ro-RO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Graduation from the Apache Incubator occurred on 23 October 2012. </a:t>
            </a:r>
            <a:endParaRPr lang="ro-RO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In November 2014, several engineers who built Kafka at LinkedIn created a new company named Confluent with a focus on Kafka.</a:t>
            </a:r>
          </a:p>
        </p:txBody>
      </p:sp>
    </p:spTree>
    <p:extLst>
      <p:ext uri="{BB962C8B-B14F-4D97-AF65-F5344CB8AC3E}">
        <p14:creationId xmlns:p14="http://schemas.microsoft.com/office/powerpoint/2010/main" val="428654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Persistent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messaging</a:t>
            </a:r>
            <a:r>
              <a:rPr lang="en-US" sz="1400" dirty="0">
                <a:solidFill>
                  <a:srgbClr val="3C5790"/>
                </a:solidFill>
              </a:rPr>
              <a:t>:  messages are persisted on disk as well as replicated within the cluster to prevent data loss.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High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throughput</a:t>
            </a:r>
            <a:r>
              <a:rPr lang="en-US" sz="1400" dirty="0">
                <a:solidFill>
                  <a:srgbClr val="3C5790"/>
                </a:solidFill>
              </a:rPr>
              <a:t>: Kafka is designed to work on commodity hardware to handle hundreds of MB reads/writers per second.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Distributed</a:t>
            </a:r>
            <a:r>
              <a:rPr lang="en-US" sz="1400" dirty="0">
                <a:solidFill>
                  <a:srgbClr val="3C5790"/>
                </a:solidFill>
              </a:rPr>
              <a:t>: Kafka is cluster-centric design explicitly supports message partitioning over Kafka servers.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Multiple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client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support</a:t>
            </a:r>
            <a:r>
              <a:rPr lang="en-US" sz="1400" dirty="0">
                <a:solidFill>
                  <a:srgbClr val="3C5790"/>
                </a:solidFill>
              </a:rPr>
              <a:t>: easy integration with different platforms like Java, .NET, PHP, Ruby and Python.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Real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time</a:t>
            </a:r>
            <a:r>
              <a:rPr lang="en-US" sz="1400" dirty="0">
                <a:solidFill>
                  <a:srgbClr val="3C5790"/>
                </a:solidFill>
              </a:rPr>
              <a:t>: messages produced by the producer threads should be immediately visible to consumer threads.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supports also parallel data loading in the Hadoop systems.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64891"/>
            <a:ext cx="8229600" cy="4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0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Message publishing is a mechanism for connecting various applications.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 is a solution to real-time problems that provides seamless integration between information from producers and consumers.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Apache Kafka aims to unify offline and online processing by providing a mechanism for parallel load in Hadoop systems as well as the ability to partition real-time consumption over a cluster of machines.</a:t>
            </a:r>
          </a:p>
        </p:txBody>
      </p:sp>
    </p:spTree>
    <p:extLst>
      <p:ext uri="{BB962C8B-B14F-4D97-AF65-F5344CB8AC3E}">
        <p14:creationId xmlns:p14="http://schemas.microsoft.com/office/powerpoint/2010/main" val="35990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Typical Kafka use cases: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Log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aggregation</a:t>
            </a:r>
            <a:r>
              <a:rPr lang="en-US" sz="1400" dirty="0">
                <a:solidFill>
                  <a:srgbClr val="3C5790"/>
                </a:solidFill>
              </a:rPr>
              <a:t>: collecting log files from servers and put them in a central place (a file server or HDFS) for processing.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Stream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processing</a:t>
            </a:r>
            <a:r>
              <a:rPr lang="en-US" sz="1400" dirty="0">
                <a:solidFill>
                  <a:srgbClr val="3C5790"/>
                </a:solidFill>
              </a:rPr>
              <a:t>: Kafka can be used for collecting data.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Commit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logs</a:t>
            </a:r>
            <a:r>
              <a:rPr lang="en-US" sz="1400" dirty="0">
                <a:solidFill>
                  <a:srgbClr val="3C5790"/>
                </a:solidFill>
              </a:rPr>
              <a:t>: Kafka can be used to represent external commit logs for any large scale distributed system. Replicated logs over Kafka cluster help failed nodes to recover their states.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Click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stream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tracking</a:t>
            </a:r>
            <a:r>
              <a:rPr lang="en-US" sz="1400" dirty="0">
                <a:solidFill>
                  <a:srgbClr val="3C5790"/>
                </a:solidFill>
              </a:rPr>
              <a:t>: Kafka can capture use click stream data such as page views, searches, real-time publish-subscribe feeds.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Messaging</a:t>
            </a:r>
            <a:r>
              <a:rPr lang="en-US" sz="1400" dirty="0">
                <a:solidFill>
                  <a:srgbClr val="3C5790"/>
                </a:solidFill>
              </a:rPr>
              <a:t>: Message brokers are used for decoupling data processing from data producers. Kafka can replace many popular message brokers as it offers better throughput, built-in partitioning, replication and fault-tolerance.</a:t>
            </a:r>
          </a:p>
        </p:txBody>
      </p:sp>
    </p:spTree>
    <p:extLst>
      <p:ext uri="{BB962C8B-B14F-4D97-AF65-F5344CB8AC3E}">
        <p14:creationId xmlns:p14="http://schemas.microsoft.com/office/powerpoint/2010/main" val="253512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is implemented Scala and uses build tool </a:t>
            </a:r>
            <a:r>
              <a:rPr lang="en-US" sz="1400" dirty="0" err="1">
                <a:solidFill>
                  <a:srgbClr val="3C5790"/>
                </a:solidFill>
              </a:rPr>
              <a:t>Gradle</a:t>
            </a:r>
            <a:r>
              <a:rPr lang="en-US" sz="1400" dirty="0">
                <a:solidFill>
                  <a:srgbClr val="3C5790"/>
                </a:solidFill>
              </a:rPr>
              <a:t> to build Kafka binaries.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Gradle</a:t>
            </a:r>
            <a:r>
              <a:rPr lang="en-US" sz="1400" dirty="0">
                <a:solidFill>
                  <a:srgbClr val="3C5790"/>
                </a:solidFill>
              </a:rPr>
              <a:t> is a build automation tool for Scala, Groovy and Java projects that requires Java 1.7 or higher.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Kafka we can create multiple types of clusters: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single node, single broker cluster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single node, multiple broker clusters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multiple nodes, multiple broker clusters.</a:t>
            </a:r>
          </a:p>
        </p:txBody>
      </p:sp>
    </p:spTree>
    <p:extLst>
      <p:ext uri="{BB962C8B-B14F-4D97-AF65-F5344CB8AC3E}">
        <p14:creationId xmlns:p14="http://schemas.microsoft.com/office/powerpoint/2010/main" val="2648065429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8682</TotalTime>
  <Words>1165</Words>
  <Application>Microsoft Office PowerPoint</Application>
  <PresentationFormat>On-screen Show (4:3)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143</vt:lpstr>
      <vt:lpstr>Apache Kafka</vt:lpstr>
      <vt:lpstr>Contents</vt:lpstr>
      <vt:lpstr>What is Kafka?</vt:lpstr>
      <vt:lpstr>History</vt:lpstr>
      <vt:lpstr>Features</vt:lpstr>
      <vt:lpstr>Architecture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Producers</vt:lpstr>
      <vt:lpstr>Producers (cont.)</vt:lpstr>
      <vt:lpstr>Consumers</vt:lpstr>
      <vt:lpstr>Consumers (cont.)</vt:lpstr>
      <vt:lpstr>Consumers (cont.)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1013</cp:revision>
  <dcterms:created xsi:type="dcterms:W3CDTF">2012-04-12T06:19:17Z</dcterms:created>
  <dcterms:modified xsi:type="dcterms:W3CDTF">2016-11-04T12:38:40Z</dcterms:modified>
</cp:coreProperties>
</file>