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3" r:id="rId5"/>
    <p:sldId id="381" r:id="rId6"/>
    <p:sldId id="386" r:id="rId7"/>
    <p:sldId id="387" r:id="rId8"/>
    <p:sldId id="388" r:id="rId9"/>
    <p:sldId id="390" r:id="rId10"/>
    <p:sldId id="382" r:id="rId11"/>
    <p:sldId id="384" r:id="rId12"/>
    <p:sldId id="383" r:id="rId13"/>
    <p:sldId id="385" r:id="rId14"/>
    <p:sldId id="391" r:id="rId15"/>
    <p:sldId id="392" r:id="rId16"/>
    <p:sldId id="393" r:id="rId17"/>
    <p:sldId id="394" r:id="rId18"/>
    <p:sldId id="380" r:id="rId19"/>
    <p:sldId id="259" r:id="rId2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85" d="100"/>
          <a:sy n="85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20/01/2017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20/01/2017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20/01/2017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20/01/2017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20/01/2017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20/01/2017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20/01/2017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20/01/2017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20/01/2017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20/01/2017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20/01/2017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20/01/2017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>
                <a:solidFill>
                  <a:schemeClr val="bg1"/>
                </a:solidFill>
              </a:rPr>
              <a:t>Apache </a:t>
            </a:r>
            <a:r>
              <a:rPr lang="en-US" sz="4000" dirty="0">
                <a:solidFill>
                  <a:schemeClr val="bg1"/>
                </a:solidFill>
              </a:rPr>
              <a:t>Storm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Basics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input stream of a Storm cluster is handled by a component called a </a:t>
            </a:r>
            <a:r>
              <a:rPr lang="en-US" sz="1400" b="1" dirty="0">
                <a:solidFill>
                  <a:srgbClr val="3C5790"/>
                </a:solidFill>
              </a:rPr>
              <a:t>spout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spout passes the data to a component called a </a:t>
            </a:r>
            <a:r>
              <a:rPr lang="en-US" sz="1400" b="1" dirty="0">
                <a:solidFill>
                  <a:srgbClr val="3C5790"/>
                </a:solidFill>
              </a:rPr>
              <a:t>bolt</a:t>
            </a:r>
            <a:r>
              <a:rPr lang="en-US" sz="1400" dirty="0">
                <a:solidFill>
                  <a:srgbClr val="3C5790"/>
                </a:solidFill>
              </a:rPr>
              <a:t>, which performs transformation.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bolt persists the data in some sort of storage or passes it to other bolt.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Storm can be used for 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Processing streams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Continuous computation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Distributed RPC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Real time analytics</a:t>
            </a:r>
          </a:p>
        </p:txBody>
      </p:sp>
    </p:spTree>
    <p:extLst>
      <p:ext uri="{BB962C8B-B14F-4D97-AF65-F5344CB8AC3E}">
        <p14:creationId xmlns:p14="http://schemas.microsoft.com/office/powerpoint/2010/main" val="292962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Basics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133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a Storm cluster, nodes are organized into a master node that runs continuously.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2 kind of nodes in a Storm cluster: </a:t>
            </a:r>
            <a:r>
              <a:rPr lang="en-US" sz="1400" b="1" dirty="0">
                <a:solidFill>
                  <a:srgbClr val="3C5790"/>
                </a:solidFill>
              </a:rPr>
              <a:t>master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worker</a:t>
            </a:r>
            <a:r>
              <a:rPr lang="en-US" sz="1400" dirty="0">
                <a:solidFill>
                  <a:srgbClr val="3C5790"/>
                </a:solidFill>
              </a:rPr>
              <a:t> nodes.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Master node runs a daemon called </a:t>
            </a:r>
            <a:r>
              <a:rPr lang="en-US" sz="1400" b="1" dirty="0">
                <a:solidFill>
                  <a:srgbClr val="3C5790"/>
                </a:solidFill>
              </a:rPr>
              <a:t>Nimbus</a:t>
            </a:r>
            <a:r>
              <a:rPr lang="en-US" sz="1400" dirty="0">
                <a:solidFill>
                  <a:srgbClr val="3C5790"/>
                </a:solidFill>
              </a:rPr>
              <a:t> which is responsible for distributing code around the cluster, assigning tasks to each worker nodes and monitoring for failure.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Worker nodes run a daemon called </a:t>
            </a:r>
            <a:r>
              <a:rPr lang="en-US" sz="1400" b="1" dirty="0">
                <a:solidFill>
                  <a:srgbClr val="3C5790"/>
                </a:solidFill>
              </a:rPr>
              <a:t>Supervisor</a:t>
            </a:r>
            <a:r>
              <a:rPr lang="en-US" sz="1400" dirty="0">
                <a:solidFill>
                  <a:srgbClr val="3C5790"/>
                </a:solidFill>
              </a:rPr>
              <a:t> which executes a portion of a topology.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topology in Storm runs across many worker nodes on different machines.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Storm keeps all cluster states either in Zookeeper or on local disk.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Underneath Storm makes use of </a:t>
            </a:r>
            <a:r>
              <a:rPr lang="en-US" sz="1400" dirty="0" err="1">
                <a:solidFill>
                  <a:srgbClr val="3C5790"/>
                </a:solidFill>
              </a:rPr>
              <a:t>zeromq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74" y="4419600"/>
            <a:ext cx="6698652" cy="110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83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Storm can run in 2 operation modes: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Local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Mode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- used for development, testing and debugging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Remote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Mode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- used in production</a:t>
            </a:r>
          </a:p>
        </p:txBody>
      </p:sp>
    </p:spTree>
    <p:extLst>
      <p:ext uri="{BB962C8B-B14F-4D97-AF65-F5344CB8AC3E}">
        <p14:creationId xmlns:p14="http://schemas.microsoft.com/office/powerpoint/2010/main" val="3132455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spout emits a continuous stream of records.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71800"/>
            <a:ext cx="630564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23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6096000" y="2209800"/>
            <a:ext cx="2667000" cy="426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bolt will consume the tuples emitted by the spout.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133600"/>
            <a:ext cx="60960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533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TopologyBuilder</a:t>
            </a:r>
            <a:r>
              <a:rPr lang="en-US" sz="1400" dirty="0">
                <a:solidFill>
                  <a:srgbClr val="3C5790"/>
                </a:solidFill>
              </a:rPr>
              <a:t> is used to create the Storm topology.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667000"/>
            <a:ext cx="7675393" cy="34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72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Cluster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It's advised to run odd number of </a:t>
            </a:r>
            <a:r>
              <a:rPr lang="en-US" sz="1400" dirty="0" err="1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nodes.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One node in the cluster acts as a leader while the rest are followers.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the leader node dies then an election for the new leader takes place among the remaining nodes.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048000"/>
            <a:ext cx="4114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0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Cluster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05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monitor the cluster by starting the UI: bin/storm </a:t>
            </a:r>
            <a:r>
              <a:rPr lang="en-US" sz="1400" dirty="0" err="1">
                <a:solidFill>
                  <a:srgbClr val="3C5790"/>
                </a:solidFill>
              </a:rPr>
              <a:t>ui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By default the Storm UI starts on port 8080 a GUI that can be accessed: http://nimbus-node:8080.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59062"/>
            <a:ext cx="7887879" cy="39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25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Conclusions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>
                <a:solidFill>
                  <a:srgbClr val="3C5790"/>
                </a:solidFill>
              </a:rPr>
              <a:t>Apache </a:t>
            </a:r>
            <a:r>
              <a:rPr lang="en-US" sz="1400" dirty="0">
                <a:solidFill>
                  <a:srgbClr val="3C5790"/>
                </a:solidFill>
              </a:rPr>
              <a:t>Storm</a:t>
            </a:r>
            <a:r>
              <a:rPr lang="ro-RO" sz="1400" dirty="0">
                <a:solidFill>
                  <a:srgbClr val="3C5790"/>
                </a:solidFill>
              </a:rPr>
              <a:t> is </a:t>
            </a:r>
            <a:r>
              <a:rPr lang="en-US" sz="1400" dirty="0">
                <a:solidFill>
                  <a:srgbClr val="3C5790"/>
                </a:solidFill>
              </a:rPr>
              <a:t> good for distributed processing.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can be integrated with many technologies like </a:t>
            </a:r>
            <a:r>
              <a:rPr lang="en-US" sz="1400">
                <a:solidFill>
                  <a:srgbClr val="3C5790"/>
                </a:solidFill>
              </a:rPr>
              <a:t>Apache Kafka.</a:t>
            </a:r>
            <a:endParaRPr lang="ro-RO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https://en.wikipedia.org/wiki/Storm_(event_processor)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Oreilly</a:t>
            </a:r>
            <a:r>
              <a:rPr lang="en-US" sz="1600" dirty="0">
                <a:solidFill>
                  <a:schemeClr val="bg1"/>
                </a:solidFill>
              </a:rPr>
              <a:t> - Getting started with Storm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Packt</a:t>
            </a:r>
            <a:r>
              <a:rPr lang="en-US" sz="1600" dirty="0">
                <a:solidFill>
                  <a:schemeClr val="bg1"/>
                </a:solidFill>
              </a:rPr>
              <a:t> Publishing – Learning Storm</a:t>
            </a:r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ro-RO" sz="1600" dirty="0">
                <a:solidFill>
                  <a:srgbClr val="3C5790"/>
                </a:solidFill>
              </a:rPr>
              <a:t>Apache </a:t>
            </a:r>
            <a:r>
              <a:rPr lang="en-US" sz="1600" dirty="0">
                <a:solidFill>
                  <a:srgbClr val="3C5790"/>
                </a:solidFill>
              </a:rPr>
              <a:t>Storm</a:t>
            </a:r>
            <a:r>
              <a:rPr lang="fr-CA" sz="1600" dirty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>
                <a:solidFill>
                  <a:srgbClr val="3C5790"/>
                </a:solidFill>
              </a:rPr>
              <a:t>Components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Basics</a:t>
            </a:r>
            <a:endParaRPr lang="ro-RO" sz="1600" dirty="0">
              <a:solidFill>
                <a:srgbClr val="3C5790"/>
              </a:solidFill>
            </a:endParaRPr>
          </a:p>
          <a:p>
            <a:r>
              <a:rPr lang="en-US" sz="1600" dirty="0">
                <a:solidFill>
                  <a:srgbClr val="3C5790"/>
                </a:solidFill>
              </a:rPr>
              <a:t>Core</a:t>
            </a:r>
          </a:p>
          <a:p>
            <a:r>
              <a:rPr lang="en-US" sz="1600" dirty="0">
                <a:solidFill>
                  <a:srgbClr val="3C5790"/>
                </a:solidFill>
              </a:rPr>
              <a:t>Cluster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Apache </a:t>
            </a:r>
            <a:r>
              <a:rPr lang="en-US" dirty="0">
                <a:solidFill>
                  <a:schemeClr val="bg1"/>
                </a:solidFill>
              </a:rPr>
              <a:t>Storm 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9812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Apache Storm is a distributed processing computation framework written in </a:t>
            </a:r>
            <a:r>
              <a:rPr lang="en-US" sz="1500" dirty="0" err="1">
                <a:solidFill>
                  <a:srgbClr val="3C5790"/>
                </a:solidFill>
              </a:rPr>
              <a:t>Clojure</a:t>
            </a:r>
            <a:r>
              <a:rPr lang="en-US" sz="15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Apache Storm is developed under the Apache License.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uses custom created "spouts" and "bolts" to define information sources and manipulations to allow batch, distributed processing of streaming data.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Storm application is designed as a "topology" in the shape of a </a:t>
            </a:r>
            <a:r>
              <a:rPr lang="en-US" sz="1400" b="1" dirty="0">
                <a:solidFill>
                  <a:srgbClr val="3C5790"/>
                </a:solidFill>
              </a:rPr>
              <a:t>directed acyclic graph(DAG)</a:t>
            </a:r>
            <a:r>
              <a:rPr lang="en-US" sz="1400" dirty="0">
                <a:solidFill>
                  <a:srgbClr val="3C5790"/>
                </a:solidFill>
              </a:rPr>
              <a:t> with spouts and blots acting as the graph vertices.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topology acts as a data transformation pipeline.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8956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Easy to use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Support for multiple programming languages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Fault-tolerant</a:t>
            </a:r>
            <a:r>
              <a:rPr lang="en-US" sz="1500" dirty="0">
                <a:solidFill>
                  <a:srgbClr val="3C5790"/>
                </a:solidFill>
              </a:rPr>
              <a:t>: the storm cluster takes care of workers going down, reassigning tasks when necessary.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Scalable</a:t>
            </a:r>
            <a:r>
              <a:rPr lang="en-US" sz="1500" dirty="0">
                <a:solidFill>
                  <a:srgbClr val="3C5790"/>
                </a:solidFill>
              </a:rPr>
              <a:t>: 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Reliable</a:t>
            </a:r>
            <a:r>
              <a:rPr lang="en-US" sz="1500" dirty="0">
                <a:solidFill>
                  <a:srgbClr val="3C5790"/>
                </a:solidFill>
              </a:rPr>
              <a:t>: all messages are guaranteed to be processed.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Fast</a:t>
            </a:r>
          </a:p>
          <a:p>
            <a:r>
              <a:rPr lang="en-US" sz="1500" b="1" dirty="0">
                <a:solidFill>
                  <a:srgbClr val="3C5790"/>
                </a:solidFill>
              </a:rPr>
              <a:t>Transactional</a:t>
            </a:r>
            <a:endParaRPr lang="fr-CA" sz="1400" b="1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Architecture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05000"/>
            <a:ext cx="4943475" cy="42150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Components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storm cluster follows master-slave model where the master and slave processes are coordinated using Zookeeper.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Nimbus</a:t>
            </a:r>
            <a:r>
              <a:rPr lang="en-US" sz="1400" dirty="0">
                <a:solidFill>
                  <a:srgbClr val="3C5790"/>
                </a:solidFill>
              </a:rPr>
              <a:t> node is the master in a Storm cluster.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Nimbus is stateless and stores all data in Zookeeper.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is a single Nimbus node in a Storm cluster.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Supervisor</a:t>
            </a:r>
            <a:r>
              <a:rPr lang="en-US" sz="1400" dirty="0">
                <a:solidFill>
                  <a:srgbClr val="3C5790"/>
                </a:solidFill>
              </a:rPr>
              <a:t> nodes are the worker nodes in a Storm cluster.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Storm uses </a:t>
            </a:r>
            <a:r>
              <a:rPr lang="en-US" sz="1400" b="1" dirty="0">
                <a:solidFill>
                  <a:srgbClr val="3C5790"/>
                </a:solidFill>
              </a:rPr>
              <a:t>Zookeeper</a:t>
            </a:r>
            <a:r>
              <a:rPr lang="en-US" sz="1400" dirty="0">
                <a:solidFill>
                  <a:srgbClr val="3C5790"/>
                </a:solidFill>
              </a:rPr>
              <a:t> cluster to coordinate various processes.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76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Components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basic unit of data that can be processed by a Storm application is called a tuple.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tuple consists of a predefined list of fields.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value of each field can be a byte, char, float, long, double, etc.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tuple is dynamically typed and we need to define only the names of the fields and not their data type.</a:t>
            </a:r>
          </a:p>
        </p:txBody>
      </p:sp>
    </p:spTree>
    <p:extLst>
      <p:ext uri="{BB962C8B-B14F-4D97-AF65-F5344CB8AC3E}">
        <p14:creationId xmlns:p14="http://schemas.microsoft.com/office/powerpoint/2010/main" val="2338762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Components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Storm topology is an abstraction that defines the graph of the computation.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create a Storm topology and we deploy it on a Storm cluster to process the data.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topology can be represented by a direct acyclic graph where each node does some kind of processing and forwards it to the next node in the flow.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3217333"/>
            <a:ext cx="36099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8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Components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209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stream</a:t>
            </a:r>
            <a:r>
              <a:rPr lang="en-US" sz="1400" dirty="0">
                <a:solidFill>
                  <a:srgbClr val="3C5790"/>
                </a:solidFill>
              </a:rPr>
              <a:t> is an unbounded sequence of tuples that can be processed in parallel by Storm.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stream can be processed by a single or multiple types of bolts.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spout</a:t>
            </a:r>
            <a:r>
              <a:rPr lang="en-US" sz="1400" dirty="0">
                <a:solidFill>
                  <a:srgbClr val="3C5790"/>
                </a:solidFill>
              </a:rPr>
              <a:t> is the source of tuples in a Storm topology.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It's responsible for reading or listening to data from an external source and publishing them (emitting, in Storm terminology) into streams.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spout can emit multiple streams.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bolt</a:t>
            </a:r>
            <a:r>
              <a:rPr lang="en-US" sz="1400" dirty="0">
                <a:solidFill>
                  <a:srgbClr val="3C5790"/>
                </a:solidFill>
              </a:rPr>
              <a:t> is the processing unit of a Storm topology and is responsible for transforming a stream.</a:t>
            </a:r>
          </a:p>
        </p:txBody>
      </p:sp>
    </p:spTree>
    <p:extLst>
      <p:ext uri="{BB962C8B-B14F-4D97-AF65-F5344CB8AC3E}">
        <p14:creationId xmlns:p14="http://schemas.microsoft.com/office/powerpoint/2010/main" val="1431704933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10402</TotalTime>
  <Words>822</Words>
  <Application>Microsoft Office PowerPoint</Application>
  <PresentationFormat>On-screen Show (4:3)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143</vt:lpstr>
      <vt:lpstr>Apache Storm</vt:lpstr>
      <vt:lpstr>Contents</vt:lpstr>
      <vt:lpstr>What is Apache Storm ?</vt:lpstr>
      <vt:lpstr>Features</vt:lpstr>
      <vt:lpstr>Architecture</vt:lpstr>
      <vt:lpstr>Components</vt:lpstr>
      <vt:lpstr>Components (cont.)</vt:lpstr>
      <vt:lpstr>Components (cont.)</vt:lpstr>
      <vt:lpstr>Components (cont.)</vt:lpstr>
      <vt:lpstr>Basics</vt:lpstr>
      <vt:lpstr>Basics (cont.)</vt:lpstr>
      <vt:lpstr>Core</vt:lpstr>
      <vt:lpstr>Core (cont.)</vt:lpstr>
      <vt:lpstr>Core (cont.)</vt:lpstr>
      <vt:lpstr>Core (cont.)</vt:lpstr>
      <vt:lpstr>Cluster</vt:lpstr>
      <vt:lpstr>Cluster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713</cp:revision>
  <dcterms:created xsi:type="dcterms:W3CDTF">2012-04-12T06:19:17Z</dcterms:created>
  <dcterms:modified xsi:type="dcterms:W3CDTF">2017-01-20T14:20:35Z</dcterms:modified>
</cp:coreProperties>
</file>