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92" r:id="rId5"/>
    <p:sldId id="372" r:id="rId6"/>
    <p:sldId id="393" r:id="rId7"/>
    <p:sldId id="391" r:id="rId8"/>
    <p:sldId id="394" r:id="rId9"/>
    <p:sldId id="395" r:id="rId10"/>
    <p:sldId id="397" r:id="rId11"/>
    <p:sldId id="404" r:id="rId12"/>
    <p:sldId id="401" r:id="rId13"/>
    <p:sldId id="402" r:id="rId14"/>
    <p:sldId id="403" r:id="rId15"/>
    <p:sldId id="396" r:id="rId16"/>
    <p:sldId id="398" r:id="rId17"/>
    <p:sldId id="400" r:id="rId18"/>
    <p:sldId id="405" r:id="rId19"/>
    <p:sldId id="399" r:id="rId20"/>
    <p:sldId id="406" r:id="rId21"/>
    <p:sldId id="259" r:id="rId2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 varScale="1">
        <p:scale>
          <a:sx n="85" d="100"/>
          <a:sy n="85" d="100"/>
        </p:scale>
        <p:origin x="15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21/01/2017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21/01/2017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21/01/2017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21/01/2017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21/01/2017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21/01/2017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21/01/2017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21/01/2017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21/01/2017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21/01/2017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21/01/2017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21/01/2017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tlas.hashicorp.com/boxes/search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>
                <a:solidFill>
                  <a:schemeClr val="bg1"/>
                </a:solidFill>
              </a:rPr>
              <a:t>Vagrant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Using "</a:t>
            </a:r>
            <a:r>
              <a:rPr lang="en-US" sz="1400" b="1" dirty="0">
                <a:solidFill>
                  <a:srgbClr val="3C5790"/>
                </a:solidFill>
              </a:rPr>
              <a:t>vagrant up</a:t>
            </a:r>
            <a:r>
              <a:rPr lang="en-US" sz="1400" dirty="0">
                <a:solidFill>
                  <a:srgbClr val="3C5790"/>
                </a:solidFill>
              </a:rPr>
              <a:t>" command we can boot the environment.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order to connect we can use "</a:t>
            </a:r>
            <a:r>
              <a:rPr lang="en-US" sz="1400" b="1" dirty="0">
                <a:solidFill>
                  <a:srgbClr val="3C5790"/>
                </a:solidFill>
              </a:rPr>
              <a:t>vagrant </a:t>
            </a:r>
            <a:r>
              <a:rPr lang="en-US" sz="1400" b="1" dirty="0" err="1">
                <a:solidFill>
                  <a:srgbClr val="3C5790"/>
                </a:solidFill>
              </a:rPr>
              <a:t>ssh</a:t>
            </a:r>
            <a:r>
              <a:rPr lang="en-US" sz="1400" dirty="0">
                <a:solidFill>
                  <a:srgbClr val="3C5790"/>
                </a:solidFill>
              </a:rPr>
              <a:t>".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perform cleanup we can use "</a:t>
            </a:r>
            <a:r>
              <a:rPr lang="en-US" sz="1400" b="1" dirty="0">
                <a:solidFill>
                  <a:srgbClr val="3C5790"/>
                </a:solidFill>
              </a:rPr>
              <a:t>vagrant destroy</a:t>
            </a:r>
            <a:r>
              <a:rPr lang="en-US" sz="1400" dirty="0">
                <a:solidFill>
                  <a:srgbClr val="3C5790"/>
                </a:solidFill>
              </a:rPr>
              <a:t>" command that will cleanup the resources.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vagrant destroy command does not actually remove the downloaded box file.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see the installed boxes using following command: "</a:t>
            </a:r>
            <a:r>
              <a:rPr lang="en-US" sz="1400" b="1" dirty="0">
                <a:solidFill>
                  <a:srgbClr val="3C5790"/>
                </a:solidFill>
              </a:rPr>
              <a:t>vagrant box list</a:t>
            </a:r>
            <a:r>
              <a:rPr lang="en-US" sz="1400" dirty="0">
                <a:solidFill>
                  <a:srgbClr val="3C5790"/>
                </a:solidFill>
              </a:rPr>
              <a:t>“.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connect to the image using: "</a:t>
            </a:r>
            <a:r>
              <a:rPr lang="en-US" sz="1400" b="1" dirty="0">
                <a:solidFill>
                  <a:srgbClr val="3C5790"/>
                </a:solidFill>
              </a:rPr>
              <a:t>vagrant </a:t>
            </a:r>
            <a:r>
              <a:rPr lang="en-US" sz="1400" b="1" dirty="0" err="1">
                <a:solidFill>
                  <a:srgbClr val="3C5790"/>
                </a:solidFill>
              </a:rPr>
              <a:t>ssh</a:t>
            </a:r>
            <a:r>
              <a:rPr lang="en-US" sz="1400" dirty="0">
                <a:solidFill>
                  <a:srgbClr val="3C5790"/>
                </a:solidFill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288016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turn of the VM using: "</a:t>
            </a:r>
            <a:r>
              <a:rPr lang="en-US" sz="1400" b="1" dirty="0">
                <a:solidFill>
                  <a:srgbClr val="3C5790"/>
                </a:solidFill>
              </a:rPr>
              <a:t>vagrant halt</a:t>
            </a:r>
            <a:r>
              <a:rPr lang="en-US" sz="1400" dirty="0">
                <a:solidFill>
                  <a:srgbClr val="3C5790"/>
                </a:solidFill>
              </a:rPr>
              <a:t>" or suspend it using "</a:t>
            </a:r>
            <a:r>
              <a:rPr lang="en-US" sz="1400" b="1" dirty="0">
                <a:solidFill>
                  <a:srgbClr val="3C5790"/>
                </a:solidFill>
              </a:rPr>
              <a:t>vagrant suspend</a:t>
            </a:r>
            <a:r>
              <a:rPr lang="en-US" sz="1400" dirty="0">
                <a:solidFill>
                  <a:srgbClr val="3C5790"/>
                </a:solidFill>
              </a:rPr>
              <a:t>".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query the status of the VM we can use: "</a:t>
            </a:r>
            <a:r>
              <a:rPr lang="en-US" sz="1400" b="1" dirty="0">
                <a:solidFill>
                  <a:srgbClr val="3C5790"/>
                </a:solidFill>
              </a:rPr>
              <a:t>vagrant status</a:t>
            </a:r>
            <a:r>
              <a:rPr lang="en-US" sz="1400" dirty="0">
                <a:solidFill>
                  <a:srgbClr val="3C5790"/>
                </a:solidFill>
              </a:rPr>
              <a:t>".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command "</a:t>
            </a:r>
            <a:r>
              <a:rPr lang="en-US" sz="1400" b="1" dirty="0">
                <a:solidFill>
                  <a:srgbClr val="3C5790"/>
                </a:solidFill>
              </a:rPr>
              <a:t>vagrant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reload</a:t>
            </a:r>
            <a:r>
              <a:rPr lang="en-US" sz="1400" dirty="0">
                <a:solidFill>
                  <a:srgbClr val="3C5790"/>
                </a:solidFill>
              </a:rPr>
              <a:t>" is equivalent using halt and up commands.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check the state of all active Vagrant environments using: "</a:t>
            </a:r>
            <a:r>
              <a:rPr lang="en-US" sz="1400" b="1" dirty="0">
                <a:solidFill>
                  <a:srgbClr val="3C5790"/>
                </a:solidFill>
              </a:rPr>
              <a:t>vagrant global-status</a:t>
            </a:r>
            <a:r>
              <a:rPr lang="en-US" sz="1400" dirty="0">
                <a:solidFill>
                  <a:srgbClr val="3C5790"/>
                </a:solidFill>
              </a:rPr>
              <a:t>".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resume a VM that was suspended we can use "</a:t>
            </a:r>
            <a:r>
              <a:rPr lang="en-US" sz="1400" b="1" dirty="0">
                <a:solidFill>
                  <a:srgbClr val="3C5790"/>
                </a:solidFill>
              </a:rPr>
              <a:t>vagrant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resume</a:t>
            </a:r>
            <a:r>
              <a:rPr lang="en-US" sz="1400" dirty="0">
                <a:solidFill>
                  <a:srgbClr val="3C5790"/>
                </a:solidFill>
              </a:rPr>
              <a:t>".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"</a:t>
            </a:r>
            <a:r>
              <a:rPr lang="en-US" sz="1400" b="1" dirty="0">
                <a:solidFill>
                  <a:srgbClr val="3C5790"/>
                </a:solidFill>
              </a:rPr>
              <a:t>vagrant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port</a:t>
            </a:r>
            <a:r>
              <a:rPr lang="en-US" sz="1400" dirty="0">
                <a:solidFill>
                  <a:srgbClr val="3C5790"/>
                </a:solidFill>
              </a:rPr>
              <a:t>" command displays the full list of gusts ports mapped to the host machine ports.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All commands can be check here: https://www.vagrantup.com/docs/cli/</a:t>
            </a:r>
          </a:p>
        </p:txBody>
      </p:sp>
    </p:spTree>
    <p:extLst>
      <p:ext uri="{BB962C8B-B14F-4D97-AF65-F5344CB8AC3E}">
        <p14:creationId xmlns:p14="http://schemas.microsoft.com/office/powerpoint/2010/main" val="366813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check </a:t>
            </a:r>
            <a:r>
              <a:rPr lang="en-US" sz="1400" dirty="0" err="1">
                <a:solidFill>
                  <a:srgbClr val="3C5790"/>
                </a:solidFill>
              </a:rPr>
              <a:t>ssh</a:t>
            </a:r>
            <a:r>
              <a:rPr lang="en-US" sz="1400" dirty="0">
                <a:solidFill>
                  <a:srgbClr val="3C5790"/>
                </a:solidFill>
              </a:rPr>
              <a:t> configuration using: "</a:t>
            </a:r>
            <a:r>
              <a:rPr lang="en-US" sz="1400" b="1" dirty="0">
                <a:solidFill>
                  <a:srgbClr val="3C5790"/>
                </a:solidFill>
              </a:rPr>
              <a:t>vagrant </a:t>
            </a:r>
            <a:r>
              <a:rPr lang="en-US" sz="1400" b="1" dirty="0" err="1">
                <a:solidFill>
                  <a:srgbClr val="3C5790"/>
                </a:solidFill>
              </a:rPr>
              <a:t>ssh-config</a:t>
            </a:r>
            <a:r>
              <a:rPr lang="en-US" sz="1400" dirty="0">
                <a:solidFill>
                  <a:srgbClr val="3C5790"/>
                </a:solidFill>
              </a:rPr>
              <a:t>":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Host default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</a:t>
            </a:r>
            <a:r>
              <a:rPr lang="en-US" sz="1400" dirty="0" err="1">
                <a:solidFill>
                  <a:srgbClr val="3C5790"/>
                </a:solidFill>
              </a:rPr>
              <a:t>HostName</a:t>
            </a:r>
            <a:r>
              <a:rPr lang="en-US" sz="1400" dirty="0">
                <a:solidFill>
                  <a:srgbClr val="3C5790"/>
                </a:solidFill>
              </a:rPr>
              <a:t> 127.0.0.1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User vagrant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Port 2222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</a:t>
            </a:r>
            <a:r>
              <a:rPr lang="en-US" sz="1400" dirty="0" err="1">
                <a:solidFill>
                  <a:srgbClr val="3C5790"/>
                </a:solidFill>
              </a:rPr>
              <a:t>UserKnownHostsFile</a:t>
            </a:r>
            <a:r>
              <a:rPr lang="en-US" sz="1400" dirty="0">
                <a:solidFill>
                  <a:srgbClr val="3C5790"/>
                </a:solidFill>
              </a:rPr>
              <a:t> /dev/null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</a:t>
            </a:r>
            <a:r>
              <a:rPr lang="en-US" sz="1400" dirty="0" err="1">
                <a:solidFill>
                  <a:srgbClr val="3C5790"/>
                </a:solidFill>
              </a:rPr>
              <a:t>StrictHostKeyChecking</a:t>
            </a:r>
            <a:r>
              <a:rPr lang="en-US" sz="1400" dirty="0">
                <a:solidFill>
                  <a:srgbClr val="3C5790"/>
                </a:solidFill>
              </a:rPr>
              <a:t> no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</a:t>
            </a:r>
            <a:r>
              <a:rPr lang="en-US" sz="1400" dirty="0" err="1">
                <a:solidFill>
                  <a:srgbClr val="3C5790"/>
                </a:solidFill>
              </a:rPr>
              <a:t>PasswordAuthentication</a:t>
            </a:r>
            <a:r>
              <a:rPr lang="en-US" sz="1400" dirty="0">
                <a:solidFill>
                  <a:srgbClr val="3C5790"/>
                </a:solidFill>
              </a:rPr>
              <a:t> no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</a:t>
            </a:r>
            <a:r>
              <a:rPr lang="en-US" sz="1400" dirty="0" err="1">
                <a:solidFill>
                  <a:srgbClr val="3C5790"/>
                </a:solidFill>
              </a:rPr>
              <a:t>IdentityFile</a:t>
            </a:r>
            <a:r>
              <a:rPr lang="en-US" sz="1400" dirty="0">
                <a:solidFill>
                  <a:srgbClr val="3C5790"/>
                </a:solidFill>
              </a:rPr>
              <a:t> C:/HashiCorp/ubuntu_img/.vagrant/machines/default/virtualbox/private_key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</a:t>
            </a:r>
            <a:r>
              <a:rPr lang="en-US" sz="1400" dirty="0" err="1">
                <a:solidFill>
                  <a:srgbClr val="3C5790"/>
                </a:solidFill>
              </a:rPr>
              <a:t>IdentitiesOnly</a:t>
            </a:r>
            <a:r>
              <a:rPr lang="en-US" sz="1400" dirty="0">
                <a:solidFill>
                  <a:srgbClr val="3C5790"/>
                </a:solidFill>
              </a:rPr>
              <a:t> yes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</a:t>
            </a:r>
            <a:r>
              <a:rPr lang="en-US" sz="1400" dirty="0" err="1">
                <a:solidFill>
                  <a:srgbClr val="3C5790"/>
                </a:solidFill>
              </a:rPr>
              <a:t>LogLevel</a:t>
            </a:r>
            <a:r>
              <a:rPr lang="en-US" sz="1400" dirty="0">
                <a:solidFill>
                  <a:srgbClr val="3C5790"/>
                </a:solidFill>
              </a:rPr>
              <a:t> FATAL</a:t>
            </a:r>
          </a:p>
        </p:txBody>
      </p:sp>
    </p:spTree>
    <p:extLst>
      <p:ext uri="{BB962C8B-B14F-4D97-AF65-F5344CB8AC3E}">
        <p14:creationId xmlns:p14="http://schemas.microsoft.com/office/powerpoint/2010/main" val="315639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For windows in order to connect using putty we need the private key in PPK format.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use Putty Gen to “Load” the vagrant image key and save the private key using PPK format.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480733"/>
            <a:ext cx="4356357" cy="417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48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configure putty using localhost, port 222, we set the private key and we use login username: </a:t>
            </a:r>
            <a:r>
              <a:rPr lang="en-US" sz="1400" b="1" dirty="0">
                <a:solidFill>
                  <a:srgbClr val="3C5790"/>
                </a:solidFill>
              </a:rPr>
              <a:t>vagrant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286000"/>
            <a:ext cx="4800600" cy="451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00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133600"/>
            <a:ext cx="4706129" cy="4627563"/>
          </a:xfrm>
          <a:prstGeom prst="rect">
            <a:avLst/>
          </a:prstGeom>
        </p:spPr>
      </p:pic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5181600" y="2466181"/>
            <a:ext cx="3294871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diagram shows how vagrant commands affects the VM state.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417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When we need to create a new box it's best to use supported boxes like: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- </a:t>
            </a:r>
            <a:r>
              <a:rPr lang="en-US" sz="1400" dirty="0" err="1">
                <a:solidFill>
                  <a:srgbClr val="3C5790"/>
                </a:solidFill>
              </a:rPr>
              <a:t>ubuntu</a:t>
            </a:r>
            <a:r>
              <a:rPr lang="en-US" sz="1400" dirty="0">
                <a:solidFill>
                  <a:srgbClr val="3C5790"/>
                </a:solidFill>
              </a:rPr>
              <a:t>/trusty64</a:t>
            </a:r>
          </a:p>
          <a:p>
            <a:r>
              <a:rPr lang="en-US" sz="1400" dirty="0">
                <a:solidFill>
                  <a:srgbClr val="3C5790"/>
                </a:solidFill>
              </a:rPr>
              <a:t>- </a:t>
            </a:r>
            <a:r>
              <a:rPr lang="en-US" sz="1400" dirty="0" err="1">
                <a:solidFill>
                  <a:srgbClr val="3C5790"/>
                </a:solidFill>
              </a:rPr>
              <a:t>ubuntu</a:t>
            </a:r>
            <a:r>
              <a:rPr lang="en-US" sz="1400" dirty="0">
                <a:solidFill>
                  <a:srgbClr val="3C5790"/>
                </a:solidFill>
              </a:rPr>
              <a:t>/trusty32</a:t>
            </a:r>
          </a:p>
          <a:p>
            <a:r>
              <a:rPr lang="en-US" sz="1400" dirty="0">
                <a:solidFill>
                  <a:srgbClr val="3C5790"/>
                </a:solidFill>
              </a:rPr>
              <a:t>- </a:t>
            </a:r>
            <a:r>
              <a:rPr lang="en-US" sz="1400" dirty="0" err="1">
                <a:solidFill>
                  <a:srgbClr val="3C5790"/>
                </a:solidFill>
              </a:rPr>
              <a:t>ubuntu</a:t>
            </a:r>
            <a:r>
              <a:rPr lang="en-US" sz="1400" dirty="0">
                <a:solidFill>
                  <a:srgbClr val="3C5790"/>
                </a:solidFill>
              </a:rPr>
              <a:t>/precise64</a:t>
            </a:r>
          </a:p>
          <a:p>
            <a:r>
              <a:rPr lang="en-US" sz="1400" dirty="0">
                <a:solidFill>
                  <a:srgbClr val="3C5790"/>
                </a:solidFill>
              </a:rPr>
              <a:t>- </a:t>
            </a:r>
            <a:r>
              <a:rPr lang="en-US" sz="1400" dirty="0" err="1">
                <a:solidFill>
                  <a:srgbClr val="3C5790"/>
                </a:solidFill>
              </a:rPr>
              <a:t>ubuntu</a:t>
            </a:r>
            <a:r>
              <a:rPr lang="en-US" sz="1400" dirty="0">
                <a:solidFill>
                  <a:srgbClr val="3C5790"/>
                </a:solidFill>
              </a:rPr>
              <a:t>/precise32</a:t>
            </a:r>
          </a:p>
          <a:p>
            <a:r>
              <a:rPr lang="en-US" sz="1400" dirty="0">
                <a:solidFill>
                  <a:srgbClr val="3C5790"/>
                </a:solidFill>
              </a:rPr>
              <a:t>- chef/centos-6.5</a:t>
            </a:r>
          </a:p>
          <a:p>
            <a:r>
              <a:rPr lang="en-US" sz="1400" dirty="0">
                <a:solidFill>
                  <a:srgbClr val="3C5790"/>
                </a:solidFill>
              </a:rPr>
              <a:t>- chef/debian-7.4</a:t>
            </a:r>
          </a:p>
          <a:p>
            <a:r>
              <a:rPr lang="en-US" sz="1400" dirty="0">
                <a:solidFill>
                  <a:srgbClr val="3C5790"/>
                </a:solidFill>
              </a:rPr>
              <a:t>- chef/fedora-20</a:t>
            </a:r>
          </a:p>
          <a:p>
            <a:r>
              <a:rPr lang="en-US" sz="1400" dirty="0">
                <a:solidFill>
                  <a:srgbClr val="3C5790"/>
                </a:solidFill>
              </a:rPr>
              <a:t>- chef/freebsd-9.2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initialize a certain VM we use: "vagrant </a:t>
            </a:r>
            <a:r>
              <a:rPr lang="en-US" sz="1400" dirty="0" err="1">
                <a:solidFill>
                  <a:srgbClr val="3C5790"/>
                </a:solidFill>
              </a:rPr>
              <a:t>init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ubuntu</a:t>
            </a:r>
            <a:r>
              <a:rPr lang="en-US" sz="1400" dirty="0">
                <a:solidFill>
                  <a:srgbClr val="3C5790"/>
                </a:solidFill>
              </a:rPr>
              <a:t>/trusty64"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891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After we configure a certain VM we can save it using: "</a:t>
            </a:r>
            <a:r>
              <a:rPr lang="en-US" sz="1400" b="1" dirty="0">
                <a:solidFill>
                  <a:srgbClr val="3C5790"/>
                </a:solidFill>
              </a:rPr>
              <a:t>vagrant package</a:t>
            </a:r>
            <a:r>
              <a:rPr lang="en-US" sz="1400" dirty="0">
                <a:solidFill>
                  <a:srgbClr val="3C5790"/>
                </a:solidFill>
              </a:rPr>
              <a:t>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Sample: "vagrant package --output </a:t>
            </a:r>
            <a:r>
              <a:rPr lang="en-US" sz="1400" dirty="0" err="1">
                <a:solidFill>
                  <a:srgbClr val="3C5790"/>
                </a:solidFill>
              </a:rPr>
              <a:t>custom.box</a:t>
            </a:r>
            <a:r>
              <a:rPr lang="en-US" sz="1400" dirty="0">
                <a:solidFill>
                  <a:srgbClr val="3C5790"/>
                </a:solidFill>
              </a:rPr>
              <a:t>"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We can edit the VM configuration to forwards ports.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Vagrant.configure</a:t>
            </a:r>
            <a:r>
              <a:rPr lang="en-US" sz="1400" dirty="0">
                <a:solidFill>
                  <a:srgbClr val="3C5790"/>
                </a:solidFill>
              </a:rPr>
              <a:t>(2) do |</a:t>
            </a:r>
            <a:r>
              <a:rPr lang="en-US" sz="1400" dirty="0" err="1">
                <a:solidFill>
                  <a:srgbClr val="3C5790"/>
                </a:solidFill>
              </a:rPr>
              <a:t>config</a:t>
            </a:r>
            <a:r>
              <a:rPr lang="en-US" sz="1400" dirty="0">
                <a:solidFill>
                  <a:srgbClr val="3C5790"/>
                </a:solidFill>
              </a:rPr>
              <a:t>|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config.vm.box</a:t>
            </a:r>
            <a:r>
              <a:rPr lang="en-US" sz="1400" dirty="0">
                <a:solidFill>
                  <a:srgbClr val="3C5790"/>
                </a:solidFill>
              </a:rPr>
              <a:t> = "custom"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config.vm.network</a:t>
            </a:r>
            <a:r>
              <a:rPr lang="en-US" sz="1400" dirty="0">
                <a:solidFill>
                  <a:srgbClr val="3C5790"/>
                </a:solidFill>
              </a:rPr>
              <a:t> :</a:t>
            </a:r>
            <a:r>
              <a:rPr lang="en-US" sz="1400" dirty="0" err="1">
                <a:solidFill>
                  <a:srgbClr val="3C5790"/>
                </a:solidFill>
              </a:rPr>
              <a:t>forwarded_port</a:t>
            </a:r>
            <a:r>
              <a:rPr lang="en-US" sz="1400" dirty="0">
                <a:solidFill>
                  <a:srgbClr val="3C5790"/>
                </a:solidFill>
              </a:rPr>
              <a:t>, guest: 4000, host: 8080, </a:t>
            </a:r>
            <a:r>
              <a:rPr lang="en-US" sz="1400" dirty="0" err="1">
                <a:solidFill>
                  <a:srgbClr val="3C5790"/>
                </a:solidFill>
              </a:rPr>
              <a:t>host_ip</a:t>
            </a:r>
            <a:r>
              <a:rPr lang="en-US" sz="1400" dirty="0">
                <a:solidFill>
                  <a:srgbClr val="3C5790"/>
                </a:solidFill>
              </a:rPr>
              <a:t>: "127.0.0.1"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end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120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Provisioning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When we need to prepare a development environment first we need to a manual approach.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First we run certain commands on OS to install required packages.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After we have all setup we don't need to run them by hand again.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Vagrant has built-in support for many popular configuration management tools.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Provisioning configuration is stored in the Vagrant file.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Vagrant.configure</a:t>
            </a:r>
            <a:r>
              <a:rPr lang="en-US" sz="1400" dirty="0">
                <a:solidFill>
                  <a:srgbClr val="3C5790"/>
                </a:solidFill>
              </a:rPr>
              <a:t>(2) do |</a:t>
            </a:r>
            <a:r>
              <a:rPr lang="en-US" sz="1400" dirty="0" err="1">
                <a:solidFill>
                  <a:srgbClr val="3C5790"/>
                </a:solidFill>
              </a:rPr>
              <a:t>config</a:t>
            </a:r>
            <a:r>
              <a:rPr lang="en-US" sz="1400" dirty="0">
                <a:solidFill>
                  <a:srgbClr val="3C5790"/>
                </a:solidFill>
              </a:rPr>
              <a:t>|</a:t>
            </a:r>
          </a:p>
          <a:p>
            <a:r>
              <a:rPr lang="en-US" sz="1400" dirty="0">
                <a:solidFill>
                  <a:srgbClr val="3C5790"/>
                </a:solidFill>
              </a:rPr>
              <a:t>...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  </a:t>
            </a:r>
            <a:r>
              <a:rPr lang="en-US" sz="1400" dirty="0" err="1">
                <a:solidFill>
                  <a:srgbClr val="3C5790"/>
                </a:solidFill>
              </a:rPr>
              <a:t>config.vm.provision</a:t>
            </a:r>
            <a:r>
              <a:rPr lang="en-US" sz="1400" dirty="0">
                <a:solidFill>
                  <a:srgbClr val="3C5790"/>
                </a:solidFill>
              </a:rPr>
              <a:t> "THE-NAME-OF-THE-PROVISIONER"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end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939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Provisioning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Provision types: shell, puppet, </a:t>
            </a:r>
            <a:r>
              <a:rPr lang="en-US" sz="1400" dirty="0" err="1">
                <a:solidFill>
                  <a:srgbClr val="3C5790"/>
                </a:solidFill>
              </a:rPr>
              <a:t>ansible</a:t>
            </a:r>
            <a:r>
              <a:rPr lang="en-US" sz="1400" dirty="0">
                <a:solidFill>
                  <a:srgbClr val="3C5790"/>
                </a:solidFill>
              </a:rPr>
              <a:t>, chef-solo.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Vagrant.configure</a:t>
            </a:r>
            <a:r>
              <a:rPr lang="en-US" sz="1400" dirty="0">
                <a:solidFill>
                  <a:srgbClr val="3C5790"/>
                </a:solidFill>
              </a:rPr>
              <a:t>(2) do |</a:t>
            </a:r>
            <a:r>
              <a:rPr lang="en-US" sz="1400" dirty="0" err="1">
                <a:solidFill>
                  <a:srgbClr val="3C5790"/>
                </a:solidFill>
              </a:rPr>
              <a:t>config</a:t>
            </a:r>
            <a:r>
              <a:rPr lang="en-US" sz="1400" dirty="0">
                <a:solidFill>
                  <a:srgbClr val="3C5790"/>
                </a:solidFill>
              </a:rPr>
              <a:t>|</a:t>
            </a:r>
          </a:p>
          <a:p>
            <a:r>
              <a:rPr lang="en-US" sz="1400" dirty="0">
                <a:solidFill>
                  <a:srgbClr val="3C5790"/>
                </a:solidFill>
              </a:rPr>
              <a:t>...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</a:t>
            </a:r>
            <a:r>
              <a:rPr lang="en-US" sz="1400" dirty="0" err="1">
                <a:solidFill>
                  <a:srgbClr val="3C5790"/>
                </a:solidFill>
              </a:rPr>
              <a:t>config.vm.provision</a:t>
            </a:r>
            <a:r>
              <a:rPr lang="en-US" sz="1400" dirty="0">
                <a:solidFill>
                  <a:srgbClr val="3C5790"/>
                </a:solidFill>
              </a:rPr>
              <a:t> "shell", path: "script.sh"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</a:t>
            </a:r>
            <a:r>
              <a:rPr lang="en-US" sz="1400" dirty="0" err="1">
                <a:solidFill>
                  <a:srgbClr val="3C5790"/>
                </a:solidFill>
              </a:rPr>
              <a:t>config.vm.provision</a:t>
            </a:r>
            <a:r>
              <a:rPr lang="en-US" sz="1400" dirty="0">
                <a:solidFill>
                  <a:srgbClr val="3C5790"/>
                </a:solidFill>
              </a:rPr>
              <a:t> "puppet"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</a:t>
            </a:r>
            <a:r>
              <a:rPr lang="en-US" sz="1400" dirty="0" err="1">
                <a:solidFill>
                  <a:srgbClr val="3C5790"/>
                </a:solidFill>
              </a:rPr>
              <a:t>config.vm.provision</a:t>
            </a:r>
            <a:r>
              <a:rPr lang="en-US" sz="1400" dirty="0">
                <a:solidFill>
                  <a:srgbClr val="3C5790"/>
                </a:solidFill>
              </a:rPr>
              <a:t> "</a:t>
            </a:r>
            <a:r>
              <a:rPr lang="en-US" sz="1400" dirty="0" err="1">
                <a:solidFill>
                  <a:srgbClr val="3C5790"/>
                </a:solidFill>
              </a:rPr>
              <a:t>ansible</a:t>
            </a:r>
            <a:r>
              <a:rPr lang="en-US" sz="1400" dirty="0">
                <a:solidFill>
                  <a:srgbClr val="3C5790"/>
                </a:solidFill>
              </a:rPr>
              <a:t>", playbook: "</a:t>
            </a:r>
            <a:r>
              <a:rPr lang="en-US" sz="1400" dirty="0" err="1">
                <a:solidFill>
                  <a:srgbClr val="3C5790"/>
                </a:solidFill>
              </a:rPr>
              <a:t>playbook.yml</a:t>
            </a:r>
            <a:r>
              <a:rPr lang="en-US" sz="1400" dirty="0">
                <a:solidFill>
                  <a:srgbClr val="3C5790"/>
                </a:solidFill>
              </a:rPr>
              <a:t>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end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After the configuration we can use: "</a:t>
            </a:r>
            <a:r>
              <a:rPr lang="en-US" sz="1400" b="1" dirty="0">
                <a:solidFill>
                  <a:srgbClr val="3C5790"/>
                </a:solidFill>
              </a:rPr>
              <a:t>vagrant up --provision</a:t>
            </a:r>
            <a:r>
              <a:rPr lang="en-US" sz="1400" dirty="0">
                <a:solidFill>
                  <a:srgbClr val="3C5790"/>
                </a:solidFill>
              </a:rPr>
              <a:t>" or "</a:t>
            </a:r>
            <a:r>
              <a:rPr lang="en-US" sz="1400" b="1" dirty="0">
                <a:solidFill>
                  <a:srgbClr val="3C5790"/>
                </a:solidFill>
              </a:rPr>
              <a:t>vagrant up --no-provision</a:t>
            </a:r>
            <a:r>
              <a:rPr lang="en-US" sz="1400" dirty="0">
                <a:solidFill>
                  <a:srgbClr val="3C5790"/>
                </a:solidFill>
              </a:rPr>
              <a:t>".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6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Vagrant</a:t>
            </a:r>
            <a:r>
              <a:rPr lang="fr-CA" sz="1600" dirty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Provisioning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Provisioning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If we want to call shell script from the VM we can use the </a:t>
            </a:r>
            <a:r>
              <a:rPr lang="en-US" sz="1400" b="1" dirty="0">
                <a:solidFill>
                  <a:srgbClr val="3C5790"/>
                </a:solidFill>
              </a:rPr>
              <a:t>inline</a:t>
            </a:r>
            <a:r>
              <a:rPr lang="en-US" sz="1400" dirty="0">
                <a:solidFill>
                  <a:srgbClr val="3C5790"/>
                </a:solidFill>
              </a:rPr>
              <a:t> parameter.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Vagrant.configure</a:t>
            </a:r>
            <a:r>
              <a:rPr lang="en-US" sz="1400" dirty="0">
                <a:solidFill>
                  <a:srgbClr val="3C5790"/>
                </a:solidFill>
              </a:rPr>
              <a:t>(2) do |</a:t>
            </a:r>
            <a:r>
              <a:rPr lang="en-US" sz="1400" dirty="0" err="1">
                <a:solidFill>
                  <a:srgbClr val="3C5790"/>
                </a:solidFill>
              </a:rPr>
              <a:t>config</a:t>
            </a:r>
            <a:r>
              <a:rPr lang="en-US" sz="1400" dirty="0">
                <a:solidFill>
                  <a:srgbClr val="3C5790"/>
                </a:solidFill>
              </a:rPr>
              <a:t>|</a:t>
            </a:r>
          </a:p>
          <a:p>
            <a:r>
              <a:rPr lang="en-US" sz="1400" dirty="0">
                <a:solidFill>
                  <a:srgbClr val="3C5790"/>
                </a:solidFill>
              </a:rPr>
              <a:t>...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</a:t>
            </a:r>
            <a:r>
              <a:rPr lang="en-US" sz="1400" dirty="0" err="1">
                <a:solidFill>
                  <a:srgbClr val="3C5790"/>
                </a:solidFill>
              </a:rPr>
              <a:t>config.vm.provision</a:t>
            </a:r>
            <a:r>
              <a:rPr lang="en-US" sz="1400" dirty="0">
                <a:solidFill>
                  <a:srgbClr val="3C5790"/>
                </a:solidFill>
              </a:rPr>
              <a:t> "shell", inline: “</a:t>
            </a:r>
            <a:r>
              <a:rPr lang="en-US" sz="1400" dirty="0" err="1">
                <a:solidFill>
                  <a:srgbClr val="3C5790"/>
                </a:solidFill>
              </a:rPr>
              <a:t>sudo</a:t>
            </a:r>
            <a:r>
              <a:rPr lang="en-US" sz="1400" dirty="0">
                <a:solidFill>
                  <a:srgbClr val="3C5790"/>
                </a:solidFill>
              </a:rPr>
              <a:t> /script.sh"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end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After we make the configuration we need to restart the VM: “</a:t>
            </a:r>
            <a:r>
              <a:rPr lang="en-US" sz="1400" b="1" dirty="0">
                <a:solidFill>
                  <a:srgbClr val="3C5790"/>
                </a:solidFill>
              </a:rPr>
              <a:t>vagrant reload –provision</a:t>
            </a:r>
            <a:r>
              <a:rPr lang="en-US" sz="1400" dirty="0">
                <a:solidFill>
                  <a:srgbClr val="3C5790"/>
                </a:solidFill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918342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https://en.wikipedia.org/wiki/Vagrant_(software)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https://www.vagrantup.com/docs/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Apress</a:t>
            </a:r>
            <a:r>
              <a:rPr lang="en-US" sz="1600" dirty="0">
                <a:solidFill>
                  <a:schemeClr val="bg1"/>
                </a:solidFill>
              </a:rPr>
              <a:t> – Pro Vagrant</a:t>
            </a:r>
            <a:endParaRPr lang="fr-CA" sz="1600" dirty="0">
              <a:solidFill>
                <a:schemeClr val="bg1"/>
              </a:solidFill>
            </a:endParaRPr>
          </a:p>
          <a:p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Vagrant</a:t>
            </a:r>
            <a:r>
              <a:rPr lang="fr-CA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3622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Vagrant is computer software that creates and configures virtual development environments.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It can be seen as a higher-level wrapper around virtualization software such as </a:t>
            </a:r>
            <a:r>
              <a:rPr lang="en-US" sz="1600" dirty="0" err="1">
                <a:solidFill>
                  <a:srgbClr val="3C5790"/>
                </a:solidFill>
              </a:rPr>
              <a:t>VirtualBox</a:t>
            </a:r>
            <a:r>
              <a:rPr lang="en-US" sz="1600" dirty="0">
                <a:solidFill>
                  <a:srgbClr val="3C5790"/>
                </a:solidFill>
              </a:rPr>
              <a:t>, VMware, KVM and Linux Containers (LXC), and around configuration management software such as </a:t>
            </a:r>
            <a:r>
              <a:rPr lang="en-US" sz="1600" dirty="0" err="1">
                <a:solidFill>
                  <a:srgbClr val="3C5790"/>
                </a:solidFill>
              </a:rPr>
              <a:t>Ansible</a:t>
            </a:r>
            <a:r>
              <a:rPr lang="en-US" sz="1600" dirty="0">
                <a:solidFill>
                  <a:srgbClr val="3C5790"/>
                </a:solidFill>
              </a:rPr>
              <a:t>, Chef, Salt, and Puppet.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Vagrant</a:t>
            </a:r>
            <a:r>
              <a:rPr lang="fr-CA" dirty="0">
                <a:solidFill>
                  <a:schemeClr val="bg1"/>
                </a:solidFill>
              </a:rPr>
              <a:t>?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3622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Vagrant is written in Ruby, but can be used in projects written in other programming languages such as PHP, Python, Java, C# and JavaScript.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Vagrant is open source software distributed under an MIT license.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It provides a unified and simple command-line interface to manage VMs.</a:t>
            </a:r>
            <a:endParaRPr lang="fr-CA" sz="16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04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981200"/>
            <a:ext cx="7086600" cy="46941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Offers a very simple command-line interface to manage VMs.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Supports all major virtual solutions: </a:t>
            </a:r>
            <a:r>
              <a:rPr lang="en-US" sz="1400" dirty="0" err="1">
                <a:solidFill>
                  <a:srgbClr val="3C5790"/>
                </a:solidFill>
              </a:rPr>
              <a:t>VirtualBox</a:t>
            </a:r>
            <a:r>
              <a:rPr lang="en-US" sz="1400" dirty="0">
                <a:solidFill>
                  <a:srgbClr val="3C5790"/>
                </a:solidFill>
              </a:rPr>
              <a:t>, VMWare, and Hyper-V.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Supports most popular software configuration tools, including </a:t>
            </a:r>
            <a:r>
              <a:rPr lang="en-US" sz="1400" dirty="0" err="1">
                <a:solidFill>
                  <a:srgbClr val="3C5790"/>
                </a:solidFill>
              </a:rPr>
              <a:t>Ansible</a:t>
            </a:r>
            <a:r>
              <a:rPr lang="en-US" sz="1400" dirty="0">
                <a:solidFill>
                  <a:srgbClr val="3C5790"/>
                </a:solidFill>
              </a:rPr>
              <a:t>, Chef, Puppet, and Salt.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Facilitates procedures to distribute and share virtual environments.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63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first step in configuring any Vagrant project is to create a </a:t>
            </a:r>
            <a:r>
              <a:rPr lang="en-US" sz="1400" dirty="0" err="1">
                <a:solidFill>
                  <a:srgbClr val="3C5790"/>
                </a:solidFill>
              </a:rPr>
              <a:t>Vagrantfile</a:t>
            </a:r>
            <a:r>
              <a:rPr lang="en-US" sz="1400" dirty="0">
                <a:solidFill>
                  <a:srgbClr val="3C5790"/>
                </a:solidFill>
              </a:rPr>
              <a:t>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Vagrant has a built-in command for initializing a directory for usage with Vagrant: </a:t>
            </a:r>
            <a:r>
              <a:rPr lang="en-US" sz="1400" b="1" dirty="0">
                <a:solidFill>
                  <a:srgbClr val="3C5790"/>
                </a:solidFill>
              </a:rPr>
              <a:t>vagrant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 err="1">
                <a:solidFill>
                  <a:srgbClr val="3C5790"/>
                </a:solidFill>
              </a:rPr>
              <a:t>init</a:t>
            </a:r>
            <a:r>
              <a:rPr lang="en-US" sz="1400" dirty="0" err="1">
                <a:solidFill>
                  <a:srgbClr val="3C5790"/>
                </a:solidFill>
              </a:rPr>
              <a:t>.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configuration of a VM used within a project is stored on a per-project basis inside the </a:t>
            </a:r>
            <a:r>
              <a:rPr lang="en-US" sz="1400" dirty="0" err="1">
                <a:solidFill>
                  <a:srgbClr val="3C5790"/>
                </a:solidFill>
              </a:rPr>
              <a:t>Vagrantfile</a:t>
            </a:r>
            <a:r>
              <a:rPr lang="en-US" sz="1400" dirty="0">
                <a:solidFill>
                  <a:srgbClr val="3C5790"/>
                </a:solidFill>
              </a:rPr>
              <a:t> file.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26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Boxes are added to Vagrant with vagrant box add.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stores the box under a specific name so that multiple Vagrant environments can re-use it: </a:t>
            </a:r>
            <a:r>
              <a:rPr lang="en-US" sz="1400" b="1" dirty="0">
                <a:solidFill>
                  <a:srgbClr val="3C5790"/>
                </a:solidFill>
              </a:rPr>
              <a:t>vagrant box add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hashicorp</a:t>
            </a:r>
            <a:r>
              <a:rPr lang="en-US" sz="1400" dirty="0">
                <a:solidFill>
                  <a:srgbClr val="3C5790"/>
                </a:solidFill>
              </a:rPr>
              <a:t>/precise64.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the box was not added before, Vagrant will automatically download and add the box when it is run.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specify an explicit version of a box by specifying </a:t>
            </a:r>
            <a:r>
              <a:rPr lang="en-US" sz="1400" b="1" dirty="0" err="1">
                <a:solidFill>
                  <a:srgbClr val="3C5790"/>
                </a:solidFill>
              </a:rPr>
              <a:t>config.vm.box_version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 err="1">
                <a:solidFill>
                  <a:srgbClr val="3C5790"/>
                </a:solidFill>
              </a:rPr>
              <a:t>Vagrant.configure</a:t>
            </a:r>
            <a:r>
              <a:rPr lang="en-US" sz="1400" dirty="0">
                <a:solidFill>
                  <a:srgbClr val="3C5790"/>
                </a:solidFill>
              </a:rPr>
              <a:t>("2") do |</a:t>
            </a:r>
            <a:r>
              <a:rPr lang="en-US" sz="1400" dirty="0" err="1">
                <a:solidFill>
                  <a:srgbClr val="3C5790"/>
                </a:solidFill>
              </a:rPr>
              <a:t>config</a:t>
            </a:r>
            <a:r>
              <a:rPr lang="en-US" sz="1400" dirty="0">
                <a:solidFill>
                  <a:srgbClr val="3C5790"/>
                </a:solidFill>
              </a:rPr>
              <a:t>|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</a:t>
            </a:r>
            <a:r>
              <a:rPr lang="en-US" sz="1400" dirty="0" err="1">
                <a:solidFill>
                  <a:srgbClr val="3C5790"/>
                </a:solidFill>
              </a:rPr>
              <a:t>config.vm.box</a:t>
            </a:r>
            <a:r>
              <a:rPr lang="en-US" sz="1400" dirty="0">
                <a:solidFill>
                  <a:srgbClr val="3C5790"/>
                </a:solidFill>
              </a:rPr>
              <a:t> = "</a:t>
            </a:r>
            <a:r>
              <a:rPr lang="en-US" sz="1400" dirty="0" err="1">
                <a:solidFill>
                  <a:srgbClr val="3C5790"/>
                </a:solidFill>
              </a:rPr>
              <a:t>hashicorp</a:t>
            </a:r>
            <a:r>
              <a:rPr lang="en-US" sz="1400" dirty="0">
                <a:solidFill>
                  <a:srgbClr val="3C5790"/>
                </a:solidFill>
              </a:rPr>
              <a:t>/precise64"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</a:t>
            </a:r>
            <a:r>
              <a:rPr lang="en-US" sz="1400" dirty="0" err="1">
                <a:solidFill>
                  <a:srgbClr val="3C5790"/>
                </a:solidFill>
              </a:rPr>
              <a:t>config.vm.box_version</a:t>
            </a:r>
            <a:r>
              <a:rPr lang="en-US" sz="1400" dirty="0">
                <a:solidFill>
                  <a:srgbClr val="3C5790"/>
                </a:solidFill>
              </a:rPr>
              <a:t> = "1.1.0"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end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58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specify the URL to a box directly using </a:t>
            </a:r>
            <a:r>
              <a:rPr lang="en-US" sz="1400" b="1" dirty="0" err="1">
                <a:solidFill>
                  <a:srgbClr val="3C5790"/>
                </a:solidFill>
              </a:rPr>
              <a:t>config.vm.box_url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Vagrant.configure</a:t>
            </a:r>
            <a:r>
              <a:rPr lang="en-US" sz="1400" dirty="0">
                <a:solidFill>
                  <a:srgbClr val="3C5790"/>
                </a:solidFill>
              </a:rPr>
              <a:t>("2") do |</a:t>
            </a:r>
            <a:r>
              <a:rPr lang="en-US" sz="1400" dirty="0" err="1">
                <a:solidFill>
                  <a:srgbClr val="3C5790"/>
                </a:solidFill>
              </a:rPr>
              <a:t>config</a:t>
            </a:r>
            <a:r>
              <a:rPr lang="en-US" sz="1400" dirty="0">
                <a:solidFill>
                  <a:srgbClr val="3C5790"/>
                </a:solidFill>
              </a:rPr>
              <a:t>|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</a:t>
            </a:r>
            <a:r>
              <a:rPr lang="en-US" sz="1400" dirty="0" err="1">
                <a:solidFill>
                  <a:srgbClr val="3C5790"/>
                </a:solidFill>
              </a:rPr>
              <a:t>config.vm.box</a:t>
            </a:r>
            <a:r>
              <a:rPr lang="en-US" sz="1400" dirty="0">
                <a:solidFill>
                  <a:srgbClr val="3C5790"/>
                </a:solidFill>
              </a:rPr>
              <a:t> = "</a:t>
            </a:r>
            <a:r>
              <a:rPr lang="en-US" sz="1400" dirty="0" err="1">
                <a:solidFill>
                  <a:srgbClr val="3C5790"/>
                </a:solidFill>
              </a:rPr>
              <a:t>hashicorp</a:t>
            </a:r>
            <a:r>
              <a:rPr lang="en-US" sz="1400" dirty="0">
                <a:solidFill>
                  <a:srgbClr val="3C5790"/>
                </a:solidFill>
              </a:rPr>
              <a:t>/precise64"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</a:t>
            </a:r>
            <a:r>
              <a:rPr lang="en-US" sz="1400" dirty="0" err="1">
                <a:solidFill>
                  <a:srgbClr val="3C5790"/>
                </a:solidFill>
              </a:rPr>
              <a:t>config.vm.box_url</a:t>
            </a:r>
            <a:r>
              <a:rPr lang="en-US" sz="1400" dirty="0">
                <a:solidFill>
                  <a:srgbClr val="3C5790"/>
                </a:solidFill>
              </a:rPr>
              <a:t> = "http://files.vagrantup.com/precise64.box"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End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More boxes can be found on following address: </a:t>
            </a:r>
            <a:r>
              <a:rPr lang="en-US" sz="1400" dirty="0">
                <a:solidFill>
                  <a:srgbClr val="3C5790"/>
                </a:solidFill>
                <a:hlinkClick r:id="rId3"/>
              </a:rPr>
              <a:t>https://atlas.hashicorp.com/boxes/search</a:t>
            </a:r>
            <a:r>
              <a:rPr lang="en-US" sz="1400" dirty="0">
                <a:solidFill>
                  <a:srgbClr val="3C5790"/>
                </a:solidFill>
              </a:rPr>
              <a:t> 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195554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6422</TotalTime>
  <Words>1044</Words>
  <Application>Microsoft Office PowerPoint</Application>
  <PresentationFormat>On-screen Show (4:3)</PresentationFormat>
  <Paragraphs>128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143</vt:lpstr>
      <vt:lpstr>Vagrant</vt:lpstr>
      <vt:lpstr>Contents</vt:lpstr>
      <vt:lpstr>What is Vagrant?</vt:lpstr>
      <vt:lpstr>What is Vagrant? (cont.)</vt:lpstr>
      <vt:lpstr>Architecture</vt:lpstr>
      <vt:lpstr>Features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Provisioning</vt:lpstr>
      <vt:lpstr>Provisioning (cont.)</vt:lpstr>
      <vt:lpstr>Provisioning (cont.)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730</cp:revision>
  <dcterms:created xsi:type="dcterms:W3CDTF">2012-04-12T06:19:17Z</dcterms:created>
  <dcterms:modified xsi:type="dcterms:W3CDTF">2017-01-21T18:20:51Z</dcterms:modified>
</cp:coreProperties>
</file>