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7" r:id="rId5"/>
    <p:sldId id="407" r:id="rId6"/>
    <p:sldId id="405" r:id="rId7"/>
    <p:sldId id="406" r:id="rId8"/>
    <p:sldId id="404" r:id="rId9"/>
    <p:sldId id="417" r:id="rId10"/>
    <p:sldId id="418" r:id="rId11"/>
    <p:sldId id="420" r:id="rId12"/>
    <p:sldId id="421" r:id="rId13"/>
    <p:sldId id="419" r:id="rId14"/>
    <p:sldId id="409" r:id="rId15"/>
    <p:sldId id="410" r:id="rId16"/>
    <p:sldId id="411" r:id="rId17"/>
    <p:sldId id="412" r:id="rId18"/>
    <p:sldId id="408" r:id="rId19"/>
    <p:sldId id="415" r:id="rId20"/>
    <p:sldId id="414" r:id="rId21"/>
    <p:sldId id="416" r:id="rId22"/>
    <p:sldId id="413" r:id="rId23"/>
    <p:sldId id="430" r:id="rId24"/>
    <p:sldId id="432" r:id="rId25"/>
    <p:sldId id="433" r:id="rId26"/>
    <p:sldId id="435" r:id="rId27"/>
    <p:sldId id="434" r:id="rId28"/>
    <p:sldId id="431" r:id="rId29"/>
    <p:sldId id="437" r:id="rId30"/>
    <p:sldId id="439" r:id="rId31"/>
    <p:sldId id="438" r:id="rId32"/>
    <p:sldId id="440" r:id="rId33"/>
    <p:sldId id="442" r:id="rId34"/>
    <p:sldId id="441" r:id="rId35"/>
    <p:sldId id="450" r:id="rId36"/>
    <p:sldId id="449" r:id="rId37"/>
    <p:sldId id="443" r:id="rId38"/>
    <p:sldId id="444" r:id="rId39"/>
    <p:sldId id="445" r:id="rId40"/>
    <p:sldId id="436" r:id="rId41"/>
    <p:sldId id="448" r:id="rId42"/>
    <p:sldId id="389" r:id="rId43"/>
    <p:sldId id="259" r:id="rId4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Apache </a:t>
            </a:r>
            <a:r>
              <a:rPr lang="fr-CA" sz="4000" dirty="0" err="1" smtClean="0">
                <a:solidFill>
                  <a:schemeClr val="bg1"/>
                </a:solidFill>
              </a:rPr>
              <a:t>Curator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Architecture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has two types of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b="1" dirty="0">
                <a:solidFill>
                  <a:srgbClr val="3C5790"/>
                </a:solidFill>
              </a:rPr>
              <a:t>persistent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ephemeral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persistent and ephemeral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can be sequential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as well.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type is set at its creation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Persistent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have a lifetime in the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namespace until they're explicitly deleted.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can be deleted by calling the delete API call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1] create /[Test] "</a:t>
            </a:r>
            <a:r>
              <a:rPr lang="en-US" sz="1400" dirty="0" err="1">
                <a:solidFill>
                  <a:srgbClr val="3C5790"/>
                </a:solidFill>
              </a:rPr>
              <a:t>ApacheZooKeeper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/[Test]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2] get /[Test]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ApacheZooKeeper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Architecture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Since both persistent and ephemeral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can be sequential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, we have </a:t>
            </a:r>
            <a:r>
              <a:rPr lang="en-US" sz="1400" dirty="0" smtClean="0">
                <a:solidFill>
                  <a:srgbClr val="3C5790"/>
                </a:solidFill>
              </a:rPr>
              <a:t>a total </a:t>
            </a:r>
            <a:r>
              <a:rPr lang="en-US" sz="1400" dirty="0">
                <a:solidFill>
                  <a:srgbClr val="3C5790"/>
                </a:solidFill>
              </a:rPr>
              <a:t>of four modes of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persistent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ephemeral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persistent_sequential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ephemeral_sequential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Architecture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create a sequential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using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Java shell, we have to use the </a:t>
            </a:r>
            <a:r>
              <a:rPr lang="en-US" sz="1400" dirty="0" smtClean="0">
                <a:solidFill>
                  <a:srgbClr val="3C5790"/>
                </a:solidFill>
              </a:rPr>
              <a:t>–s flag </a:t>
            </a:r>
            <a:r>
              <a:rPr lang="en-US" sz="1400" dirty="0">
                <a:solidFill>
                  <a:srgbClr val="3C5790"/>
                </a:solidFill>
              </a:rPr>
              <a:t>of the create command: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1] create -s </a:t>
            </a:r>
            <a:r>
              <a:rPr lang="en-US" sz="1400" dirty="0" smtClean="0">
                <a:solidFill>
                  <a:srgbClr val="3C5790"/>
                </a:solidFill>
              </a:rPr>
              <a:t>/[Test] "</a:t>
            </a:r>
            <a:r>
              <a:rPr lang="en-US" sz="1400" dirty="0" err="1">
                <a:solidFill>
                  <a:srgbClr val="3C5790"/>
                </a:solidFill>
              </a:rPr>
              <a:t>PersistentSequentialZnode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</a:t>
            </a:r>
            <a:r>
              <a:rPr lang="en-US" sz="1400" dirty="0" smtClean="0">
                <a:solidFill>
                  <a:srgbClr val="3C5790"/>
                </a:solidFill>
              </a:rPr>
              <a:t>/[Test]0000000001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3] create -s -e </a:t>
            </a:r>
            <a:r>
              <a:rPr lang="en-US" sz="1400" dirty="0" smtClean="0">
                <a:solidFill>
                  <a:srgbClr val="3C5790"/>
                </a:solidFill>
              </a:rPr>
              <a:t>/[Test] "</a:t>
            </a:r>
            <a:r>
              <a:rPr lang="en-US" sz="1400" dirty="0" err="1">
                <a:solidFill>
                  <a:srgbClr val="3C5790"/>
                </a:solidFill>
              </a:rPr>
              <a:t>EphemeralSequentialZnode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</a:t>
            </a:r>
            <a:r>
              <a:rPr lang="en-US" sz="1400" dirty="0" smtClean="0">
                <a:solidFill>
                  <a:srgbClr val="3C5790"/>
                </a:solidFill>
              </a:rPr>
              <a:t>/[Test]0000000008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Architecture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deleted by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when the creating client's session ends.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end to a client's session can happen because of disconnection due to a client crash or explicit termination of the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Even though ephemeral nodes are tied to a client session, they are visible to all </a:t>
            </a:r>
            <a:r>
              <a:rPr lang="en-US" sz="1400" dirty="0" err="1">
                <a:solidFill>
                  <a:srgbClr val="3C5790"/>
                </a:solidFill>
              </a:rPr>
              <a:t>clients,depending</a:t>
            </a:r>
            <a:r>
              <a:rPr lang="en-US" sz="1400" dirty="0">
                <a:solidFill>
                  <a:srgbClr val="3C5790"/>
                </a:solidFill>
              </a:rPr>
              <a:t> on the configured Access Control List (ACL) policy.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>
                <a:solidFill>
                  <a:srgbClr val="3C5790"/>
                </a:solidFill>
              </a:rPr>
              <a:t>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can also be explicitly deleted by the creator client or any </a:t>
            </a:r>
            <a:r>
              <a:rPr lang="en-US" sz="1400" dirty="0" smtClean="0">
                <a:solidFill>
                  <a:srgbClr val="3C5790"/>
                </a:solidFill>
              </a:rPr>
              <a:t>other authorized </a:t>
            </a:r>
            <a:r>
              <a:rPr lang="en-US" sz="1400" dirty="0">
                <a:solidFill>
                  <a:srgbClr val="3C5790"/>
                </a:solidFill>
              </a:rPr>
              <a:t>client by using the delete API call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not allowed to have </a:t>
            </a:r>
            <a:r>
              <a:rPr lang="en-US" sz="1400" dirty="0" smtClean="0">
                <a:solidFill>
                  <a:srgbClr val="3C5790"/>
                </a:solidFill>
              </a:rPr>
              <a:t>children.</a:t>
            </a:r>
          </a:p>
        </p:txBody>
      </p:sp>
    </p:spTree>
    <p:extLst>
      <p:ext uri="{BB962C8B-B14F-4D97-AF65-F5344CB8AC3E}">
        <p14:creationId xmlns:p14="http://schemas.microsoft.com/office/powerpoint/2010/main" val="8797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conf</a:t>
            </a:r>
            <a:r>
              <a:rPr lang="en-US" sz="1400" dirty="0">
                <a:solidFill>
                  <a:srgbClr val="3C5790"/>
                </a:solidFill>
              </a:rPr>
              <a:t> folder contains the configuration files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needs a configuration file called </a:t>
            </a:r>
            <a:r>
              <a:rPr lang="en-US" sz="1400" dirty="0" err="1">
                <a:solidFill>
                  <a:srgbClr val="3C5790"/>
                </a:solidFill>
              </a:rPr>
              <a:t>zoo.cfg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Minimal sample </a:t>
            </a:r>
            <a:r>
              <a:rPr lang="en-US" sz="1400" dirty="0" err="1">
                <a:solidFill>
                  <a:srgbClr val="3C5790"/>
                </a:solidFill>
              </a:rPr>
              <a:t>ocnfiguration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cat </a:t>
            </a:r>
            <a:r>
              <a:rPr lang="en-US" sz="1400" dirty="0" err="1">
                <a:solidFill>
                  <a:srgbClr val="3C5790"/>
                </a:solidFill>
              </a:rPr>
              <a:t>conf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zoo.cfg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=2000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=/</a:t>
            </a:r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/lib/zookeeper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=2181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Configuration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represents session registration and to do regular heartbeats by clients with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location to store the in-memory state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;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port that listens for client connections. The default is 2181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Apache Zookeeper can be started using the </a:t>
            </a:r>
            <a:r>
              <a:rPr lang="en-US" sz="1400" b="1" dirty="0" err="1">
                <a:solidFill>
                  <a:srgbClr val="3C5790"/>
                </a:solidFill>
              </a:rPr>
              <a:t>zkServer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connect to Zookeeper using the </a:t>
            </a:r>
            <a:r>
              <a:rPr lang="en-US" sz="1400" b="1" dirty="0" err="1">
                <a:solidFill>
                  <a:srgbClr val="3C5790"/>
                </a:solidFill>
              </a:rPr>
              <a:t>zkCli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zkCli.sh -server localhost:2181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Configuration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represents session registration and to do regular heartbeats by clients with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location to store the in-memory state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;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port that listens for client connections. The default is 2181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Apache Zookeeper can be started using the </a:t>
            </a:r>
            <a:r>
              <a:rPr lang="en-US" sz="1400" b="1" dirty="0" err="1">
                <a:solidFill>
                  <a:srgbClr val="3C5790"/>
                </a:solidFill>
              </a:rPr>
              <a:t>zkServer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connect to Zookeeper using the </a:t>
            </a:r>
            <a:r>
              <a:rPr lang="en-US" sz="1400" b="1" dirty="0" err="1">
                <a:solidFill>
                  <a:srgbClr val="3C5790"/>
                </a:solidFill>
              </a:rPr>
              <a:t>zkCli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zkCli.sh -server localhost:2181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Configuration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1]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command returned a string called zookeeper, which is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terminology.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2] create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r>
              <a:rPr lang="en-US" sz="1400" dirty="0">
                <a:solidFill>
                  <a:srgbClr val="3C5790"/>
                </a:solidFill>
              </a:rPr>
              <a:t> ""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3]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[zookeeper, 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r>
              <a:rPr lang="en-US" sz="1400" dirty="0">
                <a:solidFill>
                  <a:srgbClr val="3C5790"/>
                </a:solidFill>
              </a:rPr>
              <a:t>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4] delete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5]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</a:t>
            </a:r>
            <a:r>
              <a:rPr lang="en-US" sz="1400" dirty="0" smtClean="0">
                <a:solidFill>
                  <a:srgbClr val="3C5790"/>
                </a:solidFill>
              </a:rPr>
              <a:t>]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Clustering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Default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 has standalone mode.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standalone instance is a potential single point of failure.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production environment,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should be run on multiple servers in a replicated mode(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ensemble).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Clustering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replicated group of servers in the same application domain is called a quorum.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this mode,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 runs on multiple different machines, </a:t>
            </a:r>
            <a:r>
              <a:rPr lang="en-US" sz="1400" dirty="0" smtClean="0">
                <a:solidFill>
                  <a:srgbClr val="3C5790"/>
                </a:solidFill>
              </a:rPr>
              <a:t>and all </a:t>
            </a:r>
            <a:r>
              <a:rPr lang="en-US" sz="1400" dirty="0">
                <a:solidFill>
                  <a:srgbClr val="3C5790"/>
                </a:solidFill>
              </a:rPr>
              <a:t>servers in the quorum have copies of the same configuration file.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 a quorum,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instances run in a leader/follower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of the instances is elected the leader, and others become followers.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Curator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Apache </a:t>
            </a:r>
            <a:r>
              <a:rPr lang="fr-CA" sz="1600" dirty="0" err="1" smtClean="0">
                <a:solidFill>
                  <a:srgbClr val="3C5790"/>
                </a:solidFill>
              </a:rPr>
              <a:t>Zookeeper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Distributed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Systems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Zookeeper</a:t>
            </a:r>
            <a:r>
              <a:rPr lang="fr-CA" sz="1600" dirty="0" smtClean="0">
                <a:solidFill>
                  <a:srgbClr val="3C5790"/>
                </a:solidFill>
              </a:rPr>
              <a:t> 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Zookeeper</a:t>
            </a:r>
            <a:r>
              <a:rPr lang="fr-CA" sz="1600" dirty="0" smtClean="0">
                <a:solidFill>
                  <a:srgbClr val="3C5790"/>
                </a:solidFill>
              </a:rPr>
              <a:t> Configuration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Zookeeper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Zookeeper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Administration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Curator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Logging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Clustering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configuration file for a </a:t>
            </a:r>
            <a:r>
              <a:rPr lang="en-US" sz="1400" dirty="0" err="1">
                <a:solidFill>
                  <a:srgbClr val="3C5790"/>
                </a:solidFill>
              </a:rPr>
              <a:t>multinode</a:t>
            </a:r>
            <a:r>
              <a:rPr lang="en-US" sz="1400" dirty="0">
                <a:solidFill>
                  <a:srgbClr val="3C5790"/>
                </a:solidFill>
              </a:rPr>
              <a:t> mode: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=2000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=/</a:t>
            </a:r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/lib/zookeeper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=2181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=5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syncLimit</a:t>
            </a:r>
            <a:r>
              <a:rPr lang="en-US" sz="1400" dirty="0">
                <a:solidFill>
                  <a:srgbClr val="3C5790"/>
                </a:solidFill>
              </a:rPr>
              <a:t>=2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server.1=zoo1:2888:3888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server.2=zoo2:2888:3888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server.3=zoo3:2888:3888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Clustering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: timeout, specified in number of ticks, for a follower to initially connect to a leader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syncLimit</a:t>
            </a:r>
            <a:r>
              <a:rPr lang="en-US" sz="1400" dirty="0">
                <a:solidFill>
                  <a:srgbClr val="3C5790"/>
                </a:solidFill>
              </a:rPr>
              <a:t>: timeout, specified in number of ticks, for a follower to sync with a leader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example, the timeout for </a:t>
            </a:r>
            <a:r>
              <a:rPr lang="en-US" sz="1400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 is 5 ticks at 2000 milliseconds a tick, or 10 seconds.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have the two port numbers after each server hostname: </a:t>
            </a:r>
            <a:r>
              <a:rPr lang="en-US" sz="1400" b="1" dirty="0">
                <a:solidFill>
                  <a:srgbClr val="3C5790"/>
                </a:solidFill>
              </a:rPr>
              <a:t>2888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3888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port, 2888, is used for peer-to-peer communication in the quorum, such as to connect followers to leaders.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follower opens a TCP connection to the leader using this 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port, 3888, is used for leader election, in case a new leader arises in the quorum.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200082"/>
            <a:ext cx="2133600" cy="1381318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Zookeeper client has the following states: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28800"/>
            <a:ext cx="4667250" cy="488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cluster mode a server is elected as a leader, and all the remaining servers are made followers.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leader handles all requests that change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Followers receive the updates proposed by the leader, and through a majority consensus mechanism.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uses a special atomic messaging protocol called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Atomic Broadcast (ZAB).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protocol ensures that the local replicas in the ensemble never diverge.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Also, the ZAB protocol is atomic, so the protocol guarantees that updates either succeed or fail.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2482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6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also comprises all the steps required to successfully execute the request as a single work unit, and the updates are applied atomically.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satisfies the property of isolation.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is idempotent.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Transactions are identified by a transaction identifier (</a:t>
            </a:r>
            <a:r>
              <a:rPr lang="en-US" sz="1400" dirty="0" err="1">
                <a:solidFill>
                  <a:srgbClr val="3C5790"/>
                </a:solidFill>
              </a:rPr>
              <a:t>zxid</a:t>
            </a:r>
            <a:r>
              <a:rPr lang="en-US" sz="1400" dirty="0">
                <a:solidFill>
                  <a:srgbClr val="3C5790"/>
                </a:solidFill>
              </a:rPr>
              <a:t>), which is a 64-bit integer split into two parts: the epoch and the counter, each being 32 bits.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Transaction processing involves two steps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 leader election and atomic broadcast.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write requests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are forwarded to the leader.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ZAB guarantees strict ordering in the delivery of transactions as well as in the committing of the transactions.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867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3" y="1828800"/>
            <a:ext cx="585891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0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Watches enable a client to receive notifications from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and process these events upon occurrence.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Java APIs provide a public interface called Watcher.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2952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Minimal parameters are not predefined for running a Zookeeper instance are: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TCP port where clients can connect to the server. The default port is 2181.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 directory where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will store the in-memory database snapshots.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length of a single tick measured in milliseconds. The default </a:t>
            </a:r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 parameter is 2,000 milliseconds.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Storage configuration: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dataLogDir</a:t>
            </a:r>
            <a:r>
              <a:rPr lang="en-US" sz="1400" dirty="0">
                <a:solidFill>
                  <a:srgbClr val="3C5790"/>
                </a:solidFill>
              </a:rPr>
              <a:t>: directory where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logs are stored. The server flushes the transaction logs using sync writes.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preAllocSize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zookeeper.preAllocSize</a:t>
            </a:r>
            <a:r>
              <a:rPr lang="en-US" sz="1400" dirty="0">
                <a:solidFill>
                  <a:srgbClr val="3C5790"/>
                </a:solidFill>
              </a:rPr>
              <a:t> Java system property is set to </a:t>
            </a:r>
            <a:r>
              <a:rPr lang="en-US" sz="1400" dirty="0" err="1">
                <a:solidFill>
                  <a:srgbClr val="3C5790"/>
                </a:solidFill>
              </a:rPr>
              <a:t>preallocate</a:t>
            </a:r>
            <a:r>
              <a:rPr lang="en-US" sz="1400" dirty="0">
                <a:solidFill>
                  <a:srgbClr val="3C5790"/>
                </a:solidFill>
              </a:rPr>
              <a:t> the block size to the transactions log files. The default block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size is 64 MB.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snapCount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zookeeper.snapCount</a:t>
            </a:r>
            <a:r>
              <a:rPr lang="en-US" sz="1400" dirty="0">
                <a:solidFill>
                  <a:srgbClr val="3C5790"/>
                </a:solidFill>
              </a:rPr>
              <a:t> Java system property gives us the number of transactions between two consecutive snapshots. </a:t>
            </a:r>
          </a:p>
        </p:txBody>
      </p:sp>
    </p:spTree>
    <p:extLst>
      <p:ext uri="{BB962C8B-B14F-4D97-AF65-F5344CB8AC3E}">
        <p14:creationId xmlns:p14="http://schemas.microsoft.com/office/powerpoint/2010/main" val="4197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Curator is a set of Java libraries that make using Apache </a:t>
            </a:r>
            <a:r>
              <a:rPr lang="en-US" sz="1500" dirty="0" err="1">
                <a:solidFill>
                  <a:srgbClr val="3C5790"/>
                </a:solidFill>
              </a:rPr>
              <a:t>ZooKeeper</a:t>
            </a:r>
            <a:r>
              <a:rPr lang="en-US" sz="1500" dirty="0">
                <a:solidFill>
                  <a:srgbClr val="3C5790"/>
                </a:solidFill>
              </a:rPr>
              <a:t> much easier.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Curator Framework is a high-level API that greatly simplifies using </a:t>
            </a:r>
            <a:r>
              <a:rPr lang="en-US" sz="1500" dirty="0" err="1">
                <a:solidFill>
                  <a:srgbClr val="3C5790"/>
                </a:solidFill>
              </a:rPr>
              <a:t>ZooKeeper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adds many features that build on </a:t>
            </a:r>
            <a:r>
              <a:rPr lang="en-US" sz="1500" dirty="0" err="1">
                <a:solidFill>
                  <a:srgbClr val="3C5790"/>
                </a:solidFill>
              </a:rPr>
              <a:t>ZooKeeper</a:t>
            </a:r>
            <a:r>
              <a:rPr lang="en-US" sz="1500" dirty="0">
                <a:solidFill>
                  <a:srgbClr val="3C5790"/>
                </a:solidFill>
              </a:rPr>
              <a:t> and handles the complexity of managing connections to the </a:t>
            </a:r>
            <a:r>
              <a:rPr lang="en-US" sz="1500" dirty="0" err="1">
                <a:solidFill>
                  <a:srgbClr val="3C5790"/>
                </a:solidFill>
              </a:rPr>
              <a:t>ZooKeeper</a:t>
            </a:r>
            <a:r>
              <a:rPr lang="en-US" sz="1500" dirty="0">
                <a:solidFill>
                  <a:srgbClr val="3C5790"/>
                </a:solidFill>
              </a:rPr>
              <a:t> cluster and retrying operations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Curator Recipes consists of implementations of some of the common </a:t>
            </a:r>
            <a:r>
              <a:rPr lang="en-US" sz="1500" dirty="0" err="1">
                <a:solidFill>
                  <a:srgbClr val="3C5790"/>
                </a:solidFill>
              </a:rPr>
              <a:t>ZooKeeper</a:t>
            </a:r>
            <a:r>
              <a:rPr lang="en-US" sz="1500" dirty="0">
                <a:solidFill>
                  <a:srgbClr val="3C5790"/>
                </a:solidFill>
              </a:rPr>
              <a:t> "recipes".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Storage configuration: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traceFile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requestTraceFile</a:t>
            </a:r>
            <a:r>
              <a:rPr lang="en-US" sz="1400" dirty="0">
                <a:solidFill>
                  <a:srgbClr val="3C5790"/>
                </a:solidFill>
              </a:rPr>
              <a:t> Java system property sets this option to enable the logging of requests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fsync.warningthresholdms</a:t>
            </a:r>
            <a:r>
              <a:rPr lang="en-US" sz="1400" b="1" dirty="0">
                <a:solidFill>
                  <a:srgbClr val="3C5790"/>
                </a:solidFill>
              </a:rPr>
              <a:t>:</a:t>
            </a:r>
            <a:r>
              <a:rPr lang="en-US" sz="1400" dirty="0">
                <a:solidFill>
                  <a:srgbClr val="3C5790"/>
                </a:solidFill>
              </a:rPr>
              <a:t> the time measured in milliseconds;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autopurge.snapRetainCount</a:t>
            </a:r>
            <a:r>
              <a:rPr lang="en-US" sz="1400" dirty="0">
                <a:solidFill>
                  <a:srgbClr val="3C5790"/>
                </a:solidFill>
              </a:rPr>
              <a:t>: number of snapshots and corresponding transaction logs to retain in directories. The default value is 3.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autopurge.purgeInterval</a:t>
            </a:r>
            <a:r>
              <a:rPr lang="en-US" sz="1400" dirty="0">
                <a:solidFill>
                  <a:srgbClr val="3C5790"/>
                </a:solidFill>
              </a:rPr>
              <a:t>: time interval in hours to purge old snapshots and transaction logs. Auto purging is disabled by default.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syncEnabled</a:t>
            </a:r>
            <a:r>
              <a:rPr lang="en-US" sz="1400" dirty="0">
                <a:solidFill>
                  <a:srgbClr val="3C5790"/>
                </a:solidFill>
              </a:rPr>
              <a:t>: enables the "observers" to log transaction and write snapshot to disk, by default, like the "followers". </a:t>
            </a:r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Network configuration: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globalOutstandingLimit</a:t>
            </a:r>
            <a:r>
              <a:rPr lang="en-US" sz="1400" dirty="0">
                <a:solidFill>
                  <a:srgbClr val="3C5790"/>
                </a:solidFill>
              </a:rPr>
              <a:t>: maximum number of outstanding requests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 The default limit is 1000 requests.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maxClientCnxns</a:t>
            </a:r>
            <a:r>
              <a:rPr lang="en-US" sz="1400" dirty="0">
                <a:solidFill>
                  <a:srgbClr val="3C5790"/>
                </a:solidFill>
              </a:rPr>
              <a:t>: maximum number of concurrent socket connections between a single client and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clientPortAddress</a:t>
            </a:r>
            <a:r>
              <a:rPr lang="en-US" sz="1400" dirty="0">
                <a:solidFill>
                  <a:srgbClr val="3C5790"/>
                </a:solidFill>
              </a:rPr>
              <a:t>: IP address that listens for client connections.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minSessionTimeout</a:t>
            </a:r>
            <a:r>
              <a:rPr lang="en-US" sz="1400" dirty="0">
                <a:solidFill>
                  <a:srgbClr val="3C5790"/>
                </a:solidFill>
              </a:rPr>
              <a:t>: minimum session timeout in milliseconds that the server will allow the client to negotiate.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maxSessionTimeout</a:t>
            </a:r>
            <a:r>
              <a:rPr lang="en-US" sz="1400" dirty="0">
                <a:solidFill>
                  <a:srgbClr val="3C5790"/>
                </a:solidFill>
              </a:rPr>
              <a:t>: maximum session timeout in milliseconds that the server will allow the client </a:t>
            </a:r>
            <a:r>
              <a:rPr lang="en-US" sz="1400" dirty="0" smtClean="0">
                <a:solidFill>
                  <a:srgbClr val="3C5790"/>
                </a:solidFill>
              </a:rPr>
              <a:t>to negotiate</a:t>
            </a:r>
            <a:r>
              <a:rPr lang="en-US" sz="1400" dirty="0">
                <a:solidFill>
                  <a:srgbClr val="3C5790"/>
                </a:solidFill>
              </a:rPr>
              <a:t>. By default, it is 20 times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tickTime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parameter.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Curator </a:t>
            </a:r>
            <a:r>
              <a:rPr lang="en-US" sz="1400" dirty="0">
                <a:solidFill>
                  <a:srgbClr val="3C5790"/>
                </a:solidFill>
              </a:rPr>
              <a:t>is a high-level library for </a:t>
            </a:r>
            <a:r>
              <a:rPr lang="en-US" sz="1400" dirty="0" err="1">
                <a:solidFill>
                  <a:srgbClr val="3C5790"/>
                </a:solidFill>
              </a:rPr>
              <a:t>ZooKeepes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Dealing </a:t>
            </a:r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much easier and it extends the functionality of core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Curator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: wrapper around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Java client.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Framework</a:t>
            </a:r>
            <a:r>
              <a:rPr lang="en-US" sz="1400" dirty="0">
                <a:solidFill>
                  <a:srgbClr val="3C5790"/>
                </a:solidFill>
              </a:rPr>
              <a:t>: high-level API with advanced features such as automatic connection management, retrying of operations, and so on.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Recipes</a:t>
            </a:r>
            <a:r>
              <a:rPr lang="en-US" sz="1400" dirty="0">
                <a:solidFill>
                  <a:srgbClr val="3C5790"/>
                </a:solidFill>
              </a:rPr>
              <a:t>: the Curator recipes provide implementations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recipes;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Extensions</a:t>
            </a:r>
            <a:r>
              <a:rPr lang="en-US" sz="1400" dirty="0">
                <a:solidFill>
                  <a:srgbClr val="3C5790"/>
                </a:solidFill>
              </a:rPr>
              <a:t>: The Curator recipes package implements the common recipes.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62400"/>
            <a:ext cx="29908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Client is a wrapper around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Java client.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makes client access to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much simpler and less error-prone.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curator client provides the following capabilities: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Connection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: This manages the connection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Operations </a:t>
            </a:r>
            <a:r>
              <a:rPr lang="en-US" sz="1400" b="1" dirty="0">
                <a:solidFill>
                  <a:srgbClr val="3C5790"/>
                </a:solidFill>
              </a:rPr>
              <a:t>retry utilities</a:t>
            </a:r>
            <a:r>
              <a:rPr lang="en-US" sz="1400" dirty="0">
                <a:solidFill>
                  <a:srgbClr val="3C5790"/>
                </a:solidFill>
              </a:rPr>
              <a:t>: This is a mechanism to retry operations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Test </a:t>
            </a:r>
            <a:r>
              <a:rPr lang="en-US" sz="1400" b="1" dirty="0" err="1">
                <a:solidFill>
                  <a:srgbClr val="3C5790"/>
                </a:solidFill>
              </a:rPr>
              <a:t>ZooKeeper</a:t>
            </a:r>
            <a:r>
              <a:rPr lang="en-US" sz="1400" b="1" dirty="0">
                <a:solidFill>
                  <a:srgbClr val="3C5790"/>
                </a:solidFill>
              </a:rPr>
              <a:t> server</a:t>
            </a:r>
            <a:r>
              <a:rPr lang="en-US" sz="1400" dirty="0">
                <a:solidFill>
                  <a:srgbClr val="3C5790"/>
                </a:solidFill>
              </a:rPr>
              <a:t>: This is 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test server for testing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7053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Curator Framework constantly monitors the connection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ensemble.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Curator operation properly waits until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connection is established.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connection is temporarily lost, Curator will attempt to retry the operation until it succeeds per the currently set retry policy.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exposes several listenable interfaces for clients to monitor the state of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connection.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ConnectionStateListener</a:t>
            </a:r>
            <a:r>
              <a:rPr lang="en-US" sz="1400" dirty="0">
                <a:solidFill>
                  <a:srgbClr val="3C5790"/>
                </a:solidFill>
              </a:rPr>
              <a:t> is called when there are connection disruptions.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Clients can monitor these changes and take appropriate action.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are the possible state changes: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CONNECTED</a:t>
            </a:r>
            <a:r>
              <a:rPr lang="en-US" sz="1200" dirty="0">
                <a:solidFill>
                  <a:srgbClr val="3C5790"/>
                </a:solidFill>
              </a:rPr>
              <a:t>: Sent for the first successful connection to the server. 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SUSPENDED</a:t>
            </a:r>
            <a:r>
              <a:rPr lang="en-US" sz="1200" dirty="0">
                <a:solidFill>
                  <a:srgbClr val="3C5790"/>
                </a:solidFill>
              </a:rPr>
              <a:t>: There has been a loss of connection.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RECONNECTED</a:t>
            </a:r>
            <a:r>
              <a:rPr lang="en-US" sz="1200" dirty="0">
                <a:solidFill>
                  <a:srgbClr val="3C5790"/>
                </a:solidFill>
              </a:rPr>
              <a:t>: A suspended or lost connection has been re-established.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LOST</a:t>
            </a:r>
            <a:r>
              <a:rPr lang="en-US" sz="1200" dirty="0">
                <a:solidFill>
                  <a:srgbClr val="3C5790"/>
                </a:solidFill>
              </a:rPr>
              <a:t>: The connection is confirmed to be lost.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READONLY</a:t>
            </a:r>
            <a:r>
              <a:rPr lang="en-US" sz="1200" dirty="0">
                <a:solidFill>
                  <a:srgbClr val="3C5790"/>
                </a:solidFill>
              </a:rPr>
              <a:t>: The connection has gone into read-only mode.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Curator client supports the following retry policies: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BoundedExponentialBackoffRetry</a:t>
            </a:r>
            <a:r>
              <a:rPr lang="en-US" sz="1400" dirty="0">
                <a:solidFill>
                  <a:srgbClr val="3C5790"/>
                </a:solidFill>
              </a:rPr>
              <a:t>: This retries a specified number of times by increasing the sleep time between the retries up to a maximum upper bound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ExponentialBackoffRetry</a:t>
            </a:r>
            <a:r>
              <a:rPr lang="en-US" sz="1400" dirty="0">
                <a:solidFill>
                  <a:srgbClr val="3C5790"/>
                </a:solidFill>
              </a:rPr>
              <a:t>: This retries a specified number of times by increasing the sleep time between the retries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RetryNTimes</a:t>
            </a:r>
            <a:r>
              <a:rPr lang="en-US" sz="1400" dirty="0">
                <a:solidFill>
                  <a:srgbClr val="3C5790"/>
                </a:solidFill>
              </a:rPr>
              <a:t>: This retries n number of times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RetryOneTime</a:t>
            </a:r>
            <a:r>
              <a:rPr lang="en-US" sz="1400" dirty="0">
                <a:solidFill>
                  <a:srgbClr val="3C5790"/>
                </a:solidFill>
              </a:rPr>
              <a:t>: This retries only once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RetryUntilElapsed</a:t>
            </a:r>
            <a:r>
              <a:rPr lang="en-US" sz="1400" dirty="0">
                <a:solidFill>
                  <a:srgbClr val="3C5790"/>
                </a:solidFill>
              </a:rPr>
              <a:t>: This retries until a specified timeout has elapsed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Curator framework is a high-level API that simplifies using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to a great extent.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Features provided: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Automatic Connection Management</a:t>
            </a:r>
            <a:r>
              <a:rPr lang="en-US" sz="1400" dirty="0">
                <a:solidFill>
                  <a:srgbClr val="3C5790"/>
                </a:solidFill>
              </a:rPr>
              <a:t>: transparently handles the scenarios where clients need to recreate a connection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and/or retry operations.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Simple and Flexible APIs</a:t>
            </a:r>
            <a:r>
              <a:rPr lang="en-US" sz="1400" dirty="0">
                <a:solidFill>
                  <a:srgbClr val="3C5790"/>
                </a:solidFill>
              </a:rPr>
              <a:t>: This feature applies the raw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API with a set of modern, fluent interfaces.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Recipes</a:t>
            </a:r>
            <a:r>
              <a:rPr lang="en-US" sz="1400" dirty="0">
                <a:solidFill>
                  <a:srgbClr val="3C5790"/>
                </a:solidFill>
              </a:rPr>
              <a:t>: This feature implements common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recipes.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provides a bunch of ready-to-use recipes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Leader election: Curator provides two algorithms for leader election: leader latch and leader selector.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Locks: Shared re-entrant lock, Shared lock</a:t>
            </a:r>
            <a:r>
              <a:rPr lang="en-US" sz="1400" dirty="0" smtClean="0">
                <a:solidFill>
                  <a:srgbClr val="3C5790"/>
                </a:solidFill>
              </a:rPr>
              <a:t>, Shared </a:t>
            </a:r>
            <a:r>
              <a:rPr lang="en-US" sz="1400" dirty="0">
                <a:solidFill>
                  <a:srgbClr val="3C5790"/>
                </a:solidFill>
              </a:rPr>
              <a:t>re-entrant read/write lock</a:t>
            </a:r>
            <a:r>
              <a:rPr lang="en-US" sz="1400" dirty="0" smtClean="0">
                <a:solidFill>
                  <a:srgbClr val="3C5790"/>
                </a:solidFill>
              </a:rPr>
              <a:t>, Shared </a:t>
            </a:r>
            <a:r>
              <a:rPr lang="en-US" sz="1400" dirty="0">
                <a:solidFill>
                  <a:srgbClr val="3C5790"/>
                </a:solidFill>
              </a:rPr>
              <a:t>semaphore, 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Multishared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lock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Barrier: simple and double barrier.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Counters: manage a shared integer with a shared counter.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Cache: distributed cache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Queues:  distributed queue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Exhibitor is a supervisor service to manage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Exhibitor is very useful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 monitoring, backup/recovery, cleanup, and visualization.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Exhibitor features: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: Exhibitor monitors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cleanup</a:t>
            </a:r>
            <a:r>
              <a:rPr lang="en-US" sz="1400" dirty="0">
                <a:solidFill>
                  <a:srgbClr val="3C5790"/>
                </a:solidFill>
              </a:rPr>
              <a:t>: periodically do a cleanup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logs.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Backup/restore</a:t>
            </a:r>
            <a:r>
              <a:rPr lang="en-US" sz="1400" dirty="0">
                <a:solidFill>
                  <a:srgbClr val="3C5790"/>
                </a:solidFill>
              </a:rPr>
              <a:t>: Exhibitor can be used to back up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</a:t>
            </a:r>
            <a:r>
              <a:rPr lang="en-US" sz="1400" dirty="0" err="1">
                <a:solidFill>
                  <a:srgbClr val="3C5790"/>
                </a:solidFill>
              </a:rPr>
              <a:t>logfile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Cluster-wide configuration</a:t>
            </a:r>
            <a:r>
              <a:rPr lang="en-US" sz="1400" dirty="0">
                <a:solidFill>
                  <a:srgbClr val="3C5790"/>
                </a:solidFill>
              </a:rPr>
              <a:t>: enables the application of configuration changes to the entire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ensemble by presenting a single system view.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Rolling configuration update</a:t>
            </a:r>
            <a:r>
              <a:rPr lang="en-US" sz="1400" dirty="0">
                <a:solidFill>
                  <a:srgbClr val="3C5790"/>
                </a:solidFill>
              </a:rPr>
              <a:t>: Exhibitor allows hot updating of configuration;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REST API</a:t>
            </a:r>
            <a:r>
              <a:rPr lang="en-US" sz="1400" dirty="0">
                <a:solidFill>
                  <a:srgbClr val="3C5790"/>
                </a:solidFill>
              </a:rPr>
              <a:t>: exposes a REST API that allows developers to write programs to carry out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management tasks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Visualization</a:t>
            </a:r>
            <a:r>
              <a:rPr lang="en-US" sz="1400" dirty="0">
                <a:solidFill>
                  <a:srgbClr val="3C5790"/>
                </a:solidFill>
              </a:rPr>
              <a:t>: Exhibitor presents a graphical visualization of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tree.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smtClean="0">
                <a:solidFill>
                  <a:srgbClr val="3C5790"/>
                </a:solidFill>
              </a:rPr>
              <a:t>Apache ZooKeeper is a software project of the Apache Software Foundation.</a:t>
            </a:r>
          </a:p>
          <a:p>
            <a:r>
              <a:rPr lang="en-US" sz="1500" smtClean="0">
                <a:solidFill>
                  <a:srgbClr val="3C5790"/>
                </a:solidFill>
              </a:rPr>
              <a:t>Open source distributed configuration service, synchronization service and naming registry for large distributed systems.</a:t>
            </a:r>
          </a:p>
          <a:p>
            <a:r>
              <a:rPr lang="en-US" sz="1500" smtClean="0">
                <a:solidFill>
                  <a:srgbClr val="3C5790"/>
                </a:solidFill>
              </a:rPr>
              <a:t>ZooKeeper's architecture supports high-availability through redundant services.</a:t>
            </a:r>
          </a:p>
          <a:p>
            <a:r>
              <a:rPr lang="en-US" sz="1500" smtClean="0">
                <a:solidFill>
                  <a:srgbClr val="3C5790"/>
                </a:solidFill>
              </a:rPr>
              <a:t>ZooKeeper is used by companies including Rackspace, Yahoo and eBay as well as open source enterprise search systems like Solr.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Logging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is logging and tracing neutral.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Curator uses SLF4J (http://www.slf4j.org/) for logging.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SLF4J is a facade over logging that allows you to plug in any (or no) logging framework.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Mature technology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Lots of useful features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http://en.wikipedia.org/wiki/Apache_ZooKeeper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Oreilly</a:t>
            </a:r>
            <a:r>
              <a:rPr lang="fr-CA" sz="1600" dirty="0" smtClean="0">
                <a:solidFill>
                  <a:schemeClr val="bg1"/>
                </a:solidFill>
              </a:rPr>
              <a:t> – </a:t>
            </a:r>
            <a:r>
              <a:rPr lang="fr-CA" sz="1600" dirty="0" err="1" smtClean="0">
                <a:solidFill>
                  <a:schemeClr val="bg1"/>
                </a:solidFill>
              </a:rPr>
              <a:t>ZooKeeper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Apache </a:t>
            </a:r>
            <a:r>
              <a:rPr lang="fr-CA" sz="1600" dirty="0" err="1" smtClean="0">
                <a:solidFill>
                  <a:schemeClr val="bg1"/>
                </a:solidFill>
              </a:rPr>
              <a:t>Zookeeper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Essentials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http://curator.apache.org/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ZooKeeper</a:t>
            </a:r>
            <a:r>
              <a:rPr lang="en-US" sz="1500" dirty="0" smtClean="0">
                <a:solidFill>
                  <a:srgbClr val="3C5790"/>
                </a:solidFill>
              </a:rPr>
              <a:t> can be used to implement </a:t>
            </a:r>
            <a:r>
              <a:rPr lang="en-US" sz="1500" dirty="0">
                <a:solidFill>
                  <a:srgbClr val="3C5790"/>
                </a:solidFill>
              </a:rPr>
              <a:t>common distributed coordination </a:t>
            </a:r>
            <a:r>
              <a:rPr lang="en-US" sz="1500" dirty="0" smtClean="0">
                <a:solidFill>
                  <a:srgbClr val="3C5790"/>
                </a:solidFill>
              </a:rPr>
              <a:t>tasks:</a:t>
            </a:r>
            <a:endParaRPr lang="en-US" sz="15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Configuration </a:t>
            </a:r>
            <a:r>
              <a:rPr lang="en-US" sz="1400" dirty="0">
                <a:solidFill>
                  <a:srgbClr val="3C5790"/>
                </a:solidFill>
              </a:rPr>
              <a:t>management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Naming </a:t>
            </a:r>
            <a:r>
              <a:rPr lang="en-US" sz="1400" dirty="0">
                <a:solidFill>
                  <a:srgbClr val="3C5790"/>
                </a:solidFill>
              </a:rPr>
              <a:t>service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Distributed </a:t>
            </a:r>
            <a:r>
              <a:rPr lang="en-US" sz="1400" dirty="0">
                <a:solidFill>
                  <a:srgbClr val="3C5790"/>
                </a:solidFill>
              </a:rPr>
              <a:t>synchronization, such as locks and barriers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Cluster </a:t>
            </a:r>
            <a:r>
              <a:rPr lang="en-US" sz="1400" dirty="0">
                <a:solidFill>
                  <a:srgbClr val="3C5790"/>
                </a:solidFill>
              </a:rPr>
              <a:t>membership operations, such as detection of node leave/node join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Distributed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Systems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distributed system: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composed </a:t>
            </a:r>
            <a:r>
              <a:rPr lang="en-US" sz="1400" dirty="0">
                <a:solidFill>
                  <a:srgbClr val="3C5790"/>
                </a:solidFill>
              </a:rPr>
              <a:t>of independent computing entities linked together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components communicate/coordinate with each </a:t>
            </a:r>
            <a:r>
              <a:rPr lang="en-US" sz="1400" dirty="0" smtClean="0">
                <a:solidFill>
                  <a:srgbClr val="3C5790"/>
                </a:solidFill>
              </a:rPr>
              <a:t>other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Example of distributed systems: </a:t>
            </a:r>
            <a:r>
              <a:rPr lang="en-US" sz="1500" dirty="0">
                <a:solidFill>
                  <a:srgbClr val="3C5790"/>
                </a:solidFill>
              </a:rPr>
              <a:t>Gmail, Yahoo, </a:t>
            </a:r>
            <a:r>
              <a:rPr lang="en-US" sz="1500" dirty="0" smtClean="0">
                <a:solidFill>
                  <a:srgbClr val="3C5790"/>
                </a:solidFill>
              </a:rPr>
              <a:t>Multiplayer </a:t>
            </a:r>
            <a:r>
              <a:rPr lang="en-US" sz="1500" dirty="0">
                <a:solidFill>
                  <a:srgbClr val="3C5790"/>
                </a:solidFill>
              </a:rPr>
              <a:t>online </a:t>
            </a:r>
            <a:r>
              <a:rPr lang="en-US" sz="1500" dirty="0" smtClean="0">
                <a:solidFill>
                  <a:srgbClr val="3C5790"/>
                </a:solidFill>
              </a:rPr>
              <a:t>gaming.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Distributed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Systems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Distributed system characteristics: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Resource sharing</a:t>
            </a:r>
            <a:r>
              <a:rPr lang="en-US" sz="1400" dirty="0">
                <a:solidFill>
                  <a:srgbClr val="3C5790"/>
                </a:solidFill>
              </a:rPr>
              <a:t>: storage space, computing power, data, and services.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Extendibility</a:t>
            </a:r>
            <a:r>
              <a:rPr lang="en-US" sz="1400" dirty="0">
                <a:solidFill>
                  <a:srgbClr val="3C5790"/>
                </a:solidFill>
              </a:rPr>
              <a:t>: possibility of extending and improving the system incrementally.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Concurrency</a:t>
            </a:r>
            <a:r>
              <a:rPr lang="en-US" sz="1400" dirty="0">
                <a:solidFill>
                  <a:srgbClr val="3C5790"/>
                </a:solidFill>
              </a:rPr>
              <a:t>: system's capability to be used by multiple users at the same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Performance and scalability</a:t>
            </a:r>
            <a:r>
              <a:rPr lang="en-US" sz="1400" dirty="0">
                <a:solidFill>
                  <a:srgbClr val="3C5790"/>
                </a:solidFill>
              </a:rPr>
              <a:t>: ensures that the response time of the system doesn't degrade as the overall load increases.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Fault tolerance</a:t>
            </a:r>
            <a:r>
              <a:rPr lang="en-US" sz="1400" dirty="0">
                <a:solidFill>
                  <a:srgbClr val="3C5790"/>
                </a:solidFill>
              </a:rPr>
              <a:t>: ensures availability even if some of the components fail or operate in a degraded mode.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Abstraction through APIs</a:t>
            </a:r>
            <a:r>
              <a:rPr lang="en-US" sz="1400" dirty="0">
                <a:solidFill>
                  <a:srgbClr val="3C5790"/>
                </a:solidFill>
              </a:rPr>
              <a:t>: system's individual components are concealed from the end users, revealing only the end services to them.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 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allows distributed processes to coordinate with each other through a shared hierarchical namespace of data registers.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namespace looks quite similar to a Unix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registers are known as </a:t>
            </a:r>
            <a:r>
              <a:rPr lang="en-US" sz="1400" b="1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nomenclature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are organized </a:t>
            </a:r>
            <a:r>
              <a:rPr lang="en-US" sz="1400" dirty="0" smtClean="0">
                <a:solidFill>
                  <a:srgbClr val="3C5790"/>
                </a:solidFill>
              </a:rPr>
              <a:t>hierarchically like </a:t>
            </a:r>
            <a:r>
              <a:rPr lang="en-US" sz="1400" dirty="0">
                <a:solidFill>
                  <a:srgbClr val="3C5790"/>
                </a:solidFill>
              </a:rPr>
              <a:t>a tree as a standard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are called data registers because they can </a:t>
            </a:r>
            <a:r>
              <a:rPr lang="en-US" sz="1400" b="1" dirty="0">
                <a:solidFill>
                  <a:srgbClr val="3C5790"/>
                </a:solidFill>
              </a:rPr>
              <a:t>store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data.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886200"/>
            <a:ext cx="27527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Zookeeper</a:t>
            </a:r>
            <a:r>
              <a:rPr lang="fr-CA" dirty="0">
                <a:solidFill>
                  <a:schemeClr val="bg1"/>
                </a:solidFill>
              </a:rPr>
              <a:t> Architecture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data in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typically stored in a byte format, with a maximum data size in each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of no more than 1 MB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is designed for coordination, and almost all forms of coordination data are relatively small in size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recommended that the actual data size be much less than this limit as well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Like files in a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maintain a stat structure that includes version numbers for data changes and an access control list that changes along with timestamps associated with changes.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version number increases whenever the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data changes.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8019</TotalTime>
  <Words>2687</Words>
  <Application>Microsoft Office PowerPoint</Application>
  <PresentationFormat>On-screen Show (4:3)</PresentationFormat>
  <Paragraphs>270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143</vt:lpstr>
      <vt:lpstr>Apache Curator</vt:lpstr>
      <vt:lpstr>Contents</vt:lpstr>
      <vt:lpstr>What is Apache Curator?</vt:lpstr>
      <vt:lpstr>What is ZooKeeper?</vt:lpstr>
      <vt:lpstr>What is ZooKeeper? (cont.)</vt:lpstr>
      <vt:lpstr>Distributed Systems</vt:lpstr>
      <vt:lpstr>Distributed Systems (cont.)</vt:lpstr>
      <vt:lpstr>Zookeeper Architecture</vt:lpstr>
      <vt:lpstr>Zookeeper Architecture (cont.)</vt:lpstr>
      <vt:lpstr>Zookeeper Architecture (cont.)</vt:lpstr>
      <vt:lpstr>Zookeeper Architecture (cont.)</vt:lpstr>
      <vt:lpstr>Zookeeper Architecture (cont.)</vt:lpstr>
      <vt:lpstr>Zookeeper Architecture (cont.)</vt:lpstr>
      <vt:lpstr>Zookeeper Configuration</vt:lpstr>
      <vt:lpstr>Zookeeper Configuration (cont.)</vt:lpstr>
      <vt:lpstr>Zookeeper Configuration (cont.)</vt:lpstr>
      <vt:lpstr>Zookeeper Configuration (cont.)</vt:lpstr>
      <vt:lpstr>Zookeeper Clustering</vt:lpstr>
      <vt:lpstr>Zookeeper Clustering (cont.)</vt:lpstr>
      <vt:lpstr>Zookeeper Clustering (cont.)</vt:lpstr>
      <vt:lpstr>Zookeeper Clustering (cont.)</vt:lpstr>
      <vt:lpstr>Zookeeper Core</vt:lpstr>
      <vt:lpstr>Zookeeper Core (cont.)</vt:lpstr>
      <vt:lpstr>Zookeeper Core (cont.)</vt:lpstr>
      <vt:lpstr>Zookeeper Core (cont.)</vt:lpstr>
      <vt:lpstr>Zookeeper Core (cont.)</vt:lpstr>
      <vt:lpstr>Zookeeper Core (cont.)</vt:lpstr>
      <vt:lpstr>Administration</vt:lpstr>
      <vt:lpstr>Administration (cont.)</vt:lpstr>
      <vt:lpstr>Administration (cont.)</vt:lpstr>
      <vt:lpstr>Administration (cont.)</vt:lpstr>
      <vt:lpstr>Apache Curator</vt:lpstr>
      <vt:lpstr>Apache Curator (cont.)</vt:lpstr>
      <vt:lpstr>Apache Curator (cont.)</vt:lpstr>
      <vt:lpstr>Apache Curator (cont.)</vt:lpstr>
      <vt:lpstr>Apache Curator (cont.)</vt:lpstr>
      <vt:lpstr>Apache Curator (cont.)</vt:lpstr>
      <vt:lpstr>Apache Curator (cont.)</vt:lpstr>
      <vt:lpstr>Apache Curator (cont.)</vt:lpstr>
      <vt:lpstr>Logging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970</cp:revision>
  <dcterms:created xsi:type="dcterms:W3CDTF">2012-04-12T06:19:17Z</dcterms:created>
  <dcterms:modified xsi:type="dcterms:W3CDTF">2015-08-21T12:32:07Z</dcterms:modified>
</cp:coreProperties>
</file>