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69" r:id="rId5"/>
    <p:sldId id="447" r:id="rId6"/>
    <p:sldId id="408" r:id="rId7"/>
    <p:sldId id="436" r:id="rId8"/>
    <p:sldId id="449" r:id="rId9"/>
    <p:sldId id="448" r:id="rId10"/>
    <p:sldId id="450" r:id="rId11"/>
    <p:sldId id="451" r:id="rId12"/>
    <p:sldId id="453" r:id="rId13"/>
    <p:sldId id="471" r:id="rId14"/>
    <p:sldId id="455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54" r:id="rId28"/>
    <p:sldId id="456" r:id="rId29"/>
    <p:sldId id="457" r:id="rId30"/>
    <p:sldId id="486" r:id="rId31"/>
    <p:sldId id="458" r:id="rId32"/>
    <p:sldId id="459" r:id="rId33"/>
    <p:sldId id="462" r:id="rId34"/>
    <p:sldId id="461" r:id="rId35"/>
    <p:sldId id="460" r:id="rId36"/>
    <p:sldId id="521" r:id="rId37"/>
    <p:sldId id="522" r:id="rId38"/>
    <p:sldId id="523" r:id="rId39"/>
    <p:sldId id="524" r:id="rId40"/>
    <p:sldId id="484" r:id="rId41"/>
    <p:sldId id="485" r:id="rId42"/>
    <p:sldId id="463" r:id="rId43"/>
    <p:sldId id="464" r:id="rId44"/>
    <p:sldId id="487" r:id="rId45"/>
    <p:sldId id="499" r:id="rId46"/>
    <p:sldId id="512" r:id="rId47"/>
    <p:sldId id="513" r:id="rId48"/>
    <p:sldId id="514" r:id="rId49"/>
    <p:sldId id="465" r:id="rId50"/>
    <p:sldId id="467" r:id="rId51"/>
    <p:sldId id="468" r:id="rId52"/>
    <p:sldId id="489" r:id="rId53"/>
    <p:sldId id="490" r:id="rId54"/>
    <p:sldId id="491" r:id="rId55"/>
    <p:sldId id="492" r:id="rId56"/>
    <p:sldId id="488" r:id="rId57"/>
    <p:sldId id="500" r:id="rId58"/>
    <p:sldId id="501" r:id="rId59"/>
    <p:sldId id="502" r:id="rId60"/>
    <p:sldId id="503" r:id="rId61"/>
    <p:sldId id="504" r:id="rId62"/>
    <p:sldId id="505" r:id="rId63"/>
    <p:sldId id="506" r:id="rId64"/>
    <p:sldId id="515" r:id="rId65"/>
    <p:sldId id="516" r:id="rId66"/>
    <p:sldId id="517" r:id="rId67"/>
    <p:sldId id="518" r:id="rId68"/>
    <p:sldId id="507" r:id="rId69"/>
    <p:sldId id="509" r:id="rId70"/>
    <p:sldId id="508" r:id="rId71"/>
    <p:sldId id="510" r:id="rId72"/>
    <p:sldId id="511" r:id="rId73"/>
    <p:sldId id="494" r:id="rId74"/>
    <p:sldId id="526" r:id="rId75"/>
    <p:sldId id="527" r:id="rId76"/>
    <p:sldId id="528" r:id="rId77"/>
    <p:sldId id="529" r:id="rId78"/>
    <p:sldId id="525" r:id="rId79"/>
    <p:sldId id="520" r:id="rId80"/>
    <p:sldId id="519" r:id="rId81"/>
    <p:sldId id="470" r:id="rId82"/>
    <p:sldId id="495" r:id="rId83"/>
    <p:sldId id="496" r:id="rId84"/>
    <p:sldId id="497" r:id="rId85"/>
    <p:sldId id="498" r:id="rId86"/>
    <p:sldId id="493" r:id="rId87"/>
    <p:sldId id="389" r:id="rId88"/>
    <p:sldId id="259" r:id="rId8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01/05/2022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01/05/2022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01/05/2022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01/05/2022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01/05/2022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01/05/2022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01/05/2022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01/05/2022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01/05/2022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01/05/2022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01/05/2022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01/05/2022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>
                <a:solidFill>
                  <a:schemeClr val="bg1"/>
                </a:solidFill>
              </a:rPr>
              <a:t>Apache Kafka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Typical Kafka use cases: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Log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aggregation</a:t>
            </a:r>
            <a:r>
              <a:rPr lang="en-US" sz="1400" dirty="0">
                <a:solidFill>
                  <a:srgbClr val="3C5790"/>
                </a:solidFill>
              </a:rPr>
              <a:t>: collecting log files from servers and put them in a central place (a file server or HDFS) for processing.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Stream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processing</a:t>
            </a:r>
            <a:r>
              <a:rPr lang="en-US" sz="1400" dirty="0">
                <a:solidFill>
                  <a:srgbClr val="3C5790"/>
                </a:solidFill>
              </a:rPr>
              <a:t>: Kafka can be used for collecting data.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Commit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logs</a:t>
            </a:r>
            <a:r>
              <a:rPr lang="en-US" sz="1400" dirty="0">
                <a:solidFill>
                  <a:srgbClr val="3C5790"/>
                </a:solidFill>
              </a:rPr>
              <a:t>: Kafka can be used to represent external commit logs for any large scale distributed system. Replicated logs over Kafka cluster help failed nodes to recover their states.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Click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stream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tracking</a:t>
            </a:r>
            <a:r>
              <a:rPr lang="en-US" sz="1400" dirty="0">
                <a:solidFill>
                  <a:srgbClr val="3C5790"/>
                </a:solidFill>
              </a:rPr>
              <a:t>: Kafka can capture use click stream data such as page views, searches, real-time publish-subscribe feeds.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Messaging</a:t>
            </a:r>
            <a:r>
              <a:rPr lang="en-US" sz="1400" dirty="0">
                <a:solidFill>
                  <a:srgbClr val="3C5790"/>
                </a:solidFill>
              </a:rPr>
              <a:t>: Message brokers are used for decoupling data processing from data producers. Kafka can replace many popular message brokers as it offers better throughput, built-in partitioning, replication and fault-tolerance.</a:t>
            </a:r>
          </a:p>
        </p:txBody>
      </p:sp>
    </p:spTree>
    <p:extLst>
      <p:ext uri="{BB962C8B-B14F-4D97-AF65-F5344CB8AC3E}">
        <p14:creationId xmlns:p14="http://schemas.microsoft.com/office/powerpoint/2010/main" val="253512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Kafka is implemented Scala and uses build tool </a:t>
            </a:r>
            <a:r>
              <a:rPr lang="en-US" sz="1400" dirty="0" err="1">
                <a:solidFill>
                  <a:srgbClr val="3C5790"/>
                </a:solidFill>
              </a:rPr>
              <a:t>Gradle</a:t>
            </a:r>
            <a:r>
              <a:rPr lang="en-US" sz="1400" dirty="0">
                <a:solidFill>
                  <a:srgbClr val="3C5790"/>
                </a:solidFill>
              </a:rPr>
              <a:t> to build Kafka binaries.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Gradle</a:t>
            </a:r>
            <a:r>
              <a:rPr lang="en-US" sz="1400" dirty="0">
                <a:solidFill>
                  <a:srgbClr val="3C5790"/>
                </a:solidFill>
              </a:rPr>
              <a:t> is a build automation tool for Scala, Groovy and Java projects that requires Java 1.7 or higher.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Kafka we can create multiple types of clusters: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single node, single broker cluster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single node, multiple broker clusters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multiple nodes, multiple broker clusters.</a:t>
            </a:r>
          </a:p>
        </p:txBody>
      </p:sp>
    </p:spTree>
    <p:extLst>
      <p:ext uri="{BB962C8B-B14F-4D97-AF65-F5344CB8AC3E}">
        <p14:creationId xmlns:p14="http://schemas.microsoft.com/office/powerpoint/2010/main" val="264806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114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Kafka cluster primarily has 5 main components: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Topic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here messages are published by producers.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 Kafka, topics are partitioned and each partition is represented by ordered immutable sequence of messages.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each message in the partition is assigned a unique sequential ID called "offset".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Broker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consists of one or more servers.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topics are created within the context of broker processes.</a:t>
            </a:r>
          </a:p>
        </p:txBody>
      </p:sp>
    </p:spTree>
    <p:extLst>
      <p:ext uri="{BB962C8B-B14F-4D97-AF65-F5344CB8AC3E}">
        <p14:creationId xmlns:p14="http://schemas.microsoft.com/office/powerpoint/2010/main" val="393292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coordinates the broker and the consumers.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allows distributed processes to coordinate with each other.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Producers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publish data to the topics by choosing the appropriate partition within the topic.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Consumer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processes the data that subscribe to topics</a:t>
            </a:r>
          </a:p>
        </p:txBody>
      </p:sp>
    </p:spTree>
    <p:extLst>
      <p:ext uri="{BB962C8B-B14F-4D97-AF65-F5344CB8AC3E}">
        <p14:creationId xmlns:p14="http://schemas.microsoft.com/office/powerpoint/2010/main" val="135384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sequence of messages is called a data stream.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Topics supports any kind of message format.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Topics are split into partitions.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Messages within each partition are ordered.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message gets an incremental id, called offset.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Topics are immutable: once data is written to a partition, it cannot be changed.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02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Data is kept only for a limited time, default is one week.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Offsets are not re-used even if previous messages have been deleted.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Order is guaranteed only withing a partition, not across partitions.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Data is assigned randomly to a partition unless a key is provided.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C670DB-EE71-4278-8807-A5114285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429000"/>
            <a:ext cx="44291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1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Producers: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write data to topics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know to which partition to write to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Producers can choose to send a key with the message(string, name, binary, </a:t>
            </a:r>
            <a:r>
              <a:rPr lang="en-US" sz="1400" dirty="0" err="1">
                <a:solidFill>
                  <a:srgbClr val="3C5790"/>
                </a:solidFill>
              </a:rPr>
              <a:t>etc</a:t>
            </a:r>
            <a:r>
              <a:rPr lang="en-US" sz="1400" dirty="0">
                <a:solidFill>
                  <a:srgbClr val="3C5790"/>
                </a:solidFill>
              </a:rPr>
              <a:t>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the key is null, data is sent round robin.</a:t>
            </a:r>
          </a:p>
        </p:txBody>
      </p:sp>
    </p:spTree>
    <p:extLst>
      <p:ext uri="{BB962C8B-B14F-4D97-AF65-F5344CB8AC3E}">
        <p14:creationId xmlns:p14="http://schemas.microsoft.com/office/powerpoint/2010/main" val="400995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057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Kafka message structure: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key - binary, can be null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value - binary, can be null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compression type: none, </a:t>
            </a:r>
            <a:r>
              <a:rPr lang="en-US" sz="1400" dirty="0" err="1">
                <a:solidFill>
                  <a:srgbClr val="3C5790"/>
                </a:solidFill>
              </a:rPr>
              <a:t>gzip</a:t>
            </a:r>
            <a:r>
              <a:rPr lang="en-US" sz="1400" dirty="0">
                <a:solidFill>
                  <a:srgbClr val="3C5790"/>
                </a:solidFill>
              </a:rPr>
              <a:t>, snappy, lz4, </a:t>
            </a:r>
            <a:r>
              <a:rPr lang="en-US" sz="1400" dirty="0" err="1">
                <a:solidFill>
                  <a:srgbClr val="3C5790"/>
                </a:solidFill>
              </a:rPr>
              <a:t>zstd</a:t>
            </a:r>
            <a:endParaRPr lang="en-US" sz="1400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headers, which are optional, key-value pairs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partition + offset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timestamp, set by the system or user</a:t>
            </a:r>
          </a:p>
        </p:txBody>
      </p:sp>
    </p:spTree>
    <p:extLst>
      <p:ext uri="{BB962C8B-B14F-4D97-AF65-F5344CB8AC3E}">
        <p14:creationId xmlns:p14="http://schemas.microsoft.com/office/powerpoint/2010/main" val="1824239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057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Kafka only accepts bytes as an input from producers and sends bytes out as output to consumers.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Kafka has common serializers for data types (JSON, int, float, </a:t>
            </a:r>
            <a:r>
              <a:rPr lang="en-US" sz="1400" dirty="0" err="1">
                <a:solidFill>
                  <a:srgbClr val="3C5790"/>
                </a:solidFill>
              </a:rPr>
              <a:t>avro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protobuf</a:t>
            </a:r>
            <a:r>
              <a:rPr lang="en-US" sz="1400" dirty="0">
                <a:solidFill>
                  <a:srgbClr val="3C5790"/>
                </a:solidFill>
              </a:rPr>
              <a:t>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Kafka partitioner is an entity which takes a record and determines to which partition to sent it to.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Key Hashing is the process of determining the mapping of a key to a partition.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default Kafka partitioner is using the </a:t>
            </a:r>
            <a:r>
              <a:rPr lang="en-US" sz="1400" b="1" dirty="0">
                <a:solidFill>
                  <a:srgbClr val="3C5790"/>
                </a:solidFill>
              </a:rPr>
              <a:t>murmum2</a:t>
            </a:r>
            <a:r>
              <a:rPr lang="en-US" sz="1400" dirty="0">
                <a:solidFill>
                  <a:srgbClr val="3C5790"/>
                </a:solidFill>
              </a:rPr>
              <a:t> algorithm.</a:t>
            </a:r>
          </a:p>
        </p:txBody>
      </p:sp>
    </p:spTree>
    <p:extLst>
      <p:ext uri="{BB962C8B-B14F-4D97-AF65-F5344CB8AC3E}">
        <p14:creationId xmlns:p14="http://schemas.microsoft.com/office/powerpoint/2010/main" val="196504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057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Consumers: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read data from a topic, pull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know which broker to read from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data is read in order, from low to high offset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De-serializer transforms bytes into object.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serialization/deserialization type must not change during a topic lifecycle.</a:t>
            </a:r>
          </a:p>
        </p:txBody>
      </p:sp>
    </p:spTree>
    <p:extLst>
      <p:ext uri="{BB962C8B-B14F-4D97-AF65-F5344CB8AC3E}">
        <p14:creationId xmlns:p14="http://schemas.microsoft.com/office/powerpoint/2010/main" val="369170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ro-RO" sz="1600" dirty="0">
                <a:solidFill>
                  <a:srgbClr val="3C5790"/>
                </a:solidFill>
              </a:rPr>
              <a:t>Kafka</a:t>
            </a:r>
            <a:r>
              <a:rPr lang="fr-CA" sz="1600" dirty="0">
                <a:solidFill>
                  <a:srgbClr val="3C5790"/>
                </a:solidFill>
              </a:rPr>
              <a:t>?</a:t>
            </a:r>
            <a:endParaRPr lang="ro-RO" sz="1600" dirty="0">
              <a:solidFill>
                <a:srgbClr val="3C5790"/>
              </a:solidFill>
            </a:endParaRPr>
          </a:p>
          <a:p>
            <a:r>
              <a:rPr lang="ro-RO" sz="1600" dirty="0">
                <a:solidFill>
                  <a:srgbClr val="3C5790"/>
                </a:solidFill>
              </a:rPr>
              <a:t>History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Use Cases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Best Practices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Bootstrap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Producers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Consumers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</a:p>
          <a:p>
            <a:r>
              <a:rPr lang="fr-CA" sz="1600" dirty="0">
                <a:solidFill>
                  <a:srgbClr val="3C5790"/>
                </a:solidFill>
              </a:rPr>
              <a:t>Topic Configuration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Schema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Registry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Tools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Conclussion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endParaRPr lang="fr-CA" sz="1600" dirty="0">
              <a:solidFill>
                <a:srgbClr val="3C5790"/>
              </a:solidFill>
            </a:endParaRP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057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Consumer Groups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All the consumers in an application read data as a consumer groups.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Each consumer within a group reads from exclusive partitions.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If we have more consumers than partitions, some consumers will be inactive.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We can have multiple consumer groups on the same topic.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To create distinct consumer groups, we need to use the property "</a:t>
            </a:r>
            <a:r>
              <a:rPr lang="en-US" sz="1400" b="1" dirty="0">
                <a:solidFill>
                  <a:srgbClr val="3C5790"/>
                </a:solidFill>
              </a:rPr>
              <a:t>group.id</a:t>
            </a:r>
            <a:r>
              <a:rPr lang="en-US" sz="1400" dirty="0">
                <a:solidFill>
                  <a:srgbClr val="3C5790"/>
                </a:solidFill>
              </a:rPr>
              <a:t>".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ACCC8-C7D8-4A77-B433-1065E834F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3657600"/>
            <a:ext cx="4800600" cy="24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7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057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Consumer offsets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Kafka stores the offsets at which a consumer group has been reading, named </a:t>
            </a:r>
            <a:r>
              <a:rPr lang="en-US" sz="1400" b="1" dirty="0">
                <a:solidFill>
                  <a:srgbClr val="3C5790"/>
                </a:solidFill>
              </a:rPr>
              <a:t>__</a:t>
            </a:r>
            <a:r>
              <a:rPr lang="en-US" sz="1400" b="1" dirty="0" err="1">
                <a:solidFill>
                  <a:srgbClr val="3C5790"/>
                </a:solidFill>
              </a:rPr>
              <a:t>consumer_offsets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When a consumer from a group has processed data, it should periodically commit the offsets.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If the consumer crashes, it will be able to read back from where it left off thanks to the committed consumer offsets.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By default, java consumers will automatically commit offsets with mode - </a:t>
            </a:r>
            <a:r>
              <a:rPr lang="en-US" sz="1400" b="1" dirty="0">
                <a:solidFill>
                  <a:srgbClr val="3C5790"/>
                </a:solidFill>
              </a:rPr>
              <a:t>at least once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161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743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3 manually modes to commit: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at least once (preferred)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C5790"/>
                </a:solidFill>
              </a:rPr>
              <a:t>offsets are committed after the message is processed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C5790"/>
                </a:solidFill>
              </a:rPr>
              <a:t>if processing goes wrong, the message will be read again. This can result in duplicate processing of messages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at most once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C5790"/>
                </a:solidFill>
              </a:rPr>
              <a:t>offsets are committed as soon as messages are received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C5790"/>
                </a:solidFill>
              </a:rPr>
              <a:t>if processing goes wrong, the messages will be lost, as they won't be read again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exactly once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C5790"/>
                </a:solidFill>
              </a:rPr>
              <a:t>Kafka workflows: use the Transactional API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C5790"/>
                </a:solidFill>
              </a:rPr>
              <a:t>External System workflows: use an idempotent consumer</a:t>
            </a:r>
          </a:p>
        </p:txBody>
      </p:sp>
    </p:spTree>
    <p:extLst>
      <p:ext uri="{BB962C8B-B14F-4D97-AF65-F5344CB8AC3E}">
        <p14:creationId xmlns:p14="http://schemas.microsoft.com/office/powerpoint/2010/main" val="3352124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743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Brokers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 Kafka cluster is composed of multiple brokers(servers)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Each broker is identified by an integer 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Each broker container certain topic partitions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 good number to get started is 3 brokers.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Every broker is also called a "bootstrap server".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Each broker knows all brokers, topics and partitions (metadata).</a:t>
            </a:r>
          </a:p>
        </p:txBody>
      </p:sp>
    </p:spTree>
    <p:extLst>
      <p:ext uri="{BB962C8B-B14F-4D97-AF65-F5344CB8AC3E}">
        <p14:creationId xmlns:p14="http://schemas.microsoft.com/office/powerpoint/2010/main" val="714683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05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Topic replication factor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Topics should have a replication factor &gt; 1 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If a broker is down, another broker can serve the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At any time, only one broker can be leader for a given partition.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Producers can only send data to the broker that is the leader of a partition.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Consumers by default will read data for a partition from the leader broker.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Each partition has one leader and multiple ISR(in-sync replica).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D5F07E-8C41-4268-BA94-87E1A0BCE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038600"/>
            <a:ext cx="3512753" cy="219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43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05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Kafka Consumer </a:t>
            </a:r>
            <a:r>
              <a:rPr lang="en-US" sz="1400" b="1" dirty="0">
                <a:solidFill>
                  <a:srgbClr val="3C5790"/>
                </a:solidFill>
              </a:rPr>
              <a:t>replica fetching </a:t>
            </a:r>
            <a:r>
              <a:rPr lang="en-US" sz="1400" dirty="0">
                <a:solidFill>
                  <a:srgbClr val="3C5790"/>
                </a:solidFill>
              </a:rPr>
              <a:t>was added in version 2.4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It's possible to configure consumers to read from the closest replica.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may help improve latency, and last decrease network costs.</a:t>
            </a:r>
          </a:p>
        </p:txBody>
      </p:sp>
    </p:spTree>
    <p:extLst>
      <p:ext uri="{BB962C8B-B14F-4D97-AF65-F5344CB8AC3E}">
        <p14:creationId xmlns:p14="http://schemas.microsoft.com/office/powerpoint/2010/main" val="3094445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05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Producer acknowledgements (acks)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Producers can choose to receive acks of data writes.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acks=0 </a:t>
            </a:r>
            <a:r>
              <a:rPr lang="en-US" sz="1400" dirty="0">
                <a:solidFill>
                  <a:srgbClr val="3C5790"/>
                </a:solidFill>
              </a:rPr>
              <a:t>: producer won't wait for acks (possible data loss)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acks=1 </a:t>
            </a:r>
            <a:r>
              <a:rPr lang="en-US" sz="1400" dirty="0">
                <a:solidFill>
                  <a:srgbClr val="3C5790"/>
                </a:solidFill>
              </a:rPr>
              <a:t>: producer will wait for leader acks (limited data loss)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acks=all </a:t>
            </a:r>
            <a:r>
              <a:rPr lang="en-US" sz="1400" dirty="0">
                <a:solidFill>
                  <a:srgbClr val="3C5790"/>
                </a:solidFill>
              </a:rPr>
              <a:t>: leader + replicas acks (no data loss)</a:t>
            </a:r>
          </a:p>
        </p:txBody>
      </p:sp>
    </p:spTree>
    <p:extLst>
      <p:ext uri="{BB962C8B-B14F-4D97-AF65-F5344CB8AC3E}">
        <p14:creationId xmlns:p14="http://schemas.microsoft.com/office/powerpoint/2010/main" val="2952743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simple setup for Kafka is single node, single Kafka Broker.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27" y="2590800"/>
            <a:ext cx="815599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45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Kafka provides the default Zookeeper </a:t>
            </a:r>
            <a:r>
              <a:rPr lang="en-US" sz="1400" dirty="0" err="1">
                <a:solidFill>
                  <a:srgbClr val="3C5790"/>
                </a:solidFill>
              </a:rPr>
              <a:t>configuraiton</a:t>
            </a:r>
            <a:r>
              <a:rPr lang="en-US" sz="1400" dirty="0">
                <a:solidFill>
                  <a:srgbClr val="3C5790"/>
                </a:solidFill>
              </a:rPr>
              <a:t> file to launch a single local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instance.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bin/zookeeper-server-start.sh </a:t>
            </a:r>
            <a:r>
              <a:rPr lang="en-US" sz="1400" b="1" dirty="0" err="1">
                <a:solidFill>
                  <a:srgbClr val="3C5790"/>
                </a:solidFill>
              </a:rPr>
              <a:t>config</a:t>
            </a:r>
            <a:r>
              <a:rPr lang="en-US" sz="1400" b="1" dirty="0">
                <a:solidFill>
                  <a:srgbClr val="3C5790"/>
                </a:solidFill>
              </a:rPr>
              <a:t>/</a:t>
            </a:r>
            <a:r>
              <a:rPr lang="en-US" sz="1400" b="1" dirty="0" err="1">
                <a:solidFill>
                  <a:srgbClr val="3C5790"/>
                </a:solidFill>
              </a:rPr>
              <a:t>zookeeper.properties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In order to start the Kafka broker we need to execute: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bin/kafka-server-start.sh </a:t>
            </a:r>
            <a:r>
              <a:rPr lang="en-US" sz="1400" b="1" dirty="0" err="1">
                <a:solidFill>
                  <a:srgbClr val="3C5790"/>
                </a:solidFill>
              </a:rPr>
              <a:t>config</a:t>
            </a:r>
            <a:r>
              <a:rPr lang="en-US" sz="1400" b="1" dirty="0">
                <a:solidFill>
                  <a:srgbClr val="3C5790"/>
                </a:solidFill>
              </a:rPr>
              <a:t>/</a:t>
            </a:r>
            <a:r>
              <a:rPr lang="en-US" sz="1400" b="1" dirty="0" err="1">
                <a:solidFill>
                  <a:srgbClr val="3C5790"/>
                </a:solidFill>
              </a:rPr>
              <a:t>server.properties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Zookeeper listens on port </a:t>
            </a:r>
            <a:r>
              <a:rPr lang="en-US" sz="1400" b="1" dirty="0">
                <a:solidFill>
                  <a:srgbClr val="3C5790"/>
                </a:solidFill>
              </a:rPr>
              <a:t>2181</a:t>
            </a:r>
            <a:r>
              <a:rPr lang="en-US" sz="1400" dirty="0">
                <a:solidFill>
                  <a:srgbClr val="3C5790"/>
                </a:solidFill>
              </a:rPr>
              <a:t> for incoming clients.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Kafka Broker listens on port </a:t>
            </a:r>
            <a:r>
              <a:rPr lang="en-US" sz="1400" b="1" dirty="0">
                <a:solidFill>
                  <a:srgbClr val="3C5790"/>
                </a:solidFill>
              </a:rPr>
              <a:t>9092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0223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Kafka provides a command line utility to create topics on the Kafka server.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bin/kafka-topics.sh --bootstrap-server localhost:9092 --create --replication-factor 1 --partitions 1 --topic </a:t>
            </a:r>
            <a:r>
              <a:rPr lang="en-US" sz="1400" b="1" dirty="0" err="1">
                <a:solidFill>
                  <a:srgbClr val="3C5790"/>
                </a:solidFill>
              </a:rPr>
              <a:t>kafkatopic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To obtain the list of topics on any Kafka server we use the command: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bin/kafka-topics.sh --bootstrap-server localhost:9092 --</a:t>
            </a:r>
            <a:r>
              <a:rPr lang="en-US" sz="1400" b="1" dirty="0" err="1">
                <a:solidFill>
                  <a:srgbClr val="3C5790"/>
                </a:solidFill>
              </a:rPr>
              <a:t>list</a:t>
            </a:r>
            <a:r>
              <a:rPr lang="en-US" sz="1400" dirty="0" err="1">
                <a:solidFill>
                  <a:srgbClr val="3C5790"/>
                </a:solidFill>
              </a:rPr>
              <a:t>The</a:t>
            </a:r>
            <a:r>
              <a:rPr lang="en-US" sz="1400" dirty="0">
                <a:solidFill>
                  <a:srgbClr val="3C5790"/>
                </a:solidFill>
              </a:rPr>
              <a:t> decision about how a message is partitioned is taken by the producer and the broker stores the messages in the same order as they arrive.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number of partitions can be configured for each topic within the Kafka broker.</a:t>
            </a:r>
          </a:p>
        </p:txBody>
      </p:sp>
    </p:spTree>
    <p:extLst>
      <p:ext uri="{BB962C8B-B14F-4D97-AF65-F5344CB8AC3E}">
        <p14:creationId xmlns:p14="http://schemas.microsoft.com/office/powerpoint/2010/main" val="135156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Kafka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Apache Kafka is an open-source message broker project developed by the Apache Software Foundation written in Scala.</a:t>
            </a:r>
            <a:endParaRPr lang="ro-RO" sz="1500" dirty="0">
              <a:solidFill>
                <a:srgbClr val="3C5790"/>
              </a:solidFill>
            </a:endParaRPr>
          </a:p>
          <a:p>
            <a:r>
              <a:rPr lang="ro-RO" sz="1500" dirty="0">
                <a:solidFill>
                  <a:srgbClr val="3C5790"/>
                </a:solidFill>
              </a:rPr>
              <a:t>Kafka has a modern cluster-centric design that offers strong durability and fault-tolerance guarantees.</a:t>
            </a:r>
          </a:p>
          <a:p>
            <a:r>
              <a:rPr lang="ro-RO" sz="1500">
                <a:solidFill>
                  <a:srgbClr val="3C5790"/>
                </a:solidFill>
              </a:rPr>
              <a:t>Kafka is designed to allow a single cluster to serve as the central data backbone for a large organization.</a:t>
            </a:r>
            <a:endParaRPr lang="en-US" sz="15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check the description for one topic use: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kafka-topics.bat --bootstrap-server localhost:9092 --describe --topic &lt;TOPIC_NAME&gt;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To describe all existent topics use:</a:t>
            </a:r>
          </a:p>
          <a:p>
            <a:r>
              <a:rPr lang="nl-NL" sz="1400" b="1" dirty="0">
                <a:solidFill>
                  <a:srgbClr val="3C5790"/>
                </a:solidFill>
              </a:rPr>
              <a:t>kafka-topics.bat --bootstrap-server localhost:9092 –describe</a:t>
            </a:r>
          </a:p>
          <a:p>
            <a:endParaRPr lang="nl-NL" sz="1400" b="1" dirty="0">
              <a:solidFill>
                <a:srgbClr val="3C5790"/>
              </a:solidFill>
            </a:endParaRPr>
          </a:p>
          <a:p>
            <a:r>
              <a:rPr lang="nl-NL" sz="1400" dirty="0">
                <a:solidFill>
                  <a:srgbClr val="3C5790"/>
                </a:solidFill>
              </a:rPr>
              <a:t>To delete a topic, use: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kafka-topics.bat --bootstrap-server localhost:9092 --delete --topic &lt;TOPIC_NAME&gt;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This command won’t work on Windows without WSL2, and will make Kafka crash.</a:t>
            </a:r>
          </a:p>
        </p:txBody>
      </p:sp>
    </p:spTree>
    <p:extLst>
      <p:ext uri="{BB962C8B-B14F-4D97-AF65-F5344CB8AC3E}">
        <p14:creationId xmlns:p14="http://schemas.microsoft.com/office/powerpoint/2010/main" val="4230018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have multiple brokers configured on multiple nodes and the producers and consumers are connected in different combinations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14600"/>
            <a:ext cx="7310438" cy="415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02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Kafka broker property list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broker.id</a:t>
            </a:r>
            <a:r>
              <a:rPr lang="en-US" sz="1400" dirty="0">
                <a:solidFill>
                  <a:srgbClr val="3C5790"/>
                </a:solidFill>
              </a:rPr>
              <a:t>: non-negative integer ID.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log.dirs</a:t>
            </a:r>
            <a:r>
              <a:rPr lang="en-US" sz="1400" dirty="0">
                <a:solidFill>
                  <a:srgbClr val="3C5790"/>
                </a:solidFill>
              </a:rPr>
              <a:t>: directories in which the log data is stored.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zookeeper.connect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connection string in </a:t>
            </a:r>
            <a:r>
              <a:rPr lang="en-US" sz="1400" dirty="0" err="1">
                <a:solidFill>
                  <a:srgbClr val="3C5790"/>
                </a:solidFill>
              </a:rPr>
              <a:t>hostname:port</a:t>
            </a:r>
            <a:r>
              <a:rPr lang="en-US" sz="1400" dirty="0">
                <a:solidFill>
                  <a:srgbClr val="3C5790"/>
                </a:solidFill>
              </a:rPr>
              <a:t>/</a:t>
            </a:r>
            <a:r>
              <a:rPr lang="en-US" sz="1400" dirty="0" err="1">
                <a:solidFill>
                  <a:srgbClr val="3C5790"/>
                </a:solidFill>
              </a:rPr>
              <a:t>chroot</a:t>
            </a:r>
            <a:r>
              <a:rPr lang="en-US" sz="1400" dirty="0">
                <a:solidFill>
                  <a:srgbClr val="3C5790"/>
                </a:solidFill>
              </a:rPr>
              <a:t> form like localhost:2181.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host.name</a:t>
            </a:r>
            <a:r>
              <a:rPr lang="en-US" sz="1400" dirty="0">
                <a:solidFill>
                  <a:srgbClr val="3C5790"/>
                </a:solidFill>
              </a:rPr>
              <a:t>: hostname of the broker.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num.partitions</a:t>
            </a:r>
            <a:r>
              <a:rPr lang="en-US" sz="1400" dirty="0">
                <a:solidFill>
                  <a:srgbClr val="3C5790"/>
                </a:solidFill>
              </a:rPr>
              <a:t>: default number of partitions per topic.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auto.create.topics.enable</a:t>
            </a:r>
            <a:r>
              <a:rPr lang="en-US" sz="1400" dirty="0">
                <a:solidFill>
                  <a:srgbClr val="3C5790"/>
                </a:solidFill>
              </a:rPr>
              <a:t>: enables auto-creation of the topic on the server.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default.replication.factor</a:t>
            </a:r>
            <a:r>
              <a:rPr lang="en-US" sz="1400" dirty="0">
                <a:solidFill>
                  <a:srgbClr val="3C5790"/>
                </a:solidFill>
              </a:rPr>
              <a:t>: default replication factory for automatically created topics.</a:t>
            </a:r>
          </a:p>
        </p:txBody>
      </p:sp>
    </p:spTree>
    <p:extLst>
      <p:ext uri="{BB962C8B-B14F-4D97-AF65-F5344CB8AC3E}">
        <p14:creationId xmlns:p14="http://schemas.microsoft.com/office/powerpoint/2010/main" val="443168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Kafka topics, every partition is mapped to a logical log file that is represented as a set of segment files of equal sizes.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695222"/>
            <a:ext cx="5776913" cy="397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71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Kafka replication is a very important feature.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362200"/>
            <a:ext cx="5943600" cy="42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15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replication each partition of a message has n replicas and can afford n-1 failures to guarantee message delivery.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Out of the n replicas, one replica acts as the lead replica for the rest of the replicas.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Kafka supports following replication modes: </a:t>
            </a:r>
            <a:r>
              <a:rPr lang="en-US" sz="1400" b="1" dirty="0">
                <a:solidFill>
                  <a:srgbClr val="3C5790"/>
                </a:solidFill>
              </a:rPr>
              <a:t>synchronous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asynchronous</a:t>
            </a:r>
            <a:r>
              <a:rPr lang="en-US" sz="1400" dirty="0">
                <a:solidFill>
                  <a:srgbClr val="3C5790"/>
                </a:solidFill>
              </a:rPr>
              <a:t> replication.</a:t>
            </a:r>
          </a:p>
        </p:txBody>
      </p:sp>
    </p:spTree>
    <p:extLst>
      <p:ext uri="{BB962C8B-B14F-4D97-AF65-F5344CB8AC3E}">
        <p14:creationId xmlns:p14="http://schemas.microsoft.com/office/powerpoint/2010/main" val="569579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Best Practices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Each partition can handle a throughput of a few MB/s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More partitions implies: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better parallelism, better throughput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ability to run more consumers in a group to scale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ability to leverage more brokers if we have a large cluster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more elections to perform for Zookeeper, if we are using Zookeeper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more opened files on Kafka</a:t>
            </a:r>
          </a:p>
        </p:txBody>
      </p:sp>
    </p:spTree>
    <p:extLst>
      <p:ext uri="{BB962C8B-B14F-4D97-AF65-F5344CB8AC3E}">
        <p14:creationId xmlns:p14="http://schemas.microsoft.com/office/powerpoint/2010/main" val="2576529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Best Practices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Replication factor should be at least 2, usually 3, maximum 4</a:t>
            </a:r>
          </a:p>
          <a:p>
            <a:r>
              <a:rPr lang="en-US" sz="1400" dirty="0">
                <a:solidFill>
                  <a:srgbClr val="3C5790"/>
                </a:solidFill>
              </a:rPr>
              <a:t>Never set the value 1, in production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higher the replication factor: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better durability of the system (N-1 brokers can fail)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better availability of the system (N- </a:t>
            </a:r>
            <a:r>
              <a:rPr lang="en-US" sz="1400" dirty="0" err="1">
                <a:solidFill>
                  <a:srgbClr val="3C5790"/>
                </a:solidFill>
              </a:rPr>
              <a:t>min.insync.replicas</a:t>
            </a:r>
            <a:r>
              <a:rPr lang="en-US" sz="1400" dirty="0">
                <a:solidFill>
                  <a:srgbClr val="3C5790"/>
                </a:solidFill>
              </a:rPr>
              <a:t> if producer acks=all)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more replication, higher latency if acks=all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more disk space on the system, 50% more if RF is 3 instead of 2</a:t>
            </a:r>
          </a:p>
        </p:txBody>
      </p:sp>
    </p:spTree>
    <p:extLst>
      <p:ext uri="{BB962C8B-B14F-4D97-AF65-F5344CB8AC3E}">
        <p14:creationId xmlns:p14="http://schemas.microsoft.com/office/powerpoint/2010/main" val="710121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Best Practices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Total number of partitions in the cluster: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Kafka with </a:t>
            </a:r>
            <a:r>
              <a:rPr lang="en-US" sz="1400" b="1" dirty="0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: max 200k partitions, Zookeeper scaling limit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It's recommended a maximum of 4000 partitions per broker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Kafka with </a:t>
            </a:r>
            <a:r>
              <a:rPr lang="en-US" sz="1400" b="1" dirty="0" err="1">
                <a:solidFill>
                  <a:srgbClr val="3C5790"/>
                </a:solidFill>
              </a:rPr>
              <a:t>KRaft</a:t>
            </a:r>
            <a:r>
              <a:rPr lang="en-US" sz="1400" dirty="0">
                <a:solidFill>
                  <a:srgbClr val="3C5790"/>
                </a:solidFill>
              </a:rPr>
              <a:t>: potentially scale to millions of partitions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we need more partition in the cluster, we add brokers</a:t>
            </a:r>
          </a:p>
        </p:txBody>
      </p:sp>
    </p:spTree>
    <p:extLst>
      <p:ext uri="{BB962C8B-B14F-4D97-AF65-F5344CB8AC3E}">
        <p14:creationId xmlns:p14="http://schemas.microsoft.com/office/powerpoint/2010/main" val="1220022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Best Practices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Topic naming conventions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It's better to enforce guidelines in the cluster to ease management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</a:t>
            </a:r>
            <a:r>
              <a:rPr lang="en-US" sz="1400" dirty="0" err="1">
                <a:solidFill>
                  <a:srgbClr val="3C5790"/>
                </a:solidFill>
              </a:rPr>
              <a:t>message_type</a:t>
            </a:r>
            <a:r>
              <a:rPr lang="en-US" sz="1400" dirty="0">
                <a:solidFill>
                  <a:srgbClr val="3C5790"/>
                </a:solidFill>
              </a:rPr>
              <a:t>&gt;.&lt;</a:t>
            </a:r>
            <a:r>
              <a:rPr lang="en-US" sz="1400" dirty="0" err="1">
                <a:solidFill>
                  <a:srgbClr val="3C5790"/>
                </a:solidFill>
              </a:rPr>
              <a:t>dataset_name</a:t>
            </a:r>
            <a:r>
              <a:rPr lang="en-US" sz="1400" dirty="0">
                <a:solidFill>
                  <a:srgbClr val="3C5790"/>
                </a:solidFill>
              </a:rPr>
              <a:t>&gt;.&lt;</a:t>
            </a:r>
            <a:r>
              <a:rPr lang="en-US" sz="1400" dirty="0" err="1">
                <a:solidFill>
                  <a:srgbClr val="3C5790"/>
                </a:solidFill>
              </a:rPr>
              <a:t>data_name</a:t>
            </a:r>
            <a:r>
              <a:rPr lang="en-US" sz="1400" dirty="0">
                <a:solidFill>
                  <a:srgbClr val="3C5790"/>
                </a:solidFill>
              </a:rPr>
              <a:t>&gt;.&lt;</a:t>
            </a:r>
            <a:r>
              <a:rPr lang="en-US" sz="1400" dirty="0" err="1">
                <a:solidFill>
                  <a:srgbClr val="3C5790"/>
                </a:solidFill>
              </a:rPr>
              <a:t>data_format</a:t>
            </a:r>
            <a:r>
              <a:rPr lang="en-US" sz="1400" dirty="0">
                <a:solidFill>
                  <a:srgbClr val="3C5790"/>
                </a:solidFill>
              </a:rPr>
              <a:t>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Message type: logging, queuing, tracking, </a:t>
            </a:r>
            <a:r>
              <a:rPr lang="en-US" sz="1400" dirty="0" err="1">
                <a:solidFill>
                  <a:srgbClr val="3C5790"/>
                </a:solidFill>
              </a:rPr>
              <a:t>etl</a:t>
            </a:r>
            <a:r>
              <a:rPr lang="en-US" sz="1400" dirty="0">
                <a:solidFill>
                  <a:srgbClr val="3C5790"/>
                </a:solidFill>
              </a:rPr>
              <a:t>, streaming, push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dataset name is analogous to a database name in RDBMS systems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data name field is analogous to a table name in RDBMS systems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data format: .</a:t>
            </a:r>
            <a:r>
              <a:rPr lang="en-US" sz="1400" dirty="0" err="1">
                <a:solidFill>
                  <a:srgbClr val="3C5790"/>
                </a:solidFill>
              </a:rPr>
              <a:t>avro</a:t>
            </a:r>
            <a:r>
              <a:rPr lang="en-US" sz="1400" dirty="0">
                <a:solidFill>
                  <a:srgbClr val="3C5790"/>
                </a:solidFill>
              </a:rPr>
              <a:t>, .json, .text, .</a:t>
            </a:r>
            <a:r>
              <a:rPr lang="en-US" sz="1400" dirty="0" err="1">
                <a:solidFill>
                  <a:srgbClr val="3C5790"/>
                </a:solidFill>
              </a:rPr>
              <a:t>protobuf</a:t>
            </a:r>
            <a:r>
              <a:rPr lang="en-US" sz="1400" dirty="0">
                <a:solidFill>
                  <a:srgbClr val="3C5790"/>
                </a:solidFill>
              </a:rPr>
              <a:t>, .log, .csv</a:t>
            </a:r>
          </a:p>
        </p:txBody>
      </p:sp>
    </p:spTree>
    <p:extLst>
      <p:ext uri="{BB962C8B-B14F-4D97-AF65-F5344CB8AC3E}">
        <p14:creationId xmlns:p14="http://schemas.microsoft.com/office/powerpoint/2010/main" val="373853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Kafka</a:t>
            </a:r>
            <a:r>
              <a:rPr lang="fr-CA" dirty="0">
                <a:solidFill>
                  <a:schemeClr val="bg1"/>
                </a:solidFill>
              </a:rPr>
              <a:t>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Apache Kafka is also: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distributed streaming platform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fault tolerant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horizontal scalability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can scale to 100s of brokers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can scale millions of messages per second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high performance, latency less than 10 </a:t>
            </a:r>
            <a:r>
              <a:rPr lang="en-US" sz="1400" dirty="0" err="1">
                <a:solidFill>
                  <a:srgbClr val="3C5790"/>
                </a:solidFill>
              </a:rPr>
              <a:t>ms.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5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35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6670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Zookeper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manages brokers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performs leader election for partitions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sends notifications in case of changes (new topic, broker down, broker up, delete topics, </a:t>
            </a:r>
            <a:r>
              <a:rPr lang="en-US" sz="1400" dirty="0" err="1">
                <a:solidFill>
                  <a:srgbClr val="3C5790"/>
                </a:solidFill>
              </a:rPr>
              <a:t>etc</a:t>
            </a:r>
            <a:r>
              <a:rPr lang="en-US" sz="1400" dirty="0">
                <a:solidFill>
                  <a:srgbClr val="3C5790"/>
                </a:solidFill>
              </a:rPr>
              <a:t>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Kafka 2.x can not work without Zookeeper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Kafka 3.x can work without Zookeeper (KIP-500), using Kafka Raft instead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Kafka 4.x will not have Zookeeper anymore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Zookeeper by design operates with an odd number of servers (1,3,5,7)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Zookeeper has a leader and the rest are followers.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Zookeeper does NOT store consumer offsets with Kafka &gt; v0.10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0BEDE-17D2-4529-BE5E-A69B4CBD8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876800"/>
            <a:ext cx="4238625" cy="133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9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Bootstrap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667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Apache Kafka Raft (</a:t>
            </a:r>
            <a:r>
              <a:rPr lang="en-US" sz="1400" b="1" dirty="0" err="1">
                <a:solidFill>
                  <a:srgbClr val="3C5790"/>
                </a:solidFill>
              </a:rPr>
              <a:t>KRaft</a:t>
            </a:r>
            <a:r>
              <a:rPr lang="en-US" sz="1400" b="1" dirty="0">
                <a:solidFill>
                  <a:srgbClr val="3C5790"/>
                </a:solidFill>
              </a:rPr>
              <a:t>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started in 200, as Zookeeper had scaling issues when cluster &gt; 100k partitions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is the consensus protocol that was introduced to remove Apache Kafka’s dependency on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for metadata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use of a new quorum controller service in Kafka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can scale millions of partitions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single security model for whole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single process to start Kafka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faster controller shutdown and recovery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2EEC0-CDA0-4263-B32A-A15577FDB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693" y="4495800"/>
            <a:ext cx="3376613" cy="182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5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Producers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Producers are applications that create messages and publish them to the Kafka broker.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223911"/>
            <a:ext cx="3406516" cy="463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27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Producers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command utility </a:t>
            </a:r>
            <a:r>
              <a:rPr lang="en-US" sz="1400" b="1" dirty="0">
                <a:solidFill>
                  <a:srgbClr val="3C5790"/>
                </a:solidFill>
              </a:rPr>
              <a:t>kafka-console-producer.bat </a:t>
            </a:r>
            <a:r>
              <a:rPr lang="en-US" sz="1400" dirty="0">
                <a:solidFill>
                  <a:srgbClr val="3C5790"/>
                </a:solidFill>
              </a:rPr>
              <a:t>is used to created Kafka producers and produce data.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kafka-console-producer.bat --bootstrap-server localhost:9092 --topic atopic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kafka-console-producer.bat --bootstrap-server localhost:9092 --topic atopic --producer-property acks=all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kafka-console-producer.bat --bootstrap-server localhost:9092 --topic atopic --property key=value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kafka-console-producer.bat --bootstrap-server localhost:9092 --topic atopic --property </a:t>
            </a:r>
            <a:r>
              <a:rPr lang="en-US" sz="1400" dirty="0" err="1">
                <a:solidFill>
                  <a:srgbClr val="3C5790"/>
                </a:solidFill>
              </a:rPr>
              <a:t>parse.key</a:t>
            </a:r>
            <a:r>
              <a:rPr lang="en-US" sz="1400" dirty="0">
                <a:solidFill>
                  <a:srgbClr val="3C5790"/>
                </a:solidFill>
              </a:rPr>
              <a:t>=true --property </a:t>
            </a:r>
            <a:r>
              <a:rPr lang="en-US" sz="1400" dirty="0" err="1">
                <a:solidFill>
                  <a:srgbClr val="3C5790"/>
                </a:solidFill>
              </a:rPr>
              <a:t>key.separator</a:t>
            </a:r>
            <a:r>
              <a:rPr lang="en-US" sz="1400" dirty="0">
                <a:solidFill>
                  <a:srgbClr val="3C5790"/>
                </a:solidFill>
              </a:rPr>
              <a:t>=: 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If we try to write data to an inexistent topic, the topic will be created with 1 partition.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35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Producers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Bellow is a sample of using Producers in Kafka.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75" y="2590800"/>
            <a:ext cx="7314250" cy="15585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724400"/>
            <a:ext cx="6867050" cy="145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805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Producers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BDA31-716C-4764-8632-871C9B14C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9394"/>
            <a:ext cx="6096000" cy="456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99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Producers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Idempotent producers are great to guarantee a stable and safe pipeline.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They are the default since Kafka 3.0.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enable this feature, set the "</a:t>
            </a:r>
            <a:r>
              <a:rPr lang="en-US" sz="1400" b="1" dirty="0" err="1">
                <a:solidFill>
                  <a:srgbClr val="3C5790"/>
                </a:solidFill>
              </a:rPr>
              <a:t>enable.idempotence</a:t>
            </a:r>
            <a:r>
              <a:rPr lang="en-US" sz="1400" dirty="0">
                <a:solidFill>
                  <a:srgbClr val="3C5790"/>
                </a:solidFill>
              </a:rPr>
              <a:t>" to true, in producer properties.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9DB1B6-F2B1-49D7-9F58-F4FE6EA53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200400"/>
            <a:ext cx="7218115" cy="24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56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Producers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819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By default, Kafka producers try to send records as soon as possible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it will have up to </a:t>
            </a:r>
            <a:r>
              <a:rPr lang="en-US" sz="1400" dirty="0" err="1">
                <a:solidFill>
                  <a:srgbClr val="3C5790"/>
                </a:solidFill>
              </a:rPr>
              <a:t>max.in.flight.requests.per.connection</a:t>
            </a:r>
            <a:r>
              <a:rPr lang="en-US" sz="1400" dirty="0">
                <a:solidFill>
                  <a:srgbClr val="3C5790"/>
                </a:solidFill>
              </a:rPr>
              <a:t>=5, meaning up to 5 message batches being in flight at most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after this, if more messages must be sent while other are in flight, </a:t>
            </a:r>
            <a:r>
              <a:rPr lang="en-US" sz="1400" dirty="0" err="1">
                <a:solidFill>
                  <a:srgbClr val="3C5790"/>
                </a:solidFill>
              </a:rPr>
              <a:t>kafka</a:t>
            </a:r>
            <a:r>
              <a:rPr lang="en-US" sz="1400" dirty="0">
                <a:solidFill>
                  <a:srgbClr val="3C5790"/>
                </a:solidFill>
              </a:rPr>
              <a:t> is smart and will start batching them before the next batch send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smart batching help increase throughput while maintaining very low latency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added benefit: batches have higher compression ratio so better efficiency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2 settings influence the batching mechanism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linger.ms</a:t>
            </a:r>
            <a:r>
              <a:rPr lang="en-US" sz="1400" dirty="0">
                <a:solidFill>
                  <a:srgbClr val="3C5790"/>
                </a:solidFill>
              </a:rPr>
              <a:t>: (default 0), how long to wait until we send a batch.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batch.size</a:t>
            </a:r>
            <a:r>
              <a:rPr lang="en-US" sz="1400" dirty="0">
                <a:solidFill>
                  <a:srgbClr val="3C5790"/>
                </a:solidFill>
              </a:rPr>
              <a:t>: if a batch is filled before linger.ms, increase the batch size</a:t>
            </a:r>
          </a:p>
        </p:txBody>
      </p:sp>
    </p:spTree>
    <p:extLst>
      <p:ext uri="{BB962C8B-B14F-4D97-AF65-F5344CB8AC3E}">
        <p14:creationId xmlns:p14="http://schemas.microsoft.com/office/powerpoint/2010/main" val="790621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Producers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819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have high throughput producer: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use </a:t>
            </a:r>
            <a:r>
              <a:rPr lang="en-US" sz="1400" b="1" dirty="0">
                <a:solidFill>
                  <a:srgbClr val="3C5790"/>
                </a:solidFill>
              </a:rPr>
              <a:t>snappy</a:t>
            </a:r>
            <a:r>
              <a:rPr lang="en-US" sz="1400" dirty="0">
                <a:solidFill>
                  <a:srgbClr val="3C5790"/>
                </a:solidFill>
              </a:rPr>
              <a:t> message compression in the producer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snappy is very helpful if the messages are text based: documents, JSON,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snappy has a good balance of CPU/compression ratio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increase </a:t>
            </a:r>
            <a:r>
              <a:rPr lang="en-US" sz="1400" dirty="0" err="1">
                <a:solidFill>
                  <a:srgbClr val="3C5790"/>
                </a:solidFill>
              </a:rPr>
              <a:t>batch.size</a:t>
            </a:r>
            <a:r>
              <a:rPr lang="en-US" sz="1400" dirty="0">
                <a:solidFill>
                  <a:srgbClr val="3C5790"/>
                </a:solidFill>
              </a:rPr>
              <a:t> to 32KB and produce a small delay though linger.ms (20 </a:t>
            </a:r>
            <a:r>
              <a:rPr lang="en-US" sz="1400" dirty="0" err="1">
                <a:solidFill>
                  <a:srgbClr val="3C5790"/>
                </a:solidFill>
              </a:rPr>
              <a:t>ms</a:t>
            </a:r>
            <a:r>
              <a:rPr lang="en-US" sz="1400" dirty="0">
                <a:solidFill>
                  <a:srgbClr val="3C579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12131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Consumers are applications that consume the messages published by producers.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505776"/>
            <a:ext cx="3722722" cy="407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2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History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Apache Kafka was originally developed by LinkedIn, and was subsequently open sourced in early 2011. </a:t>
            </a:r>
            <a:endParaRPr lang="ro-RO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Graduation from the Apache Incubator occurred on 23 October 2012. </a:t>
            </a:r>
            <a:endParaRPr lang="ro-RO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In November 2014, several engineers who built Kafka at LinkedIn created a new company named Confluent with a focus on Kafka.</a:t>
            </a:r>
          </a:p>
        </p:txBody>
      </p:sp>
    </p:spTree>
    <p:extLst>
      <p:ext uri="{BB962C8B-B14F-4D97-AF65-F5344CB8AC3E}">
        <p14:creationId xmlns:p14="http://schemas.microsoft.com/office/powerpoint/2010/main" val="4286542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Kafka provides 2 types of API for Java consumers: </a:t>
            </a:r>
            <a:r>
              <a:rPr lang="en-US" sz="1400" b="1" dirty="0">
                <a:solidFill>
                  <a:srgbClr val="3C5790"/>
                </a:solidFill>
              </a:rPr>
              <a:t>high-level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low-level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high-level consumer API is used when only data is needed and the handling of message offsets it not required.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API hides broker details from the consumers and allows effortless communication with Kafka cluster.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low-level consumer API is stateless and provides fine grained control over the communication between Kafka broker and the consumer.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allows consumers to set the message offset with every request raised to the broker and maintains the metadata at the consumer's end.</a:t>
            </a:r>
          </a:p>
        </p:txBody>
      </p:sp>
    </p:spTree>
    <p:extLst>
      <p:ext uri="{BB962C8B-B14F-4D97-AF65-F5344CB8AC3E}">
        <p14:creationId xmlns:p14="http://schemas.microsoft.com/office/powerpoint/2010/main" val="1078665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14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use consumers we can use the command utility </a:t>
            </a:r>
            <a:r>
              <a:rPr lang="en-US" sz="1400" b="1" dirty="0">
                <a:solidFill>
                  <a:srgbClr val="3C5790"/>
                </a:solidFill>
              </a:rPr>
              <a:t>kafka-console-consumer.bat 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consume from the tail of the topic or from the beginning of the topic.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kafka-console-consumer.bat --bootstrap-server localhost:9092 --topic atopic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kafka-console-consumer.bat --bootstrap-server localhost:9092 --topic atopic --from-beginning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Custom command to display extra info: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kafka-console-consumer.bat --bootstrap-server localhost:9092 --topic atopic --formatter </a:t>
            </a:r>
            <a:r>
              <a:rPr lang="en-US" sz="1400" dirty="0" err="1">
                <a:solidFill>
                  <a:srgbClr val="3C5790"/>
                </a:solidFill>
              </a:rPr>
              <a:t>kafka.tools.DefaultMessageFormatter</a:t>
            </a:r>
            <a:r>
              <a:rPr lang="en-US" sz="1400" dirty="0">
                <a:solidFill>
                  <a:srgbClr val="3C5790"/>
                </a:solidFill>
              </a:rPr>
              <a:t> --property </a:t>
            </a:r>
            <a:r>
              <a:rPr lang="en-US" sz="1400" dirty="0" err="1">
                <a:solidFill>
                  <a:srgbClr val="3C5790"/>
                </a:solidFill>
              </a:rPr>
              <a:t>print.timestamp</a:t>
            </a:r>
            <a:r>
              <a:rPr lang="en-US" sz="1400" dirty="0">
                <a:solidFill>
                  <a:srgbClr val="3C5790"/>
                </a:solidFill>
              </a:rPr>
              <a:t>=true --property </a:t>
            </a:r>
            <a:r>
              <a:rPr lang="en-US" sz="1400" dirty="0" err="1">
                <a:solidFill>
                  <a:srgbClr val="3C5790"/>
                </a:solidFill>
              </a:rPr>
              <a:t>print.key</a:t>
            </a:r>
            <a:r>
              <a:rPr lang="en-US" sz="1400" dirty="0">
                <a:solidFill>
                  <a:srgbClr val="3C5790"/>
                </a:solidFill>
              </a:rPr>
              <a:t>=true --property </a:t>
            </a:r>
            <a:r>
              <a:rPr lang="en-US" sz="1400" dirty="0" err="1">
                <a:solidFill>
                  <a:srgbClr val="3C5790"/>
                </a:solidFill>
              </a:rPr>
              <a:t>print.value</a:t>
            </a:r>
            <a:r>
              <a:rPr lang="en-US" sz="1400" dirty="0">
                <a:solidFill>
                  <a:srgbClr val="3C5790"/>
                </a:solidFill>
              </a:rPr>
              <a:t>=true --from-beginning</a:t>
            </a:r>
          </a:p>
        </p:txBody>
      </p:sp>
    </p:spTree>
    <p:extLst>
      <p:ext uri="{BB962C8B-B14F-4D97-AF65-F5344CB8AC3E}">
        <p14:creationId xmlns:p14="http://schemas.microsoft.com/office/powerpoint/2010/main" val="31611540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14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use consumer group we need to add the </a:t>
            </a:r>
            <a:r>
              <a:rPr lang="en-US" sz="1400" b="1" dirty="0">
                <a:solidFill>
                  <a:srgbClr val="3C5790"/>
                </a:solidFill>
              </a:rPr>
              <a:t>--group </a:t>
            </a:r>
            <a:r>
              <a:rPr lang="en-US" sz="1400" dirty="0">
                <a:solidFill>
                  <a:srgbClr val="3C5790"/>
                </a:solidFill>
              </a:rPr>
              <a:t>parameter: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kafka-console-consumer.bat --bootstrap-server localhost:9092 --topic atopic --group consumer-group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Consumers from the group will read data from different partitions.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Consumer groups utility: </a:t>
            </a:r>
            <a:r>
              <a:rPr lang="en-US" sz="1400" b="1" dirty="0">
                <a:solidFill>
                  <a:srgbClr val="3C5790"/>
                </a:solidFill>
              </a:rPr>
              <a:t>kafka-consumer-groups.bat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kafka-consumer-groups.bat --bootstrap-server localhost:9092 --list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kafka-consumer-groups.bat --bootstrap-server localhost:9092 --describe --group &lt;GROUP_NAME&gt;</a:t>
            </a:r>
          </a:p>
        </p:txBody>
      </p:sp>
    </p:spTree>
    <p:extLst>
      <p:ext uri="{BB962C8B-B14F-4D97-AF65-F5344CB8AC3E}">
        <p14:creationId xmlns:p14="http://schemas.microsoft.com/office/powerpoint/2010/main" val="577751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52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kafka-consumer-groups.bat --bootstrap-server localhost:9092 --describe --group consumer_group1</a:t>
            </a:r>
          </a:p>
          <a:p>
            <a:r>
              <a:rPr lang="en-US" sz="1000" dirty="0">
                <a:solidFill>
                  <a:srgbClr val="3C5790"/>
                </a:solidFill>
              </a:rPr>
              <a:t>GROUP           TOPIC           PARTITION  CURRENT-OFFSET  LOG-END-OFFSET  LAG             CONSUMER-ID                                           HOST            CLIENT-ID</a:t>
            </a:r>
          </a:p>
          <a:p>
            <a:r>
              <a:rPr lang="en-US" sz="1000" dirty="0">
                <a:solidFill>
                  <a:srgbClr val="3C5790"/>
                </a:solidFill>
              </a:rPr>
              <a:t>consumer_group1 atopic    0          7               7               0               console-consumer-3d0f0f30-5029-4afb-9252-d7cb83be905e /10.7.1.157     console-consumer</a:t>
            </a:r>
          </a:p>
          <a:p>
            <a:r>
              <a:rPr lang="en-US" sz="1000" dirty="0">
                <a:solidFill>
                  <a:srgbClr val="3C5790"/>
                </a:solidFill>
              </a:rPr>
              <a:t>consumer_group1 atopic    1          4               4               0               console-consumer-3d0f0f30-5029-4afb-9252-d7cb83be905e /10.7.1.157     console-consumer</a:t>
            </a:r>
          </a:p>
          <a:p>
            <a:r>
              <a:rPr lang="en-US" sz="1000" dirty="0">
                <a:solidFill>
                  <a:srgbClr val="3C5790"/>
                </a:solidFill>
              </a:rPr>
              <a:t>consumer_group1 atopic    2          6               6               0               console-consumer-a8bd28be-bf29-4f5c-980d-e27c334b179a /10.7.1.157     console-consumer</a:t>
            </a:r>
          </a:p>
        </p:txBody>
      </p:sp>
    </p:spTree>
    <p:extLst>
      <p:ext uri="{BB962C8B-B14F-4D97-AF65-F5344CB8AC3E}">
        <p14:creationId xmlns:p14="http://schemas.microsoft.com/office/powerpoint/2010/main" val="37548102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895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reset offsets using </a:t>
            </a:r>
            <a:r>
              <a:rPr lang="en-US" sz="1400" b="1" dirty="0">
                <a:solidFill>
                  <a:srgbClr val="3C5790"/>
                </a:solidFill>
              </a:rPr>
              <a:t>the –reset-offsets </a:t>
            </a:r>
            <a:r>
              <a:rPr lang="en-US" sz="1400" dirty="0">
                <a:solidFill>
                  <a:srgbClr val="3C5790"/>
                </a:solidFill>
              </a:rPr>
              <a:t>parameter.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kafka-consumer-groups.bat --bootstrap-server localhost:9092 --group consumer_group1 --reset-offsets --to-earliest --execute --all-topics</a:t>
            </a:r>
          </a:p>
          <a:p>
            <a:r>
              <a:rPr lang="en-US" sz="1000" dirty="0">
                <a:solidFill>
                  <a:srgbClr val="3C5790"/>
                </a:solidFill>
              </a:rPr>
              <a:t>GROUP                          TOPIC                          PARTITION  NEW-OFFSET</a:t>
            </a:r>
          </a:p>
          <a:p>
            <a:r>
              <a:rPr lang="en-US" sz="1000" dirty="0">
                <a:solidFill>
                  <a:srgbClr val="3C5790"/>
                </a:solidFill>
              </a:rPr>
              <a:t>consumer_group1                atopic                   1          0</a:t>
            </a:r>
          </a:p>
          <a:p>
            <a:r>
              <a:rPr lang="en-US" sz="1000" dirty="0">
                <a:solidFill>
                  <a:srgbClr val="3C5790"/>
                </a:solidFill>
              </a:rPr>
              <a:t>consumer_group1                atopic                   0          0</a:t>
            </a:r>
          </a:p>
          <a:p>
            <a:r>
              <a:rPr lang="en-US" sz="1000" dirty="0">
                <a:solidFill>
                  <a:srgbClr val="3C5790"/>
                </a:solidFill>
              </a:rPr>
              <a:t>consumer_group1                atopic                   2          0</a:t>
            </a:r>
          </a:p>
          <a:p>
            <a:endParaRPr lang="en-US" sz="1000" dirty="0">
              <a:solidFill>
                <a:srgbClr val="3C5790"/>
              </a:solidFill>
            </a:endParaRPr>
          </a:p>
          <a:p>
            <a:r>
              <a:rPr lang="en-US" sz="1000" b="1" dirty="0">
                <a:solidFill>
                  <a:srgbClr val="3C5790"/>
                </a:solidFill>
              </a:rPr>
              <a:t>kafka-consumer-groups.bat --bootstrap-server localhost:9092 --describe --group consumer_group1</a:t>
            </a:r>
          </a:p>
          <a:p>
            <a:r>
              <a:rPr lang="en-US" sz="1000" dirty="0">
                <a:solidFill>
                  <a:srgbClr val="3C5790"/>
                </a:solidFill>
              </a:rPr>
              <a:t>GROUP           TOPIC           PARTITION  CURRENT-OFFSET  LOG-END-OFFSET  LAG             CONSUMER-ID     HOST            CLIENT-ID</a:t>
            </a:r>
          </a:p>
          <a:p>
            <a:r>
              <a:rPr lang="en-US" sz="1000" dirty="0">
                <a:solidFill>
                  <a:srgbClr val="3C5790"/>
                </a:solidFill>
              </a:rPr>
              <a:t>consumer_group1 atopic    0          0               7               7               -               -               -</a:t>
            </a:r>
          </a:p>
          <a:p>
            <a:r>
              <a:rPr lang="en-US" sz="1000" dirty="0">
                <a:solidFill>
                  <a:srgbClr val="3C5790"/>
                </a:solidFill>
              </a:rPr>
              <a:t>consumer_group1 atopic    1          0               4               4               -               -               -</a:t>
            </a:r>
          </a:p>
          <a:p>
            <a:r>
              <a:rPr lang="en-US" sz="1000" dirty="0">
                <a:solidFill>
                  <a:srgbClr val="3C5790"/>
                </a:solidFill>
              </a:rPr>
              <a:t>consumer_group1 atopic    2          0               6               6               -               -               -</a:t>
            </a:r>
          </a:p>
        </p:txBody>
      </p:sp>
    </p:spTree>
    <p:extLst>
      <p:ext uri="{BB962C8B-B14F-4D97-AF65-F5344CB8AC3E}">
        <p14:creationId xmlns:p14="http://schemas.microsoft.com/office/powerpoint/2010/main" val="6425029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895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Offsets shifted backwards by 2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kafka-consumer-groups.bat --bootstrap-server localhost:9092 --group consumer_group1 --reset-offsets --shift-by -2 --execute --all-topics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Offsets shifted forwards by 2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kafka-consumer-groups.bat --bootstrap-server localhost:9092 --group consumer_group1 --reset-offsets --shift-by 2 --execute --all-topics</a:t>
            </a:r>
            <a:endParaRPr lang="en-US" sz="1000" b="1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357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1084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begin consumption we need to subscribe to the topic.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38401"/>
            <a:ext cx="7315200" cy="14416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962400"/>
            <a:ext cx="5715000" cy="25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0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CE52C-98DA-4C9B-AC3E-C1E130B53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2286000"/>
            <a:ext cx="66579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12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If we run in parallel the consumer, we can see in the logs that the second consumer is joining the group.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first consumer receives the request for another consumer to join:</a:t>
            </a:r>
          </a:p>
          <a:p>
            <a:endParaRPr lang="en-US" sz="10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52AD6F-484D-4D59-85AA-56642E57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667000"/>
            <a:ext cx="8610600" cy="702698"/>
          </a:xfrm>
          <a:prstGeom prst="rect">
            <a:avLst/>
          </a:prstGeom>
        </p:spPr>
      </p:pic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091B647E-CB41-45B2-8F01-1FB0E037AD8A}"/>
              </a:ext>
            </a:extLst>
          </p:cNvPr>
          <p:cNvSpPr txBox="1">
            <a:spLocks/>
          </p:cNvSpPr>
          <p:nvPr/>
        </p:nvSpPr>
        <p:spPr bwMode="auto">
          <a:xfrm>
            <a:off x="228600" y="39624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The second consumer has the following logs:</a:t>
            </a:r>
          </a:p>
          <a:p>
            <a:endParaRPr lang="en-US" sz="1000" dirty="0">
              <a:solidFill>
                <a:srgbClr val="3C579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D5A1C-AC7C-459B-A4B0-E18E6B850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495800"/>
            <a:ext cx="8382000" cy="9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714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09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Partition rebalance on consumers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Moving partitions between consumers is called rebalance.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Reassignment of partitions happen when a consumer leaves or joins a group.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Also the administrator can add new partitions into a topic.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D4E9A-FE03-4E6B-A126-8A2946A63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3505200"/>
            <a:ext cx="5715000" cy="22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3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Persistent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messaging</a:t>
            </a:r>
            <a:r>
              <a:rPr lang="en-US" sz="1400" dirty="0">
                <a:solidFill>
                  <a:srgbClr val="3C5790"/>
                </a:solidFill>
              </a:rPr>
              <a:t>:  messages are persisted on disk as well as replicated within the cluster to prevent data loss.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High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throughput</a:t>
            </a:r>
            <a:r>
              <a:rPr lang="en-US" sz="1400" dirty="0">
                <a:solidFill>
                  <a:srgbClr val="3C5790"/>
                </a:solidFill>
              </a:rPr>
              <a:t>: Kafka is designed to work on commodity hardware to handle hundreds of MB reads/writers per second.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Distributed</a:t>
            </a:r>
            <a:r>
              <a:rPr lang="en-US" sz="1400" dirty="0">
                <a:solidFill>
                  <a:srgbClr val="3C5790"/>
                </a:solidFill>
              </a:rPr>
              <a:t>: Kafka is cluster-centric design explicitly supports message partitioning over Kafka servers.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Multiple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client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support</a:t>
            </a:r>
            <a:r>
              <a:rPr lang="en-US" sz="1400" dirty="0">
                <a:solidFill>
                  <a:srgbClr val="3C5790"/>
                </a:solidFill>
              </a:rPr>
              <a:t>: easy integration with different platforms like Java, .NET, PHP, Ruby and Python.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Real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time</a:t>
            </a:r>
            <a:r>
              <a:rPr lang="en-US" sz="1400" dirty="0">
                <a:solidFill>
                  <a:srgbClr val="3C5790"/>
                </a:solidFill>
              </a:rPr>
              <a:t>: messages produced by the producer threads should be immediately visible to consumer threads.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441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098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Eager rebalance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all consumers stop, give up their memberships of partitions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they rejoin the consumer group and get a new partition assignment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during a short period of time, the entire consumer group stops processing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consumers don't necessary "get back" the same partitions as they used 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18A00-A753-4698-AF9A-E10B1237B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06" y="3555793"/>
            <a:ext cx="7443788" cy="209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631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098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Cooperative rebalance (incremental rebalance)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re-assigns a small subset of the partitions from one consumer to another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other consumers that don't have re-assigned partitions can still process uninterrupted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can go through several iterations to find a "stable" assignment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avoids the stopping of the events where all consumers stop 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AD05C5-AF96-4280-8B97-0A108F9B1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3645398"/>
            <a:ext cx="7581900" cy="191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716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09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Kafka Consumer has a property called: </a:t>
            </a:r>
            <a:r>
              <a:rPr lang="en-US" sz="1400" b="1" dirty="0" err="1">
                <a:solidFill>
                  <a:srgbClr val="3C5790"/>
                </a:solidFill>
              </a:rPr>
              <a:t>partition.assignment.strategy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b="1" dirty="0" err="1">
                <a:solidFill>
                  <a:srgbClr val="3C5790"/>
                </a:solidFill>
              </a:rPr>
              <a:t>RangeAssignor</a:t>
            </a:r>
            <a:r>
              <a:rPr lang="en-US" sz="1400" dirty="0">
                <a:solidFill>
                  <a:srgbClr val="3C5790"/>
                </a:solidFill>
              </a:rPr>
              <a:t>: assign partition on a per-topic basis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RoundRobin</a:t>
            </a:r>
            <a:r>
              <a:rPr lang="en-US" sz="1400" dirty="0">
                <a:solidFill>
                  <a:srgbClr val="3C5790"/>
                </a:solidFill>
              </a:rPr>
              <a:t>: assign partitions across all topics in round-robin fashion, optimal balance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StickyAssignor</a:t>
            </a:r>
            <a:r>
              <a:rPr lang="en-US" sz="1400" dirty="0">
                <a:solidFill>
                  <a:srgbClr val="3C5790"/>
                </a:solidFill>
              </a:rPr>
              <a:t>: balanced like </a:t>
            </a:r>
            <a:r>
              <a:rPr lang="en-US" sz="1400" dirty="0" err="1">
                <a:solidFill>
                  <a:srgbClr val="3C5790"/>
                </a:solidFill>
              </a:rPr>
              <a:t>RoundRobin</a:t>
            </a:r>
            <a:r>
              <a:rPr lang="en-US" sz="1400" dirty="0">
                <a:solidFill>
                  <a:srgbClr val="3C5790"/>
                </a:solidFill>
              </a:rPr>
              <a:t>, and then minimizes partition movement when consumer join/leave the group in order to minimize movements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CooperativeStickAssignor</a:t>
            </a:r>
            <a:r>
              <a:rPr lang="en-US" sz="1400" dirty="0">
                <a:solidFill>
                  <a:srgbClr val="3C5790"/>
                </a:solidFill>
              </a:rPr>
              <a:t>: rebalance strategy is identical to </a:t>
            </a:r>
            <a:r>
              <a:rPr lang="en-US" sz="1400" dirty="0" err="1">
                <a:solidFill>
                  <a:srgbClr val="3C5790"/>
                </a:solidFill>
              </a:rPr>
              <a:t>StickyAssignor</a:t>
            </a:r>
            <a:r>
              <a:rPr lang="en-US" sz="1400" dirty="0">
                <a:solidFill>
                  <a:srgbClr val="3C5790"/>
                </a:solidFill>
              </a:rPr>
              <a:t>, but supports cooperative rebalances and therefore consumers can keep on consuming from the topic.</a:t>
            </a:r>
          </a:p>
        </p:txBody>
      </p:sp>
    </p:spTree>
    <p:extLst>
      <p:ext uri="{BB962C8B-B14F-4D97-AF65-F5344CB8AC3E}">
        <p14:creationId xmlns:p14="http://schemas.microsoft.com/office/powerpoint/2010/main" val="39452032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Static group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by default, when a consumer leaves a group, its partitions are revoked and re-assigned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if it joins back, it will have a new "member ID" and new partitions assigned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if you specify "</a:t>
            </a:r>
            <a:r>
              <a:rPr lang="en-US" sz="1400" b="1" dirty="0">
                <a:solidFill>
                  <a:srgbClr val="3C5790"/>
                </a:solidFill>
              </a:rPr>
              <a:t>group.instance.id</a:t>
            </a:r>
            <a:r>
              <a:rPr lang="en-US" sz="1400" dirty="0">
                <a:solidFill>
                  <a:srgbClr val="3C5790"/>
                </a:solidFill>
              </a:rPr>
              <a:t>" it makes the consumer a </a:t>
            </a:r>
            <a:r>
              <a:rPr lang="en-US" sz="1400" b="1" dirty="0">
                <a:solidFill>
                  <a:srgbClr val="3C5790"/>
                </a:solidFill>
              </a:rPr>
              <a:t>static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member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upon leaving, the consumer has up to "</a:t>
            </a:r>
            <a:r>
              <a:rPr lang="en-US" sz="1400" b="1" dirty="0">
                <a:solidFill>
                  <a:srgbClr val="3C5790"/>
                </a:solidFill>
              </a:rPr>
              <a:t>session.timeout.ms</a:t>
            </a:r>
            <a:r>
              <a:rPr lang="en-US" sz="1400" dirty="0">
                <a:solidFill>
                  <a:srgbClr val="3C5790"/>
                </a:solidFill>
              </a:rPr>
              <a:t>" to join back its partitions, without triggering a rebalance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FC4327-78C8-4D60-989F-5095A08C0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657600"/>
            <a:ext cx="2624138" cy="21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84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743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heartbeat.interval.ms: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how often to send heartbeats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usually set to 1/3 of session.timeout.ms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default 3 seconds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>
                <a:solidFill>
                  <a:srgbClr val="3C5790"/>
                </a:solidFill>
              </a:rPr>
              <a:t>session.timeout.ms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heartbeats are sent periodically to the broker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if not heartbeat is sent during that period, the consumer is considered dead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set even lower to faster consumer rebalances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default 43 seconds Kafka 3.0+, before was 10 seconds</a:t>
            </a:r>
          </a:p>
        </p:txBody>
      </p:sp>
    </p:spTree>
    <p:extLst>
      <p:ext uri="{BB962C8B-B14F-4D97-AF65-F5344CB8AC3E}">
        <p14:creationId xmlns:p14="http://schemas.microsoft.com/office/powerpoint/2010/main" val="6504374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81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max.poll.interval</a:t>
            </a:r>
            <a:endParaRPr lang="en-US" sz="1400" b="1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maximum amount of time between 2 poll() calls before declaring the consumer dead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this is relevant to big data frameworks like Spark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default is 5 minutes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This mechanism is used to detect a data processing issue with the consumer</a:t>
            </a:r>
          </a:p>
          <a:p>
            <a:endParaRPr lang="en-US" sz="1400" b="1" dirty="0">
              <a:solidFill>
                <a:srgbClr val="3C5790"/>
              </a:solidFill>
            </a:endParaRPr>
          </a:p>
          <a:p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b="1" dirty="0" err="1">
                <a:solidFill>
                  <a:srgbClr val="3C5790"/>
                </a:solidFill>
              </a:rPr>
              <a:t>max.poll.records</a:t>
            </a:r>
            <a:endParaRPr lang="en-US" sz="1400" b="1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controls how many records to receive per poll request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increase if we have very small messages and we have lot of 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good to monitor how many records are polled per request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lower if it takes to much time to process records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default is 500</a:t>
            </a:r>
          </a:p>
          <a:p>
            <a:pPr marL="457200" lvl="1" indent="0">
              <a:buNone/>
            </a:pPr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850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81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fetch.min.bytes</a:t>
            </a:r>
            <a:endParaRPr lang="en-US" sz="1400" b="1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controls how much data we want to pull at least on each request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helps improving throughput and decreasing request number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at the cost of latency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default is 1</a:t>
            </a:r>
          </a:p>
          <a:p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b="1" dirty="0">
                <a:solidFill>
                  <a:srgbClr val="3C5790"/>
                </a:solidFill>
              </a:rPr>
              <a:t>fetch.max.waits.ms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the maximum amount of time the broker will block before answering the fetch request if there isn't sufficient data to immediately satisfy the requirement given by “</a:t>
            </a:r>
            <a:r>
              <a:rPr lang="en-US" sz="1400" dirty="0" err="1">
                <a:solidFill>
                  <a:srgbClr val="3C5790"/>
                </a:solidFill>
              </a:rPr>
              <a:t>fetch.min.bytes</a:t>
            </a:r>
            <a:r>
              <a:rPr lang="en-US" sz="1400" dirty="0">
                <a:solidFill>
                  <a:srgbClr val="3C5790"/>
                </a:solidFill>
              </a:rPr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default is 500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3905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81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max.partition.fetch.bytes</a:t>
            </a:r>
            <a:endParaRPr lang="en-US" sz="1400" b="1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the maximum amount of data per partition the server will return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if we read from many partitions, we'll need a lot of memory (RAM)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default is 1MB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 err="1">
                <a:solidFill>
                  <a:srgbClr val="3C5790"/>
                </a:solidFill>
              </a:rPr>
              <a:t>fetch.max.bytes</a:t>
            </a:r>
            <a:endParaRPr lang="en-US" sz="1400" b="1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maximum data returned for each fetch request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if we have available memory, we can increase “</a:t>
            </a:r>
            <a:r>
              <a:rPr lang="en-US" sz="1400" dirty="0" err="1">
                <a:solidFill>
                  <a:srgbClr val="3C5790"/>
                </a:solidFill>
              </a:rPr>
              <a:t>fetch.max.bytes</a:t>
            </a:r>
            <a:r>
              <a:rPr lang="en-US" sz="1400" dirty="0">
                <a:solidFill>
                  <a:srgbClr val="3C5790"/>
                </a:solidFill>
              </a:rPr>
              <a:t>” to allow the consumer to read more data in each request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default is 55MB</a:t>
            </a:r>
          </a:p>
        </p:txBody>
      </p:sp>
    </p:spTree>
    <p:extLst>
      <p:ext uri="{BB962C8B-B14F-4D97-AF65-F5344CB8AC3E}">
        <p14:creationId xmlns:p14="http://schemas.microsoft.com/office/powerpoint/2010/main" val="7892856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434D53-15AC-4CAB-A74B-6CD6015D5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438400"/>
            <a:ext cx="7410450" cy="3810000"/>
          </a:xfrm>
          <a:prstGeom prst="rect">
            <a:avLst/>
          </a:prstGeom>
        </p:spPr>
      </p:pic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B072CF2C-ABEF-462D-8894-674DD7325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specify the assignment strategy on a consumer group.</a:t>
            </a:r>
          </a:p>
        </p:txBody>
      </p:sp>
    </p:spTree>
    <p:extLst>
      <p:ext uri="{BB962C8B-B14F-4D97-AF65-F5344CB8AC3E}">
        <p14:creationId xmlns:p14="http://schemas.microsoft.com/office/powerpoint/2010/main" val="11589878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B072CF2C-ABEF-462D-8894-674DD7325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First consumer: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81B9BB-9756-4AD7-A80B-9AF0561D0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514600"/>
            <a:ext cx="8839200" cy="552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F9A7AE-EBD6-4380-A858-2C14FC50F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495800"/>
            <a:ext cx="9144000" cy="685079"/>
          </a:xfrm>
          <a:prstGeom prst="rect">
            <a:avLst/>
          </a:prstGeom>
        </p:spPr>
      </p:pic>
      <p:sp>
        <p:nvSpPr>
          <p:cNvPr id="10" name="Espace réservé du contenu 4">
            <a:extLst>
              <a:ext uri="{FF2B5EF4-FFF2-40B4-BE49-F238E27FC236}">
                <a16:creationId xmlns:a16="http://schemas.microsoft.com/office/drawing/2014/main" id="{9FB3F316-0EA5-4623-A70D-E69707AEFD28}"/>
              </a:ext>
            </a:extLst>
          </p:cNvPr>
          <p:cNvSpPr txBox="1">
            <a:spLocks/>
          </p:cNvSpPr>
          <p:nvPr/>
        </p:nvSpPr>
        <p:spPr bwMode="auto">
          <a:xfrm>
            <a:off x="304800" y="40386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Second consumer:</a:t>
            </a:r>
          </a:p>
        </p:txBody>
      </p:sp>
    </p:spTree>
    <p:extLst>
      <p:ext uri="{BB962C8B-B14F-4D97-AF65-F5344CB8AC3E}">
        <p14:creationId xmlns:p14="http://schemas.microsoft.com/office/powerpoint/2010/main" val="153537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Use Cases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messaging system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activity tracking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gather metrics from many sources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application log gathering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stream processing (Kafka Streams API)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de-couple system dependencies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integration with </a:t>
            </a:r>
            <a:r>
              <a:rPr lang="en-US" sz="1400" dirty="0" err="1">
                <a:solidFill>
                  <a:srgbClr val="3C5790"/>
                </a:solidFill>
              </a:rPr>
              <a:t>BigData</a:t>
            </a:r>
            <a:r>
              <a:rPr lang="en-US" sz="1400" dirty="0">
                <a:solidFill>
                  <a:srgbClr val="3C5790"/>
                </a:solidFill>
              </a:rPr>
              <a:t>: Spark, </a:t>
            </a:r>
            <a:r>
              <a:rPr lang="en-US" sz="1400" dirty="0" err="1">
                <a:solidFill>
                  <a:srgbClr val="3C5790"/>
                </a:solidFill>
              </a:rPr>
              <a:t>Flink</a:t>
            </a:r>
            <a:r>
              <a:rPr lang="en-US" sz="1400" dirty="0">
                <a:solidFill>
                  <a:srgbClr val="3C5790"/>
                </a:solidFill>
              </a:rPr>
              <a:t>, Storm, Hadoop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microservices publisher/subscriber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310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B072CF2C-ABEF-462D-8894-674DD7325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First consumer after a few second when second consumer joined:</a:t>
            </a:r>
          </a:p>
        </p:txBody>
      </p:sp>
      <p:sp>
        <p:nvSpPr>
          <p:cNvPr id="10" name="Espace réservé du contenu 4">
            <a:extLst>
              <a:ext uri="{FF2B5EF4-FFF2-40B4-BE49-F238E27FC236}">
                <a16:creationId xmlns:a16="http://schemas.microsoft.com/office/drawing/2014/main" id="{9FB3F316-0EA5-4623-A70D-E69707AEFD28}"/>
              </a:ext>
            </a:extLst>
          </p:cNvPr>
          <p:cNvSpPr txBox="1">
            <a:spLocks/>
          </p:cNvSpPr>
          <p:nvPr/>
        </p:nvSpPr>
        <p:spPr bwMode="auto">
          <a:xfrm>
            <a:off x="304800" y="40386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Second consumer: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65F6E-D091-4155-8AF5-981E2BA4A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60" y="2631944"/>
            <a:ext cx="8686800" cy="9376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0E3D87-6AB6-4E32-AB6C-A80D5CA68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60" y="4611760"/>
            <a:ext cx="8839200" cy="55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424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B072CF2C-ABEF-462D-8894-674DD7325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After the close the second consumer, we need to wait the “session.timeout.ms” time and we’ll see in the logs: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2FCF4F-3527-45E8-87BE-EAD4F3045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667000"/>
            <a:ext cx="8839200" cy="5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672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Consumers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B072CF2C-ABEF-462D-8894-674DD7325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the Java Consumer API, offsets are regularly committed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Offsets are committed when we call </a:t>
            </a:r>
            <a:r>
              <a:rPr lang="en-US" sz="1400" b="1" dirty="0">
                <a:solidFill>
                  <a:srgbClr val="3C5790"/>
                </a:solidFill>
              </a:rPr>
              <a:t>poll() </a:t>
            </a:r>
            <a:r>
              <a:rPr lang="en-US" sz="1400" dirty="0">
                <a:solidFill>
                  <a:srgbClr val="3C5790"/>
                </a:solidFill>
              </a:rPr>
              <a:t>and </a:t>
            </a:r>
            <a:r>
              <a:rPr lang="en-US" sz="1400" b="1" dirty="0">
                <a:solidFill>
                  <a:srgbClr val="3C5790"/>
                </a:solidFill>
              </a:rPr>
              <a:t>auto.commit.interval.ms </a:t>
            </a:r>
            <a:r>
              <a:rPr lang="en-US" sz="1400" dirty="0">
                <a:solidFill>
                  <a:srgbClr val="3C5790"/>
                </a:solidFill>
              </a:rPr>
              <a:t>has elapsed.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need to make sure that all messages are successfully processed before we call poll() method again.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A6173-CB48-4875-888F-B6FFBCE51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3048000"/>
            <a:ext cx="5505450" cy="278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438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Topic Configuration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971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Broker have default for all the topic configuration parameters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These parameters impact performance and topic behavior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Some topics may need different values than the defaults: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replication factor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number of partitions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message size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compression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log cleanup policy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min </a:t>
            </a:r>
            <a:r>
              <a:rPr lang="en-US" sz="1400" dirty="0" err="1">
                <a:solidFill>
                  <a:srgbClr val="3C5790"/>
                </a:solidFill>
              </a:rPr>
              <a:t>insync</a:t>
            </a:r>
            <a:r>
              <a:rPr lang="en-US" sz="1400" dirty="0">
                <a:solidFill>
                  <a:srgbClr val="3C5790"/>
                </a:solidFill>
              </a:rPr>
              <a:t> replicas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others configurations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2770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Topic Configuration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update topic configurations using </a:t>
            </a:r>
            <a:r>
              <a:rPr lang="en-US" sz="1400" b="1" dirty="0" err="1">
                <a:solidFill>
                  <a:srgbClr val="3C5790"/>
                </a:solidFill>
              </a:rPr>
              <a:t>kafka</a:t>
            </a:r>
            <a:r>
              <a:rPr lang="en-US" sz="1400" b="1" dirty="0">
                <a:solidFill>
                  <a:srgbClr val="3C5790"/>
                </a:solidFill>
              </a:rPr>
              <a:t>-configs</a:t>
            </a:r>
            <a:r>
              <a:rPr lang="en-US" sz="1400" dirty="0">
                <a:solidFill>
                  <a:srgbClr val="3C5790"/>
                </a:solidFill>
              </a:rPr>
              <a:t> utility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kafka</a:t>
            </a:r>
            <a:r>
              <a:rPr lang="en-US" sz="1400" dirty="0">
                <a:solidFill>
                  <a:srgbClr val="3C5790"/>
                </a:solidFill>
              </a:rPr>
              <a:t>-configs --bootstrap-server localhost:9092 --entity-type topics --entity-name configured-topic --alter --add-config </a:t>
            </a:r>
            <a:r>
              <a:rPr lang="en-US" sz="1400" dirty="0" err="1">
                <a:solidFill>
                  <a:srgbClr val="3C5790"/>
                </a:solidFill>
              </a:rPr>
              <a:t>min.insync.replicas</a:t>
            </a:r>
            <a:r>
              <a:rPr lang="en-US" sz="1400" dirty="0">
                <a:solidFill>
                  <a:srgbClr val="3C5790"/>
                </a:solidFill>
              </a:rPr>
              <a:t>=2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kafka</a:t>
            </a:r>
            <a:r>
              <a:rPr lang="en-US" sz="1400" dirty="0">
                <a:solidFill>
                  <a:srgbClr val="3C5790"/>
                </a:solidFill>
              </a:rPr>
              <a:t>-configs --bootstrap-server localhost:9092 --entity-type topics --entity-name configured-topic --describe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3257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Topic Configuration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topics are made of partitions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Partitions are made of segments (files)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Only one segment is ACTIVE, the one data is being written to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2 segment settings: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3C5790"/>
                </a:solidFill>
              </a:rPr>
              <a:t>log.segment.bytes</a:t>
            </a:r>
            <a:r>
              <a:rPr lang="en-US" sz="1400" dirty="0">
                <a:solidFill>
                  <a:srgbClr val="3C5790"/>
                </a:solidFill>
              </a:rPr>
              <a:t>: the max size of a single segment in bytes (default 1GB)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log.segment.ms: the time Kafka will wait before committing the segment if not full (1 week)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65EA2-E0A5-44AC-BE34-D4D4BD89C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810000"/>
            <a:ext cx="5072063" cy="22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234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Topic Configuration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057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Segments come with 2 indexes (files):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an </a:t>
            </a:r>
            <a:r>
              <a:rPr lang="en-US" sz="1400" b="1" dirty="0">
                <a:solidFill>
                  <a:srgbClr val="3C5790"/>
                </a:solidFill>
              </a:rPr>
              <a:t>offset</a:t>
            </a:r>
            <a:r>
              <a:rPr lang="en-US" sz="1400" dirty="0">
                <a:solidFill>
                  <a:srgbClr val="3C5790"/>
                </a:solidFill>
              </a:rPr>
              <a:t> to position index: helps Kafka find where to read from to find a message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timestamp</a:t>
            </a:r>
            <a:r>
              <a:rPr lang="en-US" sz="1400" dirty="0">
                <a:solidFill>
                  <a:srgbClr val="3C5790"/>
                </a:solidFill>
              </a:rPr>
              <a:t> to offset index: helps Kafka find messages with a specific timestamp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 smaller </a:t>
            </a:r>
            <a:r>
              <a:rPr lang="en-US" sz="1400" dirty="0" err="1">
                <a:solidFill>
                  <a:srgbClr val="3C5790"/>
                </a:solidFill>
              </a:rPr>
              <a:t>log.segment.bytes</a:t>
            </a:r>
            <a:r>
              <a:rPr lang="en-US" sz="1400" dirty="0">
                <a:solidFill>
                  <a:srgbClr val="3C5790"/>
                </a:solidFill>
              </a:rPr>
              <a:t> means: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more segments per partitions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log compaction happens more often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Kafka must keep more files opened, it could lead to "Too many open files"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5509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Topic Configuration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743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Log cleanup policies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Many Kafka clusters make data expire based on a policy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log.cleanup.policy</a:t>
            </a:r>
            <a:r>
              <a:rPr lang="en-US" sz="1400" b="1" dirty="0">
                <a:solidFill>
                  <a:srgbClr val="3C5790"/>
                </a:solidFill>
              </a:rPr>
              <a:t>=delete </a:t>
            </a:r>
          </a:p>
          <a:p>
            <a:pPr lvl="2"/>
            <a:r>
              <a:rPr lang="en-US" sz="1400" dirty="0">
                <a:solidFill>
                  <a:srgbClr val="3C5790"/>
                </a:solidFill>
              </a:rPr>
              <a:t>Kafka default for all user topics</a:t>
            </a:r>
          </a:p>
          <a:p>
            <a:pPr lvl="2"/>
            <a:r>
              <a:rPr lang="en-US" sz="1400" dirty="0">
                <a:solidFill>
                  <a:srgbClr val="3C5790"/>
                </a:solidFill>
              </a:rPr>
              <a:t>Deletes based on the age of the data</a:t>
            </a:r>
          </a:p>
          <a:p>
            <a:pPr lvl="2"/>
            <a:r>
              <a:rPr lang="en-US" sz="1400" dirty="0">
                <a:solidFill>
                  <a:srgbClr val="3C5790"/>
                </a:solidFill>
              </a:rPr>
              <a:t>Default is a week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log.cleanup.policy</a:t>
            </a:r>
            <a:r>
              <a:rPr lang="en-US" sz="1400" b="1" dirty="0">
                <a:solidFill>
                  <a:srgbClr val="3C5790"/>
                </a:solidFill>
              </a:rPr>
              <a:t>=compact</a:t>
            </a:r>
          </a:p>
          <a:p>
            <a:pPr lvl="2"/>
            <a:r>
              <a:rPr lang="en-US" sz="1400" dirty="0">
                <a:solidFill>
                  <a:srgbClr val="3C5790"/>
                </a:solidFill>
              </a:rPr>
              <a:t>Kafka default for topic __</a:t>
            </a:r>
            <a:r>
              <a:rPr lang="en-US" sz="1400" dirty="0" err="1">
                <a:solidFill>
                  <a:srgbClr val="3C5790"/>
                </a:solidFill>
              </a:rPr>
              <a:t>consumer_offsets</a:t>
            </a:r>
            <a:endParaRPr lang="en-US" sz="1400" dirty="0">
              <a:solidFill>
                <a:srgbClr val="3C5790"/>
              </a:solidFill>
            </a:endParaRPr>
          </a:p>
          <a:p>
            <a:pPr lvl="2"/>
            <a:r>
              <a:rPr lang="en-US" sz="1400" dirty="0">
                <a:solidFill>
                  <a:srgbClr val="3C5790"/>
                </a:solidFill>
              </a:rPr>
              <a:t>Deletes based on keys of the messages</a:t>
            </a:r>
          </a:p>
          <a:p>
            <a:pPr lvl="2"/>
            <a:r>
              <a:rPr lang="en-US" sz="1400" dirty="0">
                <a:solidFill>
                  <a:srgbClr val="3C5790"/>
                </a:solidFill>
              </a:rPr>
              <a:t>Will delete old duplicate keys after the active segment is committed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04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Schema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Registry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Schema Registry lives outside of and separately from your Kafka brokers.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Your producers and consumers still talk to Kafka to publish and read data (messages) to topics. 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66EE9-E45D-4EDD-8F06-731B78CF5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718" y="2667699"/>
            <a:ext cx="6024563" cy="333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767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Schema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Registry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9718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Avro</a:t>
            </a:r>
            <a:r>
              <a:rPr lang="en-US" sz="1400" dirty="0">
                <a:solidFill>
                  <a:srgbClr val="3C5790"/>
                </a:solidFill>
              </a:rPr>
              <a:t> is an open-source binary data serialization format that comes from the Hadoop world.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offers rich data structures and offers code generation on statically typed programming languages like C# and Java.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Avro has support for primitive ( int, </a:t>
            </a:r>
            <a:r>
              <a:rPr lang="en-US" sz="1400" dirty="0" err="1">
                <a:solidFill>
                  <a:srgbClr val="3C5790"/>
                </a:solidFill>
              </a:rPr>
              <a:t>boolean</a:t>
            </a:r>
            <a:r>
              <a:rPr lang="en-US" sz="1400" dirty="0">
                <a:solidFill>
                  <a:srgbClr val="3C5790"/>
                </a:solidFill>
              </a:rPr>
              <a:t>, string , float etc.) and complex ( </a:t>
            </a:r>
            <a:r>
              <a:rPr lang="en-US" sz="1400" dirty="0" err="1">
                <a:solidFill>
                  <a:srgbClr val="3C5790"/>
                </a:solidFill>
              </a:rPr>
              <a:t>enums</a:t>
            </a:r>
            <a:r>
              <a:rPr lang="en-US" sz="1400" dirty="0">
                <a:solidFill>
                  <a:srgbClr val="3C5790"/>
                </a:solidFill>
              </a:rPr>
              <a:t>, arrays, maps, unions etc.) types.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Avro schemas are defined using JSON.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is very fast.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Avro embedded documentation prevents us from the guessing game of what each field means.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have a default value for fields which is very useful when we evolve our schemas.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4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Kafka supports also parallel data loading in the Hadoop systems.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64891"/>
            <a:ext cx="8229600" cy="42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035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Offset Explorer 2.2 </a:t>
            </a:r>
            <a:r>
              <a:rPr lang="en-US" sz="1400" dirty="0">
                <a:solidFill>
                  <a:srgbClr val="3C5790"/>
                </a:solidFill>
              </a:rPr>
              <a:t>is a nice tool to query Kafka clusters.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6EFA18-9E35-4B91-BB49-59DB0FF8A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69" y="2819400"/>
            <a:ext cx="8534400" cy="20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76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Tools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Messages from topics can be queried. 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F6962-D97B-496F-81AA-E6BAD476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362200"/>
            <a:ext cx="8077200" cy="261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648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Tools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Information about topic configuration can be seen in “Config” tab.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AF2B2-716A-4437-9805-FE1482C58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86000"/>
            <a:ext cx="6538913" cy="410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445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Tools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Conduktor</a:t>
            </a:r>
            <a:r>
              <a:rPr lang="en-US" sz="1400" dirty="0">
                <a:solidFill>
                  <a:srgbClr val="3C5790"/>
                </a:solidFill>
              </a:rPr>
              <a:t> is a GUI for checking Kafka cluster.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9D5B-F21F-40E4-B183-5E61C6AFE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438400"/>
            <a:ext cx="6324600" cy="39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424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Tools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check information about topics.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A4E554-0CE7-495C-8D17-DCE9F4464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8338"/>
            <a:ext cx="7467600" cy="405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867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Tools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create topics, consumers, producers.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6FF05-0FF2-4D45-893D-1FBCB31E0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367791"/>
            <a:ext cx="5400675" cy="21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703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Conclussion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PROS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Simple to setup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Uses Kafka's produce and consumer API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Replication feature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Hard to monitor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797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http://kafka.apache.org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https://conduktor.io</a:t>
            </a:r>
            <a:endParaRPr lang="ro-RO" sz="1600" dirty="0">
              <a:solidFill>
                <a:schemeClr val="bg1"/>
              </a:solidFill>
            </a:endParaRPr>
          </a:p>
          <a:p>
            <a:r>
              <a:rPr lang="fr-CA" sz="1600" dirty="0">
                <a:solidFill>
                  <a:schemeClr val="bg1"/>
                </a:solidFill>
              </a:rPr>
              <a:t>https://en.wikipedia.org/wiki/Apache_Kafka</a:t>
            </a:r>
            <a:endParaRPr lang="ro-RO" sz="1600" dirty="0">
              <a:solidFill>
                <a:schemeClr val="bg1"/>
              </a:solidFill>
            </a:endParaRPr>
          </a:p>
          <a:p>
            <a:r>
              <a:rPr lang="ro-RO" sz="1600" dirty="0">
                <a:solidFill>
                  <a:schemeClr val="bg1"/>
                </a:solidFill>
              </a:rPr>
              <a:t>PacktPub - </a:t>
            </a:r>
            <a:r>
              <a:rPr lang="en-US" sz="1600" dirty="0">
                <a:solidFill>
                  <a:schemeClr val="bg1"/>
                </a:solidFill>
              </a:rPr>
              <a:t>Learning Apache Kafka, 2nd Edition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Udemy – Learn Apache Kafka 3.0 Ecosystem</a:t>
            </a:r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Message publishing is a mechanism for connecting various applications.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Kafka is a solution to real-time problems that provides seamless integration between information from producers and consumers.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Apache Kafka aims to unify offline and online processing by providing a mechanism for parallel load in Hadoop systems as well as the ability to partition real-time consumption over a cluster of machines.</a:t>
            </a:r>
          </a:p>
        </p:txBody>
      </p:sp>
    </p:spTree>
    <p:extLst>
      <p:ext uri="{BB962C8B-B14F-4D97-AF65-F5344CB8AC3E}">
        <p14:creationId xmlns:p14="http://schemas.microsoft.com/office/powerpoint/2010/main" val="359909293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13160</TotalTime>
  <Words>4897</Words>
  <Application>Microsoft Office PowerPoint</Application>
  <PresentationFormat>On-screen Show (4:3)</PresentationFormat>
  <Paragraphs>527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2" baseType="lpstr">
      <vt:lpstr>Arial</vt:lpstr>
      <vt:lpstr>Calibri</vt:lpstr>
      <vt:lpstr>Wingdings</vt:lpstr>
      <vt:lpstr>143</vt:lpstr>
      <vt:lpstr>Apache Kafka</vt:lpstr>
      <vt:lpstr>Contents</vt:lpstr>
      <vt:lpstr>What is Kafka?</vt:lpstr>
      <vt:lpstr>What is Kafka? (cont.)</vt:lpstr>
      <vt:lpstr>History</vt:lpstr>
      <vt:lpstr>Features</vt:lpstr>
      <vt:lpstr>Use Cases</vt:lpstr>
      <vt:lpstr>Architecture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Best Practices</vt:lpstr>
      <vt:lpstr>Best Practices (cont.)</vt:lpstr>
      <vt:lpstr>Best Practices (cont.)</vt:lpstr>
      <vt:lpstr>Best Practices (cont.)</vt:lpstr>
      <vt:lpstr>Bootstrap</vt:lpstr>
      <vt:lpstr>Bootstrap (cont.)</vt:lpstr>
      <vt:lpstr>Producers</vt:lpstr>
      <vt:lpstr>Producers (cont.)</vt:lpstr>
      <vt:lpstr>Producers (cont.)</vt:lpstr>
      <vt:lpstr>Producers (cont.)</vt:lpstr>
      <vt:lpstr>Producers (cont.)</vt:lpstr>
      <vt:lpstr>Producers (cont.)</vt:lpstr>
      <vt:lpstr>Producers (cont.)</vt:lpstr>
      <vt:lpstr>Consumers</vt:lpstr>
      <vt:lpstr>Consumers (cont.)</vt:lpstr>
      <vt:lpstr>Consumers (cont.)</vt:lpstr>
      <vt:lpstr>Consumers (cont.)</vt:lpstr>
      <vt:lpstr>Consumers (cont.)</vt:lpstr>
      <vt:lpstr>Consumers (cont.)</vt:lpstr>
      <vt:lpstr>Consumers (cont.)</vt:lpstr>
      <vt:lpstr>Consumers (cont.)</vt:lpstr>
      <vt:lpstr>Consumers (cont.)</vt:lpstr>
      <vt:lpstr>Consumers (cont.)</vt:lpstr>
      <vt:lpstr>Consumers (cont.)</vt:lpstr>
      <vt:lpstr>Consumers (cont.)</vt:lpstr>
      <vt:lpstr>Consumers (cont.)</vt:lpstr>
      <vt:lpstr>Consumers (cont.)</vt:lpstr>
      <vt:lpstr>Consumers (cont.)</vt:lpstr>
      <vt:lpstr>Consumers (cont.)</vt:lpstr>
      <vt:lpstr>Consumers (cont.)</vt:lpstr>
      <vt:lpstr>Consumers (cont.)</vt:lpstr>
      <vt:lpstr>Consumers (cont.)</vt:lpstr>
      <vt:lpstr>Consumers (cont.)</vt:lpstr>
      <vt:lpstr>Consumers (cont.)</vt:lpstr>
      <vt:lpstr>Consumers (cont.)</vt:lpstr>
      <vt:lpstr>Consumers (cont.)</vt:lpstr>
      <vt:lpstr>Consumers (cont.)</vt:lpstr>
      <vt:lpstr>Topic Configuration</vt:lpstr>
      <vt:lpstr>Topic Configuration (cont.)</vt:lpstr>
      <vt:lpstr>Topic Configuration (cont.)</vt:lpstr>
      <vt:lpstr>Topic Configuration (cont.)</vt:lpstr>
      <vt:lpstr>Topic Configuration (cont.)</vt:lpstr>
      <vt:lpstr>Schema Registry</vt:lpstr>
      <vt:lpstr>Schema Registry (cont.)</vt:lpstr>
      <vt:lpstr>Tools</vt:lpstr>
      <vt:lpstr>Tools (cont.)</vt:lpstr>
      <vt:lpstr>Tools (cont.)</vt:lpstr>
      <vt:lpstr>Tools (cont.)</vt:lpstr>
      <vt:lpstr>Tools (cont.)</vt:lpstr>
      <vt:lpstr>Tools (cont.)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1 2</cp:lastModifiedBy>
  <cp:revision>1105</cp:revision>
  <dcterms:created xsi:type="dcterms:W3CDTF">2012-04-12T06:19:17Z</dcterms:created>
  <dcterms:modified xsi:type="dcterms:W3CDTF">2022-05-04T12:17:53Z</dcterms:modified>
</cp:coreProperties>
</file>