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06" r:id="rId4"/>
    <p:sldId id="434" r:id="rId5"/>
    <p:sldId id="410" r:id="rId6"/>
    <p:sldId id="413" r:id="rId7"/>
    <p:sldId id="435" r:id="rId8"/>
    <p:sldId id="436" r:id="rId9"/>
    <p:sldId id="437" r:id="rId10"/>
    <p:sldId id="438" r:id="rId11"/>
    <p:sldId id="439" r:id="rId12"/>
    <p:sldId id="440" r:id="rId13"/>
    <p:sldId id="441" r:id="rId14"/>
    <p:sldId id="442" r:id="rId15"/>
    <p:sldId id="443" r:id="rId16"/>
    <p:sldId id="444" r:id="rId17"/>
    <p:sldId id="445" r:id="rId18"/>
    <p:sldId id="447" r:id="rId19"/>
    <p:sldId id="446" r:id="rId20"/>
    <p:sldId id="448" r:id="rId21"/>
    <p:sldId id="450" r:id="rId22"/>
    <p:sldId id="451" r:id="rId23"/>
    <p:sldId id="453" r:id="rId24"/>
    <p:sldId id="452" r:id="rId25"/>
    <p:sldId id="449" r:id="rId26"/>
    <p:sldId id="455" r:id="rId27"/>
    <p:sldId id="456" r:id="rId28"/>
    <p:sldId id="457" r:id="rId29"/>
    <p:sldId id="458" r:id="rId30"/>
    <p:sldId id="459" r:id="rId31"/>
    <p:sldId id="454" r:id="rId32"/>
    <p:sldId id="461" r:id="rId33"/>
    <p:sldId id="462" r:id="rId34"/>
    <p:sldId id="463" r:id="rId35"/>
    <p:sldId id="460" r:id="rId36"/>
    <p:sldId id="464" r:id="rId37"/>
    <p:sldId id="465" r:id="rId38"/>
    <p:sldId id="466" r:id="rId39"/>
    <p:sldId id="467" r:id="rId40"/>
    <p:sldId id="468" r:id="rId41"/>
    <p:sldId id="433" r:id="rId42"/>
    <p:sldId id="389" r:id="rId43"/>
    <p:sldId id="259" r:id="rId4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62" d="100"/>
          <a:sy n="62" d="100"/>
        </p:scale>
        <p:origin x="138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06/09/2021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06/09/2021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06/09/2021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06/09/2021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06/09/2021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06/09/2021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06/09/2021</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06/09/2021</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06/09/2021</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06/09/2021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06/09/2021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06/09/2021</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DNS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6" name="Picture 5">
            <a:extLst>
              <a:ext uri="{FF2B5EF4-FFF2-40B4-BE49-F238E27FC236}">
                <a16:creationId xmlns:a16="http://schemas.microsoft.com/office/drawing/2014/main" id="{50655BCD-F6BF-4FD4-B8A0-E54E57DEA3A5}"/>
              </a:ext>
            </a:extLst>
          </p:cNvPr>
          <p:cNvPicPr>
            <a:picLocks noChangeAspect="1"/>
          </p:cNvPicPr>
          <p:nvPr/>
        </p:nvPicPr>
        <p:blipFill>
          <a:blip r:embed="rId3"/>
          <a:stretch>
            <a:fillRect/>
          </a:stretch>
        </p:blipFill>
        <p:spPr>
          <a:xfrm>
            <a:off x="1066800" y="1966168"/>
            <a:ext cx="7010400" cy="4891832"/>
          </a:xfrm>
          <a:prstGeom prst="rect">
            <a:avLst/>
          </a:prstGeom>
        </p:spPr>
      </p:pic>
    </p:spTree>
    <p:extLst>
      <p:ext uri="{BB962C8B-B14F-4D97-AF65-F5344CB8AC3E}">
        <p14:creationId xmlns:p14="http://schemas.microsoft.com/office/powerpoint/2010/main" val="312073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848961"/>
          </a:xfrm>
        </p:spPr>
        <p:txBody>
          <a:bodyPr/>
          <a:lstStyle/>
          <a:p>
            <a:r>
              <a:rPr lang="en-US" sz="1500" dirty="0">
                <a:solidFill>
                  <a:srgbClr val="3C5790"/>
                </a:solidFill>
              </a:rPr>
              <a:t>A </a:t>
            </a:r>
            <a:r>
              <a:rPr lang="en-US" sz="1500" b="1" dirty="0">
                <a:solidFill>
                  <a:srgbClr val="3C5790"/>
                </a:solidFill>
              </a:rPr>
              <a:t>zone</a:t>
            </a:r>
            <a:r>
              <a:rPr lang="en-US" sz="1500" dirty="0">
                <a:solidFill>
                  <a:srgbClr val="3C5790"/>
                </a:solidFill>
              </a:rPr>
              <a:t> is a part of the domain namespace that is administered by a particular name server.</a:t>
            </a:r>
          </a:p>
          <a:p>
            <a:r>
              <a:rPr lang="en-US" sz="1500" dirty="0">
                <a:solidFill>
                  <a:srgbClr val="3C5790"/>
                </a:solidFill>
              </a:rPr>
              <a:t>A zone containing data of a lower-level domain is usually called a </a:t>
            </a:r>
            <a:r>
              <a:rPr lang="en-US" sz="1500" b="1" dirty="0">
                <a:solidFill>
                  <a:srgbClr val="3C5790"/>
                </a:solidFill>
              </a:rPr>
              <a:t>subordinate</a:t>
            </a:r>
            <a:r>
              <a:rPr lang="en-US" sz="1500" dirty="0">
                <a:solidFill>
                  <a:srgbClr val="3C5790"/>
                </a:solidFill>
              </a:rPr>
              <a:t> </a:t>
            </a:r>
            <a:r>
              <a:rPr lang="en-US" sz="1500" b="1" dirty="0">
                <a:solidFill>
                  <a:srgbClr val="3C5790"/>
                </a:solidFill>
              </a:rPr>
              <a:t>zone</a:t>
            </a:r>
            <a:r>
              <a:rPr lang="en-US" sz="1500" dirty="0">
                <a:solidFill>
                  <a:srgbClr val="3C5790"/>
                </a:solidFill>
              </a:rPr>
              <a:t>.</a:t>
            </a:r>
          </a:p>
        </p:txBody>
      </p:sp>
      <p:pic>
        <p:nvPicPr>
          <p:cNvPr id="3" name="Picture 2">
            <a:extLst>
              <a:ext uri="{FF2B5EF4-FFF2-40B4-BE49-F238E27FC236}">
                <a16:creationId xmlns:a16="http://schemas.microsoft.com/office/drawing/2014/main" id="{2D42A843-83D6-40E4-AA5E-80C68EA5DFE0}"/>
              </a:ext>
            </a:extLst>
          </p:cNvPr>
          <p:cNvPicPr>
            <a:picLocks noChangeAspect="1"/>
          </p:cNvPicPr>
          <p:nvPr/>
        </p:nvPicPr>
        <p:blipFill>
          <a:blip r:embed="rId3"/>
          <a:stretch>
            <a:fillRect/>
          </a:stretch>
        </p:blipFill>
        <p:spPr>
          <a:xfrm>
            <a:off x="1066800" y="2982561"/>
            <a:ext cx="6153150" cy="3644558"/>
          </a:xfrm>
          <a:prstGeom prst="rect">
            <a:avLst/>
          </a:prstGeom>
        </p:spPr>
      </p:pic>
    </p:spTree>
    <p:extLst>
      <p:ext uri="{BB962C8B-B14F-4D97-AF65-F5344CB8AC3E}">
        <p14:creationId xmlns:p14="http://schemas.microsoft.com/office/powerpoint/2010/main" val="314546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Besides classic zones, which contain data about parts of the domains or subdomains, special zones are also used for DNS implementation.</a:t>
            </a:r>
          </a:p>
          <a:p>
            <a:r>
              <a:rPr lang="en-US" sz="1500" b="1" dirty="0">
                <a:solidFill>
                  <a:srgbClr val="3C5790"/>
                </a:solidFill>
              </a:rPr>
              <a:t>Zone</a:t>
            </a:r>
            <a:r>
              <a:rPr lang="en-US" sz="1500" dirty="0">
                <a:solidFill>
                  <a:srgbClr val="3C5790"/>
                </a:solidFill>
              </a:rPr>
              <a:t> </a:t>
            </a:r>
            <a:r>
              <a:rPr lang="en-US" sz="1500" b="1" dirty="0">
                <a:solidFill>
                  <a:srgbClr val="3C5790"/>
                </a:solidFill>
              </a:rPr>
              <a:t>stub</a:t>
            </a:r>
            <a:r>
              <a:rPr lang="en-US" sz="1500" dirty="0">
                <a:solidFill>
                  <a:srgbClr val="3C5790"/>
                </a:solidFill>
              </a:rPr>
              <a:t>: Zone stub is a subordinate zone that only contains information about what name servers administer in a particular subdomain.</a:t>
            </a:r>
          </a:p>
          <a:p>
            <a:r>
              <a:rPr lang="en-US" sz="1500" b="1" dirty="0">
                <a:solidFill>
                  <a:srgbClr val="3C5790"/>
                </a:solidFill>
              </a:rPr>
              <a:t>Zone cache/hint</a:t>
            </a:r>
            <a:r>
              <a:rPr lang="en-US" sz="1500" dirty="0">
                <a:solidFill>
                  <a:srgbClr val="3C5790"/>
                </a:solidFill>
              </a:rPr>
              <a:t>: A zone hint contains a list of root name servers (non-authoritative data read into memory during the start of the name server). In previous versions, a name cache zone was used.</a:t>
            </a:r>
          </a:p>
        </p:txBody>
      </p:sp>
    </p:spTree>
    <p:extLst>
      <p:ext uri="{BB962C8B-B14F-4D97-AF65-F5344CB8AC3E}">
        <p14:creationId xmlns:p14="http://schemas.microsoft.com/office/powerpoint/2010/main" val="187137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Most common queries are translation of a hostname to an IP address.</a:t>
            </a:r>
          </a:p>
          <a:p>
            <a:r>
              <a:rPr lang="en-US" sz="1500" b="1" dirty="0">
                <a:solidFill>
                  <a:srgbClr val="3C5790"/>
                </a:solidFill>
              </a:rPr>
              <a:t>Queries</a:t>
            </a:r>
            <a:r>
              <a:rPr lang="en-US" sz="1500" dirty="0">
                <a:solidFill>
                  <a:srgbClr val="3C5790"/>
                </a:solidFill>
              </a:rPr>
              <a:t>(</a:t>
            </a:r>
            <a:r>
              <a:rPr lang="en-US" sz="1500" b="1" dirty="0">
                <a:solidFill>
                  <a:srgbClr val="3C5790"/>
                </a:solidFill>
              </a:rPr>
              <a:t>Translations</a:t>
            </a:r>
            <a:r>
              <a:rPr lang="en-US" sz="1500" dirty="0">
                <a:solidFill>
                  <a:srgbClr val="3C5790"/>
                </a:solidFill>
              </a:rPr>
              <a:t>) are mediated by a resolver.</a:t>
            </a:r>
          </a:p>
          <a:p>
            <a:r>
              <a:rPr lang="en-US" sz="1500" dirty="0">
                <a:solidFill>
                  <a:srgbClr val="3C5790"/>
                </a:solidFill>
              </a:rPr>
              <a:t>The resolver is a DNS client that asks the name server.</a:t>
            </a:r>
          </a:p>
          <a:p>
            <a:r>
              <a:rPr lang="en-US" sz="1500" dirty="0">
                <a:solidFill>
                  <a:srgbClr val="3C5790"/>
                </a:solidFill>
              </a:rPr>
              <a:t>All communication consists of queries and answers.</a:t>
            </a:r>
          </a:p>
        </p:txBody>
      </p:sp>
    </p:spTree>
    <p:extLst>
      <p:ext uri="{BB962C8B-B14F-4D97-AF65-F5344CB8AC3E}">
        <p14:creationId xmlns:p14="http://schemas.microsoft.com/office/powerpoint/2010/main" val="247638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200400"/>
          </a:xfrm>
        </p:spPr>
        <p:txBody>
          <a:bodyPr/>
          <a:lstStyle/>
          <a:p>
            <a:r>
              <a:rPr lang="en-US" sz="1500" dirty="0">
                <a:solidFill>
                  <a:srgbClr val="3C5790"/>
                </a:solidFill>
              </a:rPr>
              <a:t>The name server searches in its cache memory for the data for the zone it administers during its start.</a:t>
            </a:r>
          </a:p>
          <a:p>
            <a:r>
              <a:rPr lang="en-US" sz="1500" dirty="0">
                <a:solidFill>
                  <a:srgbClr val="3C5790"/>
                </a:solidFill>
              </a:rPr>
              <a:t>The primary name server reads data from the local disk; the secondary name server acquires data from the primary name server by a query zone transfer of the administered zones and saves them into the cache memory.</a:t>
            </a:r>
          </a:p>
          <a:p>
            <a:r>
              <a:rPr lang="en-US" sz="1500" dirty="0">
                <a:solidFill>
                  <a:srgbClr val="3C5790"/>
                </a:solidFill>
              </a:rPr>
              <a:t>The data stored within the primary and secondary name servers is called </a:t>
            </a:r>
            <a:r>
              <a:rPr lang="en-US" sz="1500" b="1" dirty="0">
                <a:solidFill>
                  <a:srgbClr val="3C5790"/>
                </a:solidFill>
              </a:rPr>
              <a:t>authoritative</a:t>
            </a:r>
            <a:r>
              <a:rPr lang="en-US" sz="1500" dirty="0">
                <a:solidFill>
                  <a:srgbClr val="3C5790"/>
                </a:solidFill>
              </a:rPr>
              <a:t> </a:t>
            </a:r>
            <a:r>
              <a:rPr lang="en-US" sz="1500" b="1" dirty="0">
                <a:solidFill>
                  <a:srgbClr val="3C5790"/>
                </a:solidFill>
              </a:rPr>
              <a:t>data</a:t>
            </a:r>
            <a:r>
              <a:rPr lang="en-US" sz="1500" dirty="0">
                <a:solidFill>
                  <a:srgbClr val="3C5790"/>
                </a:solidFill>
              </a:rPr>
              <a:t>.</a:t>
            </a:r>
          </a:p>
          <a:p>
            <a:r>
              <a:rPr lang="en-US" sz="1500" dirty="0">
                <a:solidFill>
                  <a:srgbClr val="3C5790"/>
                </a:solidFill>
              </a:rPr>
              <a:t>The name server reads from its memory cache/hint the zone data, which is not part of the data from its administered zone (local disk), but nonetheless enables this data to connect with the root name servers. This data is called </a:t>
            </a:r>
            <a:r>
              <a:rPr lang="en-US" sz="1500" b="1" dirty="0">
                <a:solidFill>
                  <a:srgbClr val="3C5790"/>
                </a:solidFill>
              </a:rPr>
              <a:t>nonauthoritative data</a:t>
            </a:r>
            <a:r>
              <a:rPr lang="en-US" sz="1500" dirty="0">
                <a:solidFill>
                  <a:srgbClr val="3C5790"/>
                </a:solidFill>
              </a:rPr>
              <a:t>.</a:t>
            </a:r>
          </a:p>
        </p:txBody>
      </p:sp>
    </p:spTree>
    <p:extLst>
      <p:ext uri="{BB962C8B-B14F-4D97-AF65-F5344CB8AC3E}">
        <p14:creationId xmlns:p14="http://schemas.microsoft.com/office/powerpoint/2010/main" val="87448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7DBE20A3-DE57-48CF-9C5F-EF64224E34CB}"/>
              </a:ext>
            </a:extLst>
          </p:cNvPr>
          <p:cNvPicPr>
            <a:picLocks noChangeAspect="1"/>
          </p:cNvPicPr>
          <p:nvPr/>
        </p:nvPicPr>
        <p:blipFill>
          <a:blip r:embed="rId3"/>
          <a:stretch>
            <a:fillRect/>
          </a:stretch>
        </p:blipFill>
        <p:spPr>
          <a:xfrm>
            <a:off x="1524000" y="2082424"/>
            <a:ext cx="5674787" cy="4464978"/>
          </a:xfrm>
          <a:prstGeom prst="rect">
            <a:avLst/>
          </a:prstGeom>
        </p:spPr>
      </p:pic>
    </p:spTree>
    <p:extLst>
      <p:ext uri="{BB962C8B-B14F-4D97-AF65-F5344CB8AC3E}">
        <p14:creationId xmlns:p14="http://schemas.microsoft.com/office/powerpoint/2010/main" val="2031665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59760619-E725-4896-A55F-F86E9E5E5306}"/>
              </a:ext>
            </a:extLst>
          </p:cNvPr>
          <p:cNvPicPr>
            <a:picLocks noChangeAspect="1"/>
          </p:cNvPicPr>
          <p:nvPr/>
        </p:nvPicPr>
        <p:blipFill>
          <a:blip r:embed="rId3"/>
          <a:stretch>
            <a:fillRect/>
          </a:stretch>
        </p:blipFill>
        <p:spPr>
          <a:xfrm>
            <a:off x="1561556" y="1876425"/>
            <a:ext cx="6020888" cy="4706937"/>
          </a:xfrm>
          <a:prstGeom prst="rect">
            <a:avLst/>
          </a:prstGeom>
        </p:spPr>
      </p:pic>
    </p:spTree>
    <p:extLst>
      <p:ext uri="{BB962C8B-B14F-4D97-AF65-F5344CB8AC3E}">
        <p14:creationId xmlns:p14="http://schemas.microsoft.com/office/powerpoint/2010/main" val="375563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667000"/>
          </a:xfrm>
        </p:spPr>
        <p:txBody>
          <a:bodyPr/>
          <a:lstStyle/>
          <a:p>
            <a:r>
              <a:rPr lang="en-US" sz="1500" dirty="0">
                <a:solidFill>
                  <a:srgbClr val="3C5790"/>
                </a:solidFill>
              </a:rPr>
              <a:t>The user program asks a component within the operating system, which is called a resolver, for a translation.</a:t>
            </a:r>
          </a:p>
          <a:p>
            <a:r>
              <a:rPr lang="en-US" sz="1500" dirty="0">
                <a:solidFill>
                  <a:srgbClr val="3C5790"/>
                </a:solidFill>
              </a:rPr>
              <a:t>The resolver transfers the query for translation to a name server. </a:t>
            </a:r>
          </a:p>
          <a:p>
            <a:r>
              <a:rPr lang="en-US" sz="1500" dirty="0">
                <a:solidFill>
                  <a:srgbClr val="3C5790"/>
                </a:solidFill>
              </a:rPr>
              <a:t>A resolver without cache memory is called a </a:t>
            </a:r>
            <a:r>
              <a:rPr lang="en-US" sz="1500" b="1" dirty="0">
                <a:solidFill>
                  <a:srgbClr val="3C5790"/>
                </a:solidFill>
              </a:rPr>
              <a:t>stub</a:t>
            </a:r>
            <a:r>
              <a:rPr lang="en-US" sz="1500" dirty="0">
                <a:solidFill>
                  <a:srgbClr val="3C5790"/>
                </a:solidFill>
              </a:rPr>
              <a:t> </a:t>
            </a:r>
            <a:r>
              <a:rPr lang="en-US" sz="1500" b="1" dirty="0">
                <a:solidFill>
                  <a:srgbClr val="3C5790"/>
                </a:solidFill>
              </a:rPr>
              <a:t>resolver</a:t>
            </a:r>
            <a:r>
              <a:rPr lang="en-US" sz="1500" dirty="0">
                <a:solidFill>
                  <a:srgbClr val="3C5790"/>
                </a:solidFill>
              </a:rPr>
              <a:t>.</a:t>
            </a:r>
          </a:p>
          <a:p>
            <a:r>
              <a:rPr lang="en-US" sz="1500" dirty="0">
                <a:solidFill>
                  <a:srgbClr val="3C5790"/>
                </a:solidFill>
              </a:rPr>
              <a:t>DNS uses both </a:t>
            </a:r>
            <a:r>
              <a:rPr lang="en-US" sz="1500" b="1" dirty="0">
                <a:solidFill>
                  <a:srgbClr val="3C5790"/>
                </a:solidFill>
              </a:rPr>
              <a:t>UDP</a:t>
            </a:r>
            <a:r>
              <a:rPr lang="en-US" sz="1500" dirty="0">
                <a:solidFill>
                  <a:srgbClr val="3C5790"/>
                </a:solidFill>
              </a:rPr>
              <a:t> and </a:t>
            </a:r>
            <a:r>
              <a:rPr lang="en-US" sz="1500" b="1" dirty="0">
                <a:solidFill>
                  <a:srgbClr val="3C5790"/>
                </a:solidFill>
              </a:rPr>
              <a:t>TCP</a:t>
            </a:r>
            <a:r>
              <a:rPr lang="en-US" sz="1500" dirty="0">
                <a:solidFill>
                  <a:srgbClr val="3C5790"/>
                </a:solidFill>
              </a:rPr>
              <a:t> protocols for the transport of its queries/answers. It uses port </a:t>
            </a:r>
            <a:r>
              <a:rPr lang="en-US" sz="1500" b="1" dirty="0">
                <a:solidFill>
                  <a:srgbClr val="3C5790"/>
                </a:solidFill>
              </a:rPr>
              <a:t>53 </a:t>
            </a:r>
            <a:r>
              <a:rPr lang="en-US" sz="1500" dirty="0">
                <a:solidFill>
                  <a:srgbClr val="3C5790"/>
                </a:solidFill>
              </a:rPr>
              <a:t>for both protocols.</a:t>
            </a:r>
          </a:p>
          <a:p>
            <a:endParaRPr lang="en-US" sz="1500" dirty="0">
              <a:solidFill>
                <a:srgbClr val="3C5790"/>
              </a:solidFill>
            </a:endParaRPr>
          </a:p>
        </p:txBody>
      </p:sp>
    </p:spTree>
    <p:extLst>
      <p:ext uri="{BB962C8B-B14F-4D97-AF65-F5344CB8AC3E}">
        <p14:creationId xmlns:p14="http://schemas.microsoft.com/office/powerpoint/2010/main" val="348297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endParaRPr lang="en-US" sz="1500" dirty="0">
              <a:solidFill>
                <a:srgbClr val="3C5790"/>
              </a:solidFill>
            </a:endParaRPr>
          </a:p>
          <a:p>
            <a:r>
              <a:rPr lang="en-US" sz="1500" dirty="0">
                <a:solidFill>
                  <a:srgbClr val="3C5790"/>
                </a:solidFill>
              </a:rPr>
              <a:t>The length of data transported by UDP protocol is implicitly limited to 512B.</a:t>
            </a:r>
          </a:p>
          <a:p>
            <a:r>
              <a:rPr lang="en-US" sz="1500" dirty="0">
                <a:solidFill>
                  <a:srgbClr val="3C5790"/>
                </a:solidFill>
              </a:rPr>
              <a:t>Queries transporting zone transfer data occur between the primary and secondary name servers and are transported by TCP protocol.</a:t>
            </a:r>
          </a:p>
          <a:p>
            <a:r>
              <a:rPr lang="en-US" sz="1500" dirty="0">
                <a:solidFill>
                  <a:srgbClr val="3C5790"/>
                </a:solidFill>
              </a:rPr>
              <a:t>Common queries are performed with the help of datagrams in UDP protocol.</a:t>
            </a:r>
          </a:p>
          <a:p>
            <a:r>
              <a:rPr lang="en-US" sz="1500" dirty="0">
                <a:solidFill>
                  <a:srgbClr val="3C5790"/>
                </a:solidFill>
              </a:rPr>
              <a:t>The content of a resolver cache can even be written out by </a:t>
            </a:r>
            <a:r>
              <a:rPr lang="en-US" sz="1500" b="1" dirty="0">
                <a:solidFill>
                  <a:srgbClr val="3C5790"/>
                </a:solidFill>
              </a:rPr>
              <a:t>ipconfig /</a:t>
            </a:r>
            <a:r>
              <a:rPr lang="en-US" sz="1500" b="1" dirty="0" err="1">
                <a:solidFill>
                  <a:srgbClr val="3C5790"/>
                </a:solidFill>
              </a:rPr>
              <a:t>displayDNS</a:t>
            </a:r>
            <a:r>
              <a:rPr lang="en-US" sz="1500" b="1" dirty="0">
                <a:solidFill>
                  <a:srgbClr val="3C5790"/>
                </a:solidFill>
              </a:rPr>
              <a:t> </a:t>
            </a:r>
            <a:r>
              <a:rPr lang="en-US" sz="1500" dirty="0">
                <a:solidFill>
                  <a:srgbClr val="3C5790"/>
                </a:solidFill>
              </a:rPr>
              <a:t>command or deleted by </a:t>
            </a:r>
            <a:r>
              <a:rPr lang="en-US" sz="1500" b="1" dirty="0">
                <a:solidFill>
                  <a:srgbClr val="3C5790"/>
                </a:solidFill>
              </a:rPr>
              <a:t>ipconfig /</a:t>
            </a:r>
            <a:r>
              <a:rPr lang="en-US" sz="1500" b="1" dirty="0" err="1">
                <a:solidFill>
                  <a:srgbClr val="3C5790"/>
                </a:solidFill>
              </a:rPr>
              <a:t>flushDNS</a:t>
            </a:r>
            <a:r>
              <a:rPr lang="en-US" sz="1500" dirty="0">
                <a:solidFill>
                  <a:srgbClr val="3C5790"/>
                </a:solidFill>
              </a:rPr>
              <a:t> command</a:t>
            </a:r>
          </a:p>
        </p:txBody>
      </p:sp>
    </p:spTree>
    <p:extLst>
      <p:ext uri="{BB962C8B-B14F-4D97-AF65-F5344CB8AC3E}">
        <p14:creationId xmlns:p14="http://schemas.microsoft.com/office/powerpoint/2010/main" val="76033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Records</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A name server (also referred to as a DNS server) loads data into its cache in several ways.</a:t>
            </a:r>
          </a:p>
          <a:p>
            <a:r>
              <a:rPr lang="en-US" sz="1500" b="1" dirty="0">
                <a:solidFill>
                  <a:srgbClr val="3C5790"/>
                </a:solidFill>
              </a:rPr>
              <a:t>Authoritative</a:t>
            </a:r>
            <a:r>
              <a:rPr lang="en-US" sz="1500" dirty="0">
                <a:solidFill>
                  <a:srgbClr val="3C5790"/>
                </a:solidFill>
              </a:rPr>
              <a:t> </a:t>
            </a:r>
            <a:r>
              <a:rPr lang="en-US" sz="1500" b="1" dirty="0">
                <a:solidFill>
                  <a:srgbClr val="3C5790"/>
                </a:solidFill>
              </a:rPr>
              <a:t>data</a:t>
            </a:r>
            <a:r>
              <a:rPr lang="en-US" sz="1500" dirty="0">
                <a:solidFill>
                  <a:srgbClr val="3C5790"/>
                </a:solidFill>
              </a:rPr>
              <a:t> are read from files on a disk or obtained via a zone transfer query from another authoritative servers.</a:t>
            </a:r>
          </a:p>
          <a:p>
            <a:r>
              <a:rPr lang="en-US" sz="1500" b="1" dirty="0">
                <a:solidFill>
                  <a:srgbClr val="3C5790"/>
                </a:solidFill>
              </a:rPr>
              <a:t>Nonauthoritative</a:t>
            </a:r>
            <a:r>
              <a:rPr lang="en-US" sz="1500" dirty="0">
                <a:solidFill>
                  <a:srgbClr val="3C5790"/>
                </a:solidFill>
              </a:rPr>
              <a:t> </a:t>
            </a:r>
            <a:r>
              <a:rPr lang="en-US" sz="1500" b="1" dirty="0">
                <a:solidFill>
                  <a:srgbClr val="3C5790"/>
                </a:solidFill>
              </a:rPr>
              <a:t>data</a:t>
            </a:r>
            <a:r>
              <a:rPr lang="en-US" sz="1500" dirty="0">
                <a:solidFill>
                  <a:srgbClr val="3C5790"/>
                </a:solidFill>
              </a:rPr>
              <a:t> are obtained by the server from other servers as it answers of individual DNS queries.</a:t>
            </a:r>
          </a:p>
        </p:txBody>
      </p:sp>
    </p:spTree>
    <p:extLst>
      <p:ext uri="{BB962C8B-B14F-4D97-AF65-F5344CB8AC3E}">
        <p14:creationId xmlns:p14="http://schemas.microsoft.com/office/powerpoint/2010/main" val="1817179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DNS?</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fr-CA" sz="1600" dirty="0">
                <a:solidFill>
                  <a:srgbClr val="3C5790"/>
                </a:solidFill>
              </a:rPr>
              <a:t>Records</a:t>
            </a:r>
          </a:p>
          <a:p>
            <a:r>
              <a:rPr lang="fr-CA" sz="1600" dirty="0">
                <a:solidFill>
                  <a:srgbClr val="3C5790"/>
                </a:solidFill>
              </a:rPr>
              <a:t>Operations</a:t>
            </a:r>
          </a:p>
          <a:p>
            <a:r>
              <a:rPr lang="fr-CA" sz="1600" dirty="0" err="1">
                <a:solidFill>
                  <a:srgbClr val="3C5790"/>
                </a:solidFill>
              </a:rPr>
              <a:t>Conclussion</a:t>
            </a:r>
            <a:endParaRPr lang="fr-CA" sz="1600" dirty="0">
              <a:solidFill>
                <a:srgbClr val="3C5790"/>
              </a:solidFill>
            </a:endParaRPr>
          </a:p>
          <a:p>
            <a:r>
              <a:rPr lang="fr-CA" sz="1600" dirty="0" err="1">
                <a:solidFill>
                  <a:srgbClr val="3C5790"/>
                </a:solidFill>
              </a:rPr>
              <a:t>Bibliography</a:t>
            </a:r>
            <a:endParaRPr lang="fr-CA" sz="1600" dirty="0">
              <a:solidFill>
                <a:srgbClr val="3C5790"/>
              </a:solidFill>
            </a:endParaRP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a:solidFill>
                  <a:schemeClr val="bg1"/>
                </a:solidFill>
              </a:rPr>
              <a:t>Records (cont.)</a:t>
            </a:r>
            <a:endParaRPr lang="fr-CA" dirty="0">
              <a:solidFill>
                <a:schemeClr val="bg1"/>
              </a:solidFill>
            </a:endParaRPr>
          </a:p>
        </p:txBody>
      </p:sp>
      <p:pic>
        <p:nvPicPr>
          <p:cNvPr id="5" name="Picture 4">
            <a:extLst>
              <a:ext uri="{FF2B5EF4-FFF2-40B4-BE49-F238E27FC236}">
                <a16:creationId xmlns:a16="http://schemas.microsoft.com/office/drawing/2014/main" id="{EEF7FD51-2E08-40A2-89CF-EE4208255A9D}"/>
              </a:ext>
            </a:extLst>
          </p:cNvPr>
          <p:cNvPicPr>
            <a:picLocks noChangeAspect="1"/>
          </p:cNvPicPr>
          <p:nvPr/>
        </p:nvPicPr>
        <p:blipFill>
          <a:blip r:embed="rId3"/>
          <a:stretch>
            <a:fillRect/>
          </a:stretch>
        </p:blipFill>
        <p:spPr>
          <a:xfrm>
            <a:off x="645452" y="2133600"/>
            <a:ext cx="7815263" cy="4335096"/>
          </a:xfrm>
          <a:prstGeom prst="rect">
            <a:avLst/>
          </a:prstGeom>
        </p:spPr>
      </p:pic>
    </p:spTree>
    <p:extLst>
      <p:ext uri="{BB962C8B-B14F-4D97-AF65-F5344CB8AC3E}">
        <p14:creationId xmlns:p14="http://schemas.microsoft.com/office/powerpoint/2010/main" val="2788684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Records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114800"/>
          </a:xfrm>
        </p:spPr>
        <p:txBody>
          <a:bodyPr/>
          <a:lstStyle/>
          <a:p>
            <a:r>
              <a:rPr lang="en-US" sz="1500" dirty="0">
                <a:solidFill>
                  <a:srgbClr val="3C5790"/>
                </a:solidFill>
              </a:rPr>
              <a:t>Each RR field consists of:</a:t>
            </a:r>
          </a:p>
          <a:p>
            <a:r>
              <a:rPr lang="en-US" sz="1500" b="1" dirty="0">
                <a:solidFill>
                  <a:srgbClr val="3C5790"/>
                </a:solidFill>
              </a:rPr>
              <a:t>NAME</a:t>
            </a:r>
            <a:r>
              <a:rPr lang="en-US" sz="1500" dirty="0">
                <a:solidFill>
                  <a:srgbClr val="3C5790"/>
                </a:solidFill>
              </a:rPr>
              <a:t>: Domain name.</a:t>
            </a:r>
          </a:p>
          <a:p>
            <a:r>
              <a:rPr lang="en-US" sz="1500" b="1" dirty="0">
                <a:solidFill>
                  <a:srgbClr val="3C5790"/>
                </a:solidFill>
              </a:rPr>
              <a:t>TYPE</a:t>
            </a:r>
            <a:r>
              <a:rPr lang="en-US" sz="1500" dirty="0">
                <a:solidFill>
                  <a:srgbClr val="3C5790"/>
                </a:solidFill>
              </a:rPr>
              <a:t>: Record type.</a:t>
            </a:r>
          </a:p>
          <a:p>
            <a:r>
              <a:rPr lang="en-US" sz="1500" b="1" dirty="0">
                <a:solidFill>
                  <a:srgbClr val="3C5790"/>
                </a:solidFill>
              </a:rPr>
              <a:t>CLASS</a:t>
            </a:r>
            <a:r>
              <a:rPr lang="en-US" sz="1500" dirty="0">
                <a:solidFill>
                  <a:srgbClr val="3C5790"/>
                </a:solidFill>
              </a:rPr>
              <a:t>: Record class.</a:t>
            </a:r>
          </a:p>
          <a:p>
            <a:r>
              <a:rPr lang="en-US" sz="1500" b="1" dirty="0">
                <a:solidFill>
                  <a:srgbClr val="3C5790"/>
                </a:solidFill>
              </a:rPr>
              <a:t>TTL</a:t>
            </a:r>
            <a:r>
              <a:rPr lang="en-US" sz="1500" dirty="0">
                <a:solidFill>
                  <a:srgbClr val="3C5790"/>
                </a:solidFill>
              </a:rPr>
              <a:t>: Time to live. A 32-bit number indicating the time the record can be kept valid in a server cache. When this time expires, the record must be considered invalid. The value 0 keeps nonauthoritative servers from saving the RR to their cache memory.</a:t>
            </a:r>
          </a:p>
          <a:p>
            <a:r>
              <a:rPr lang="en-US" sz="1500" b="1" dirty="0">
                <a:solidFill>
                  <a:srgbClr val="3C5790"/>
                </a:solidFill>
              </a:rPr>
              <a:t>RDLENGTH</a:t>
            </a:r>
            <a:r>
              <a:rPr lang="en-US" sz="1500" dirty="0">
                <a:solidFill>
                  <a:srgbClr val="3C5790"/>
                </a:solidFill>
              </a:rPr>
              <a:t>: A 16-bit number specifying the length of the RDATA field.</a:t>
            </a:r>
          </a:p>
          <a:p>
            <a:r>
              <a:rPr lang="en-US" sz="1500" b="1" dirty="0">
                <a:solidFill>
                  <a:srgbClr val="3C5790"/>
                </a:solidFill>
              </a:rPr>
              <a:t>RDATA</a:t>
            </a:r>
            <a:r>
              <a:rPr lang="en-US" sz="1500" dirty="0">
                <a:solidFill>
                  <a:srgbClr val="3C5790"/>
                </a:solidFill>
              </a:rPr>
              <a:t>: The data stored as a string of variable length. The format of the field depends on the RR type and class.</a:t>
            </a:r>
          </a:p>
        </p:txBody>
      </p:sp>
    </p:spTree>
    <p:extLst>
      <p:ext uri="{BB962C8B-B14F-4D97-AF65-F5344CB8AC3E}">
        <p14:creationId xmlns:p14="http://schemas.microsoft.com/office/powerpoint/2010/main" val="3121987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Records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AB522C6B-A007-4B93-87B1-FADF34B32B60}"/>
              </a:ext>
            </a:extLst>
          </p:cNvPr>
          <p:cNvGraphicFramePr>
            <a:graphicFrameLocks noGrp="1"/>
          </p:cNvGraphicFramePr>
          <p:nvPr>
            <p:extLst>
              <p:ext uri="{D42A27DB-BD31-4B8C-83A1-F6EECF244321}">
                <p14:modId xmlns:p14="http://schemas.microsoft.com/office/powerpoint/2010/main" val="1240941800"/>
              </p:ext>
            </p:extLst>
          </p:nvPr>
        </p:nvGraphicFramePr>
        <p:xfrm>
          <a:off x="228600" y="2023838"/>
          <a:ext cx="8763000" cy="4587240"/>
        </p:xfrm>
        <a:graphic>
          <a:graphicData uri="http://schemas.openxmlformats.org/drawingml/2006/table">
            <a:tbl>
              <a:tblPr firstRow="1" bandRow="1">
                <a:tableStyleId>{5C22544A-7EE6-4342-B048-85BDC9FD1C3A}</a:tableStyleId>
              </a:tblPr>
              <a:tblGrid>
                <a:gridCol w="990077">
                  <a:extLst>
                    <a:ext uri="{9D8B030D-6E8A-4147-A177-3AD203B41FA5}">
                      <a16:colId xmlns:a16="http://schemas.microsoft.com/office/drawing/2014/main" val="814991491"/>
                    </a:ext>
                  </a:extLst>
                </a:gridCol>
                <a:gridCol w="1991634">
                  <a:extLst>
                    <a:ext uri="{9D8B030D-6E8A-4147-A177-3AD203B41FA5}">
                      <a16:colId xmlns:a16="http://schemas.microsoft.com/office/drawing/2014/main" val="3979856603"/>
                    </a:ext>
                  </a:extLst>
                </a:gridCol>
                <a:gridCol w="5781289">
                  <a:extLst>
                    <a:ext uri="{9D8B030D-6E8A-4147-A177-3AD203B41FA5}">
                      <a16:colId xmlns:a16="http://schemas.microsoft.com/office/drawing/2014/main" val="3684967103"/>
                    </a:ext>
                  </a:extLst>
                </a:gridCol>
              </a:tblGrid>
              <a:tr h="370840">
                <a:tc>
                  <a:txBody>
                    <a:bodyPr/>
                    <a:lstStyle/>
                    <a:p>
                      <a:r>
                        <a:rPr lang="en-US" dirty="0"/>
                        <a:t>Type</a:t>
                      </a:r>
                    </a:p>
                  </a:txBody>
                  <a:tcPr/>
                </a:tc>
                <a:tc>
                  <a:txBody>
                    <a:bodyPr/>
                    <a:lstStyle/>
                    <a:p>
                      <a:r>
                        <a:rPr lang="en-US" dirty="0"/>
                        <a:t>Name</a:t>
                      </a:r>
                    </a:p>
                  </a:txBody>
                  <a:tcPr/>
                </a:tc>
                <a:tc>
                  <a:txBody>
                    <a:bodyPr/>
                    <a:lstStyle/>
                    <a:p>
                      <a:r>
                        <a:rPr lang="en-US" dirty="0"/>
                        <a:t>Description of RDATA field</a:t>
                      </a:r>
                    </a:p>
                  </a:txBody>
                  <a:tcPr/>
                </a:tc>
                <a:extLst>
                  <a:ext uri="{0D108BD9-81ED-4DB2-BD59-A6C34878D82A}">
                    <a16:rowId xmlns:a16="http://schemas.microsoft.com/office/drawing/2014/main" val="759600595"/>
                  </a:ext>
                </a:extLst>
              </a:tr>
              <a:tr h="370840">
                <a:tc>
                  <a:txBody>
                    <a:bodyPr/>
                    <a:lstStyle/>
                    <a:p>
                      <a:r>
                        <a:rPr lang="en-US" dirty="0"/>
                        <a:t>A</a:t>
                      </a:r>
                    </a:p>
                  </a:txBody>
                  <a:tcPr/>
                </a:tc>
                <a:tc>
                  <a:txBody>
                    <a:bodyPr/>
                    <a:lstStyle/>
                    <a:p>
                      <a:r>
                        <a:rPr lang="en-US" dirty="0"/>
                        <a:t>Host Address</a:t>
                      </a:r>
                    </a:p>
                  </a:txBody>
                  <a:tcPr/>
                </a:tc>
                <a:tc>
                  <a:txBody>
                    <a:bodyPr/>
                    <a:lstStyle/>
                    <a:p>
                      <a:r>
                        <a:rPr lang="en-US" sz="1800" b="0" i="0" u="none" strike="noStrike" kern="1200" baseline="0" dirty="0">
                          <a:solidFill>
                            <a:schemeClr val="dk1"/>
                          </a:solidFill>
                          <a:latin typeface="+mn-lt"/>
                          <a:ea typeface="+mn-ea"/>
                          <a:cs typeface="+mn-cs"/>
                        </a:rPr>
                        <a:t>32-bit IP address.</a:t>
                      </a:r>
                      <a:endParaRPr lang="en-US" dirty="0"/>
                    </a:p>
                  </a:txBody>
                  <a:tcPr/>
                </a:tc>
                <a:extLst>
                  <a:ext uri="{0D108BD9-81ED-4DB2-BD59-A6C34878D82A}">
                    <a16:rowId xmlns:a16="http://schemas.microsoft.com/office/drawing/2014/main" val="650860847"/>
                  </a:ext>
                </a:extLst>
              </a:tr>
              <a:tr h="370840">
                <a:tc>
                  <a:txBody>
                    <a:bodyPr/>
                    <a:lstStyle/>
                    <a:p>
                      <a:r>
                        <a:rPr lang="en-US" dirty="0"/>
                        <a:t>NS</a:t>
                      </a:r>
                    </a:p>
                  </a:txBody>
                  <a:tcPr/>
                </a:tc>
                <a:tc>
                  <a:txBody>
                    <a:bodyPr/>
                    <a:lstStyle/>
                    <a:p>
                      <a:r>
                        <a:rPr lang="en-US" dirty="0"/>
                        <a:t>Authoritative Name Server</a:t>
                      </a:r>
                    </a:p>
                  </a:txBody>
                  <a:tcPr/>
                </a:tc>
                <a:tc>
                  <a:txBody>
                    <a:bodyPr/>
                    <a:lstStyle/>
                    <a:p>
                      <a:r>
                        <a:rPr lang="en-US" sz="1800" b="0" i="0" u="none" strike="noStrike" kern="1200" baseline="0" dirty="0">
                          <a:solidFill>
                            <a:schemeClr val="dk1"/>
                          </a:solidFill>
                          <a:latin typeface="+mn-lt"/>
                          <a:ea typeface="+mn-ea"/>
                          <a:cs typeface="+mn-cs"/>
                        </a:rPr>
                        <a:t>The domain name of the name server, which is the authoritative name server</a:t>
                      </a:r>
                    </a:p>
                    <a:p>
                      <a:r>
                        <a:rPr lang="en-US" sz="1800" b="0" i="0" u="none" strike="noStrike" kern="1200" baseline="0" dirty="0">
                          <a:solidFill>
                            <a:schemeClr val="dk1"/>
                          </a:solidFill>
                          <a:latin typeface="+mn-lt"/>
                          <a:ea typeface="+mn-ea"/>
                          <a:cs typeface="+mn-cs"/>
                        </a:rPr>
                        <a:t>for the domain.</a:t>
                      </a:r>
                      <a:endParaRPr lang="en-US" dirty="0"/>
                    </a:p>
                  </a:txBody>
                  <a:tcPr/>
                </a:tc>
                <a:extLst>
                  <a:ext uri="{0D108BD9-81ED-4DB2-BD59-A6C34878D82A}">
                    <a16:rowId xmlns:a16="http://schemas.microsoft.com/office/drawing/2014/main" val="1184863781"/>
                  </a:ext>
                </a:extLst>
              </a:tr>
              <a:tr h="370840">
                <a:tc>
                  <a:txBody>
                    <a:bodyPr/>
                    <a:lstStyle/>
                    <a:p>
                      <a:r>
                        <a:rPr lang="en-US" dirty="0"/>
                        <a:t>CNAME</a:t>
                      </a:r>
                    </a:p>
                  </a:txBody>
                  <a:tcPr/>
                </a:tc>
                <a:tc>
                  <a:txBody>
                    <a:bodyPr/>
                    <a:lstStyle/>
                    <a:p>
                      <a:r>
                        <a:rPr lang="en-US" dirty="0"/>
                        <a:t>Canonical name for an alias</a:t>
                      </a:r>
                    </a:p>
                  </a:txBody>
                  <a:tcPr/>
                </a:tc>
                <a:tc>
                  <a:txBody>
                    <a:bodyPr/>
                    <a:lstStyle/>
                    <a:p>
                      <a:r>
                        <a:rPr lang="en-US" sz="1800" b="0" i="0" u="none" strike="noStrike" kern="1200" baseline="0" dirty="0">
                          <a:solidFill>
                            <a:schemeClr val="dk1"/>
                          </a:solidFill>
                          <a:latin typeface="+mn-lt"/>
                          <a:ea typeface="+mn-ea"/>
                          <a:cs typeface="+mn-cs"/>
                        </a:rPr>
                        <a:t>A domain name specifying a synonym to the NAME field</a:t>
                      </a:r>
                      <a:endParaRPr lang="en-US" dirty="0"/>
                    </a:p>
                  </a:txBody>
                  <a:tcPr/>
                </a:tc>
                <a:extLst>
                  <a:ext uri="{0D108BD9-81ED-4DB2-BD59-A6C34878D82A}">
                    <a16:rowId xmlns:a16="http://schemas.microsoft.com/office/drawing/2014/main" val="3116082391"/>
                  </a:ext>
                </a:extLst>
              </a:tr>
              <a:tr h="370840">
                <a:tc>
                  <a:txBody>
                    <a:bodyPr/>
                    <a:lstStyle/>
                    <a:p>
                      <a:r>
                        <a:rPr lang="en-US" dirty="0"/>
                        <a:t>SOA</a:t>
                      </a:r>
                    </a:p>
                  </a:txBody>
                  <a:tcPr/>
                </a:tc>
                <a:tc>
                  <a:txBody>
                    <a:bodyPr/>
                    <a:lstStyle/>
                    <a:p>
                      <a:r>
                        <a:rPr lang="en-US" dirty="0"/>
                        <a:t>Start Of Authority</a:t>
                      </a:r>
                    </a:p>
                  </a:txBody>
                  <a:tcPr/>
                </a:tc>
                <a:tc>
                  <a:txBody>
                    <a:bodyPr/>
                    <a:lstStyle/>
                    <a:p>
                      <a:r>
                        <a:rPr lang="en-US" sz="1800" b="0" i="0" u="none" strike="noStrike" kern="1200" baseline="0" dirty="0">
                          <a:solidFill>
                            <a:schemeClr val="dk1"/>
                          </a:solidFill>
                          <a:latin typeface="+mn-lt"/>
                          <a:ea typeface="+mn-ea"/>
                          <a:cs typeface="+mn-cs"/>
                        </a:rPr>
                        <a:t>Each zone data file must have exactly one SOA record</a:t>
                      </a:r>
                      <a:endParaRPr lang="en-US" dirty="0"/>
                    </a:p>
                  </a:txBody>
                  <a:tcPr/>
                </a:tc>
                <a:extLst>
                  <a:ext uri="{0D108BD9-81ED-4DB2-BD59-A6C34878D82A}">
                    <a16:rowId xmlns:a16="http://schemas.microsoft.com/office/drawing/2014/main" val="1258235952"/>
                  </a:ext>
                </a:extLst>
              </a:tr>
              <a:tr h="370840">
                <a:tc>
                  <a:txBody>
                    <a:bodyPr/>
                    <a:lstStyle/>
                    <a:p>
                      <a:r>
                        <a:rPr lang="en-US" dirty="0"/>
                        <a:t>PTR</a:t>
                      </a:r>
                    </a:p>
                  </a:txBody>
                  <a:tcPr/>
                </a:tc>
                <a:tc>
                  <a:txBody>
                    <a:bodyPr/>
                    <a:lstStyle/>
                    <a:p>
                      <a:r>
                        <a:rPr lang="en-US" dirty="0"/>
                        <a:t>Domain name pointer</a:t>
                      </a:r>
                    </a:p>
                  </a:txBody>
                  <a:tcPr/>
                </a:tc>
                <a:tc>
                  <a:txBody>
                    <a:bodyPr/>
                    <a:lstStyle/>
                    <a:p>
                      <a:r>
                        <a:rPr lang="en-US" sz="1800" b="0" i="0" u="none" strike="noStrike" kern="1200" baseline="0" dirty="0">
                          <a:solidFill>
                            <a:schemeClr val="dk1"/>
                          </a:solidFill>
                          <a:latin typeface="+mn-lt"/>
                          <a:ea typeface="+mn-ea"/>
                          <a:cs typeface="+mn-cs"/>
                        </a:rPr>
                        <a:t>Domain name. The record is used for reverse translation.</a:t>
                      </a:r>
                      <a:endParaRPr lang="en-US" dirty="0"/>
                    </a:p>
                  </a:txBody>
                  <a:tcPr/>
                </a:tc>
                <a:extLst>
                  <a:ext uri="{0D108BD9-81ED-4DB2-BD59-A6C34878D82A}">
                    <a16:rowId xmlns:a16="http://schemas.microsoft.com/office/drawing/2014/main" val="1952444182"/>
                  </a:ext>
                </a:extLst>
              </a:tr>
              <a:tr h="370840">
                <a:tc>
                  <a:txBody>
                    <a:bodyPr/>
                    <a:lstStyle/>
                    <a:p>
                      <a:r>
                        <a:rPr lang="en-US" dirty="0"/>
                        <a:t>HINFO</a:t>
                      </a:r>
                    </a:p>
                  </a:txBody>
                  <a:tcPr/>
                </a:tc>
                <a:tc>
                  <a:txBody>
                    <a:bodyPr/>
                    <a:lstStyle/>
                    <a:p>
                      <a:r>
                        <a:rPr lang="en-US" dirty="0"/>
                        <a:t>Host information</a:t>
                      </a:r>
                    </a:p>
                  </a:txBody>
                  <a:tcPr/>
                </a:tc>
                <a:tc>
                  <a:txBody>
                    <a:bodyPr/>
                    <a:lstStyle/>
                    <a:p>
                      <a:r>
                        <a:rPr lang="en-US" sz="1800" b="0" i="0" u="none" strike="noStrike" kern="1200" baseline="0" dirty="0">
                          <a:solidFill>
                            <a:schemeClr val="dk1"/>
                          </a:solidFill>
                          <a:latin typeface="+mn-lt"/>
                          <a:ea typeface="+mn-ea"/>
                          <a:cs typeface="+mn-cs"/>
                        </a:rPr>
                        <a:t>Contain descriptions of the HW and the SW used in the NAME computer, respectively.</a:t>
                      </a:r>
                      <a:endParaRPr lang="en-US" dirty="0"/>
                    </a:p>
                  </a:txBody>
                  <a:tcPr/>
                </a:tc>
                <a:extLst>
                  <a:ext uri="{0D108BD9-81ED-4DB2-BD59-A6C34878D82A}">
                    <a16:rowId xmlns:a16="http://schemas.microsoft.com/office/drawing/2014/main" val="3204321532"/>
                  </a:ext>
                </a:extLst>
              </a:tr>
              <a:tr h="370840">
                <a:tc>
                  <a:txBody>
                    <a:bodyPr/>
                    <a:lstStyle/>
                    <a:p>
                      <a:r>
                        <a:rPr lang="en-US" dirty="0"/>
                        <a:t>MX</a:t>
                      </a:r>
                    </a:p>
                  </a:txBody>
                  <a:tcPr/>
                </a:tc>
                <a:tc>
                  <a:txBody>
                    <a:bodyPr/>
                    <a:lstStyle/>
                    <a:p>
                      <a:r>
                        <a:rPr lang="en-US" dirty="0"/>
                        <a:t>Mail Exchange</a:t>
                      </a:r>
                    </a:p>
                  </a:txBody>
                  <a:tcPr/>
                </a:tc>
                <a:tc>
                  <a:txBody>
                    <a:bodyPr/>
                    <a:lstStyle/>
                    <a:p>
                      <a:r>
                        <a:rPr lang="en-US" sz="1800" b="0" i="0" u="none" strike="noStrike" kern="1200" baseline="0" dirty="0">
                          <a:solidFill>
                            <a:schemeClr val="dk1"/>
                          </a:solidFill>
                          <a:latin typeface="+mn-lt"/>
                          <a:ea typeface="+mn-ea"/>
                          <a:cs typeface="+mn-cs"/>
                        </a:rPr>
                        <a:t>Contains unsigned 16-bit containing the preference value and the second is the domain name of the exchange server</a:t>
                      </a:r>
                      <a:endParaRPr lang="en-US" dirty="0"/>
                    </a:p>
                  </a:txBody>
                  <a:tcPr/>
                </a:tc>
                <a:extLst>
                  <a:ext uri="{0D108BD9-81ED-4DB2-BD59-A6C34878D82A}">
                    <a16:rowId xmlns:a16="http://schemas.microsoft.com/office/drawing/2014/main" val="895489784"/>
                  </a:ext>
                </a:extLst>
              </a:tr>
            </a:tbl>
          </a:graphicData>
        </a:graphic>
      </p:graphicFrame>
    </p:spTree>
    <p:extLst>
      <p:ext uri="{BB962C8B-B14F-4D97-AF65-F5344CB8AC3E}">
        <p14:creationId xmlns:p14="http://schemas.microsoft.com/office/powerpoint/2010/main" val="1075152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Records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E899B236-81E4-4DB9-B582-ECDAB5ADC1B2}"/>
              </a:ext>
            </a:extLst>
          </p:cNvPr>
          <p:cNvGraphicFramePr>
            <a:graphicFrameLocks noGrp="1"/>
          </p:cNvGraphicFramePr>
          <p:nvPr>
            <p:extLst>
              <p:ext uri="{D42A27DB-BD31-4B8C-83A1-F6EECF244321}">
                <p14:modId xmlns:p14="http://schemas.microsoft.com/office/powerpoint/2010/main" val="2150650613"/>
              </p:ext>
            </p:extLst>
          </p:nvPr>
        </p:nvGraphicFramePr>
        <p:xfrm>
          <a:off x="152400" y="1981200"/>
          <a:ext cx="8839200" cy="4789170"/>
        </p:xfrm>
        <a:graphic>
          <a:graphicData uri="http://schemas.openxmlformats.org/drawingml/2006/table">
            <a:tbl>
              <a:tblPr firstRow="1" bandRow="1">
                <a:tableStyleId>{5C22544A-7EE6-4342-B048-85BDC9FD1C3A}</a:tableStyleId>
              </a:tblPr>
              <a:tblGrid>
                <a:gridCol w="796324">
                  <a:extLst>
                    <a:ext uri="{9D8B030D-6E8A-4147-A177-3AD203B41FA5}">
                      <a16:colId xmlns:a16="http://schemas.microsoft.com/office/drawing/2014/main" val="2412380193"/>
                    </a:ext>
                  </a:extLst>
                </a:gridCol>
                <a:gridCol w="1632464">
                  <a:extLst>
                    <a:ext uri="{9D8B030D-6E8A-4147-A177-3AD203B41FA5}">
                      <a16:colId xmlns:a16="http://schemas.microsoft.com/office/drawing/2014/main" val="2599835424"/>
                    </a:ext>
                  </a:extLst>
                </a:gridCol>
                <a:gridCol w="6410412">
                  <a:extLst>
                    <a:ext uri="{9D8B030D-6E8A-4147-A177-3AD203B41FA5}">
                      <a16:colId xmlns:a16="http://schemas.microsoft.com/office/drawing/2014/main" val="817375978"/>
                    </a:ext>
                  </a:extLst>
                </a:gridCol>
              </a:tblGrid>
              <a:tr h="167640">
                <a:tc>
                  <a:txBody>
                    <a:bodyPr/>
                    <a:lstStyle/>
                    <a:p>
                      <a:r>
                        <a:rPr lang="en-US" dirty="0"/>
                        <a:t>Name</a:t>
                      </a:r>
                    </a:p>
                  </a:txBody>
                  <a:tcPr/>
                </a:tc>
                <a:tc>
                  <a:txBody>
                    <a:bodyPr/>
                    <a:lstStyle/>
                    <a:p>
                      <a:r>
                        <a:rPr lang="en-US" dirty="0"/>
                        <a:t>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 of RDATA field</a:t>
                      </a:r>
                    </a:p>
                    <a:p>
                      <a:endParaRPr lang="en-US" dirty="0"/>
                    </a:p>
                  </a:txBody>
                  <a:tcPr/>
                </a:tc>
                <a:extLst>
                  <a:ext uri="{0D108BD9-81ED-4DB2-BD59-A6C34878D82A}">
                    <a16:rowId xmlns:a16="http://schemas.microsoft.com/office/drawing/2014/main" val="3630609207"/>
                  </a:ext>
                </a:extLst>
              </a:tr>
              <a:tr h="438150">
                <a:tc>
                  <a:txBody>
                    <a:bodyPr/>
                    <a:lstStyle/>
                    <a:p>
                      <a:r>
                        <a:rPr lang="en-US" dirty="0"/>
                        <a:t>TXT</a:t>
                      </a:r>
                    </a:p>
                  </a:txBody>
                  <a:tcPr/>
                </a:tc>
                <a:tc>
                  <a:txBody>
                    <a:bodyPr/>
                    <a:lstStyle/>
                    <a:p>
                      <a:r>
                        <a:rPr lang="en-US" sz="1800" b="0" i="0" u="none" strike="noStrike" kern="1200" baseline="0" dirty="0">
                          <a:solidFill>
                            <a:schemeClr val="dk1"/>
                          </a:solidFill>
                          <a:latin typeface="+mn-lt"/>
                          <a:ea typeface="+mn-ea"/>
                          <a:cs typeface="+mn-cs"/>
                        </a:rPr>
                        <a:t>Text string</a:t>
                      </a:r>
                      <a:endParaRPr lang="en-US" dirty="0"/>
                    </a:p>
                  </a:txBody>
                  <a:tcPr/>
                </a:tc>
                <a:tc>
                  <a:txBody>
                    <a:bodyPr/>
                    <a:lstStyle/>
                    <a:p>
                      <a:r>
                        <a:rPr lang="en-US" sz="1800" b="0" i="0" u="none" strike="noStrike" kern="1200" baseline="0" dirty="0">
                          <a:solidFill>
                            <a:schemeClr val="dk1"/>
                          </a:solidFill>
                          <a:latin typeface="+mn-lt"/>
                          <a:ea typeface="+mn-ea"/>
                          <a:cs typeface="+mn-cs"/>
                        </a:rPr>
                        <a:t>Text string containing a description.</a:t>
                      </a:r>
                      <a:endParaRPr lang="en-US" dirty="0"/>
                    </a:p>
                  </a:txBody>
                  <a:tcPr/>
                </a:tc>
                <a:extLst>
                  <a:ext uri="{0D108BD9-81ED-4DB2-BD59-A6C34878D82A}">
                    <a16:rowId xmlns:a16="http://schemas.microsoft.com/office/drawing/2014/main" val="2750210117"/>
                  </a:ext>
                </a:extLst>
              </a:tr>
              <a:tr h="438150">
                <a:tc>
                  <a:txBody>
                    <a:bodyPr/>
                    <a:lstStyle/>
                    <a:p>
                      <a:r>
                        <a:rPr lang="en-US" dirty="0"/>
                        <a:t>AAA</a:t>
                      </a:r>
                    </a:p>
                  </a:txBody>
                  <a:tcPr/>
                </a:tc>
                <a:tc>
                  <a:txBody>
                    <a:bodyPr/>
                    <a:lstStyle/>
                    <a:p>
                      <a:r>
                        <a:rPr lang="en-US" sz="1800" b="0" i="0" u="none" strike="noStrike" kern="1200" baseline="0" dirty="0">
                          <a:solidFill>
                            <a:schemeClr val="dk1"/>
                          </a:solidFill>
                          <a:latin typeface="+mn-lt"/>
                          <a:ea typeface="+mn-ea"/>
                          <a:cs typeface="+mn-cs"/>
                        </a:rPr>
                        <a:t>IP6 address</a:t>
                      </a:r>
                      <a:endParaRPr lang="en-US" dirty="0"/>
                    </a:p>
                  </a:txBody>
                  <a:tcPr/>
                </a:tc>
                <a:tc>
                  <a:txBody>
                    <a:bodyPr/>
                    <a:lstStyle/>
                    <a:p>
                      <a:r>
                        <a:rPr lang="en-US" sz="1800" b="0" i="0" u="none" strike="noStrike" kern="1200" baseline="0" dirty="0">
                          <a:solidFill>
                            <a:schemeClr val="dk1"/>
                          </a:solidFill>
                          <a:latin typeface="+mn-lt"/>
                          <a:ea typeface="+mn-ea"/>
                          <a:cs typeface="+mn-cs"/>
                        </a:rPr>
                        <a:t>128-bit IP address (IP version 6).</a:t>
                      </a:r>
                      <a:endParaRPr lang="en-US" dirty="0"/>
                    </a:p>
                  </a:txBody>
                  <a:tcPr/>
                </a:tc>
                <a:extLst>
                  <a:ext uri="{0D108BD9-81ED-4DB2-BD59-A6C34878D82A}">
                    <a16:rowId xmlns:a16="http://schemas.microsoft.com/office/drawing/2014/main" val="2541932560"/>
                  </a:ext>
                </a:extLst>
              </a:tr>
              <a:tr h="438150">
                <a:tc>
                  <a:txBody>
                    <a:bodyPr/>
                    <a:lstStyle/>
                    <a:p>
                      <a:r>
                        <a:rPr lang="en-US" dirty="0"/>
                        <a:t>WKS</a:t>
                      </a:r>
                    </a:p>
                  </a:txBody>
                  <a:tcPr/>
                </a:tc>
                <a:tc>
                  <a:txBody>
                    <a:bodyPr/>
                    <a:lstStyle/>
                    <a:p>
                      <a:r>
                        <a:rPr lang="en-US" sz="1800" b="0" i="0" u="none" strike="noStrike" kern="1200" baseline="0" dirty="0">
                          <a:solidFill>
                            <a:schemeClr val="dk1"/>
                          </a:solidFill>
                          <a:latin typeface="+mn-lt"/>
                          <a:ea typeface="+mn-ea"/>
                          <a:cs typeface="+mn-cs"/>
                        </a:rPr>
                        <a:t>Well known</a:t>
                      </a:r>
                    </a:p>
                    <a:p>
                      <a:r>
                        <a:rPr lang="en-US" sz="1800" b="0" i="0" u="none" strike="noStrike" kern="1200" baseline="0" dirty="0">
                          <a:solidFill>
                            <a:schemeClr val="dk1"/>
                          </a:solidFill>
                          <a:latin typeface="+mn-lt"/>
                          <a:ea typeface="+mn-ea"/>
                          <a:cs typeface="+mn-cs"/>
                        </a:rPr>
                        <a:t>service</a:t>
                      </a:r>
                    </a:p>
                    <a:p>
                      <a:r>
                        <a:rPr lang="en-US" sz="1800" b="0" i="0" u="none" strike="noStrike" kern="1200" baseline="0" dirty="0">
                          <a:solidFill>
                            <a:schemeClr val="dk1"/>
                          </a:solidFill>
                          <a:latin typeface="+mn-lt"/>
                          <a:ea typeface="+mn-ea"/>
                          <a:cs typeface="+mn-cs"/>
                        </a:rPr>
                        <a:t>description</a:t>
                      </a:r>
                      <a:endParaRPr lang="en-US" dirty="0"/>
                    </a:p>
                  </a:txBody>
                  <a:tcPr/>
                </a:tc>
                <a:tc>
                  <a:txBody>
                    <a:bodyPr/>
                    <a:lstStyle/>
                    <a:p>
                      <a:r>
                        <a:rPr lang="en-US" sz="1800" b="0" i="0" u="none" strike="noStrike" kern="1200" baseline="0" dirty="0">
                          <a:solidFill>
                            <a:schemeClr val="dk1"/>
                          </a:solidFill>
                          <a:latin typeface="+mn-lt"/>
                          <a:ea typeface="+mn-ea"/>
                          <a:cs typeface="+mn-cs"/>
                        </a:rPr>
                        <a:t>A description of well known server services in TCP and UDP. It consists of three parts: 32-bit address, protocol number, and service ports.</a:t>
                      </a:r>
                      <a:endParaRPr lang="en-US" dirty="0"/>
                    </a:p>
                  </a:txBody>
                  <a:tcPr/>
                </a:tc>
                <a:extLst>
                  <a:ext uri="{0D108BD9-81ED-4DB2-BD59-A6C34878D82A}">
                    <a16:rowId xmlns:a16="http://schemas.microsoft.com/office/drawing/2014/main" val="2985088314"/>
                  </a:ext>
                </a:extLst>
              </a:tr>
              <a:tr h="438150">
                <a:tc>
                  <a:txBody>
                    <a:bodyPr/>
                    <a:lstStyle/>
                    <a:p>
                      <a:r>
                        <a:rPr lang="en-US" dirty="0"/>
                        <a:t>SIG</a:t>
                      </a:r>
                    </a:p>
                  </a:txBody>
                  <a:tcPr/>
                </a:tc>
                <a:tc>
                  <a:txBody>
                    <a:bodyPr/>
                    <a:lstStyle/>
                    <a:p>
                      <a:r>
                        <a:rPr lang="en-US" sz="1800" b="0" i="0" u="none" strike="noStrike" kern="1200" baseline="0" dirty="0">
                          <a:solidFill>
                            <a:schemeClr val="dk1"/>
                          </a:solidFill>
                          <a:latin typeface="+mn-lt"/>
                          <a:ea typeface="+mn-ea"/>
                          <a:cs typeface="+mn-cs"/>
                        </a:rPr>
                        <a:t>Security</a:t>
                      </a:r>
                    </a:p>
                    <a:p>
                      <a:r>
                        <a:rPr lang="en-US" sz="1800" b="0" i="0" u="none" strike="noStrike" kern="1200" baseline="0" dirty="0">
                          <a:solidFill>
                            <a:schemeClr val="dk1"/>
                          </a:solidFill>
                          <a:latin typeface="+mn-lt"/>
                          <a:ea typeface="+mn-ea"/>
                          <a:cs typeface="+mn-cs"/>
                        </a:rPr>
                        <a:t>signature</a:t>
                      </a:r>
                      <a:endParaRPr lang="en-US" dirty="0"/>
                    </a:p>
                  </a:txBody>
                  <a:tcPr/>
                </a:tc>
                <a:tc>
                  <a:txBody>
                    <a:bodyPr/>
                    <a:lstStyle/>
                    <a:p>
                      <a:r>
                        <a:rPr lang="en-US" sz="1800" b="0" i="0" u="none" strike="noStrike" kern="1200" baseline="0" dirty="0">
                          <a:solidFill>
                            <a:schemeClr val="dk1"/>
                          </a:solidFill>
                          <a:latin typeface="+mn-lt"/>
                          <a:ea typeface="+mn-ea"/>
                          <a:cs typeface="+mn-cs"/>
                        </a:rPr>
                        <a:t>A description record used for authentication in Secure DNS.</a:t>
                      </a:r>
                      <a:endParaRPr lang="en-US" dirty="0"/>
                    </a:p>
                  </a:txBody>
                  <a:tcPr/>
                </a:tc>
                <a:extLst>
                  <a:ext uri="{0D108BD9-81ED-4DB2-BD59-A6C34878D82A}">
                    <a16:rowId xmlns:a16="http://schemas.microsoft.com/office/drawing/2014/main" val="1434994127"/>
                  </a:ext>
                </a:extLst>
              </a:tr>
              <a:tr h="438150">
                <a:tc>
                  <a:txBody>
                    <a:bodyPr/>
                    <a:lstStyle/>
                    <a:p>
                      <a:r>
                        <a:rPr lang="en-US" dirty="0"/>
                        <a:t>KEY</a:t>
                      </a:r>
                    </a:p>
                  </a:txBody>
                  <a:tcPr/>
                </a:tc>
                <a:tc>
                  <a:txBody>
                    <a:bodyPr/>
                    <a:lstStyle/>
                    <a:p>
                      <a:r>
                        <a:rPr lang="en-US" sz="1800" b="0" i="0" u="none" strike="noStrike" kern="1200" baseline="0" dirty="0">
                          <a:solidFill>
                            <a:schemeClr val="dk1"/>
                          </a:solidFill>
                          <a:latin typeface="+mn-lt"/>
                          <a:ea typeface="+mn-ea"/>
                          <a:cs typeface="+mn-cs"/>
                        </a:rPr>
                        <a:t>Security key</a:t>
                      </a:r>
                      <a:endParaRPr lang="en-US" dirty="0"/>
                    </a:p>
                  </a:txBody>
                  <a:tcPr/>
                </a:tc>
                <a:tc>
                  <a:txBody>
                    <a:bodyPr/>
                    <a:lstStyle/>
                    <a:p>
                      <a:r>
                        <a:rPr lang="en-US" sz="1800" b="0" i="0" u="none" strike="noStrike" kern="1200" baseline="0" dirty="0">
                          <a:solidFill>
                            <a:schemeClr val="dk1"/>
                          </a:solidFill>
                          <a:latin typeface="+mn-lt"/>
                          <a:ea typeface="+mn-ea"/>
                          <a:cs typeface="+mn-cs"/>
                        </a:rPr>
                        <a:t>A public zone key used as a signature in authentication.</a:t>
                      </a:r>
                      <a:endParaRPr lang="en-US" dirty="0"/>
                    </a:p>
                  </a:txBody>
                  <a:tcPr/>
                </a:tc>
                <a:extLst>
                  <a:ext uri="{0D108BD9-81ED-4DB2-BD59-A6C34878D82A}">
                    <a16:rowId xmlns:a16="http://schemas.microsoft.com/office/drawing/2014/main" val="49024966"/>
                  </a:ext>
                </a:extLst>
              </a:tr>
              <a:tr h="438150">
                <a:tc>
                  <a:txBody>
                    <a:bodyPr/>
                    <a:lstStyle/>
                    <a:p>
                      <a:r>
                        <a:rPr lang="en-US" dirty="0"/>
                        <a:t>NXT</a:t>
                      </a:r>
                    </a:p>
                  </a:txBody>
                  <a:tcPr/>
                </a:tc>
                <a:tc>
                  <a:txBody>
                    <a:bodyPr/>
                    <a:lstStyle/>
                    <a:p>
                      <a:r>
                        <a:rPr lang="en-US" sz="1800" b="0" i="0" u="none" strike="noStrike" kern="1200" baseline="0" dirty="0">
                          <a:solidFill>
                            <a:schemeClr val="dk1"/>
                          </a:solidFill>
                          <a:latin typeface="+mn-lt"/>
                          <a:ea typeface="+mn-ea"/>
                          <a:cs typeface="+mn-cs"/>
                        </a:rPr>
                        <a:t>Next domain</a:t>
                      </a:r>
                      <a:endParaRPr lang="en-US" dirty="0"/>
                    </a:p>
                  </a:txBody>
                  <a:tcPr/>
                </a:tc>
                <a:tc>
                  <a:txBody>
                    <a:bodyPr/>
                    <a:lstStyle/>
                    <a:p>
                      <a:r>
                        <a:rPr lang="en-US" sz="1800" b="0" i="0" u="none" strike="noStrike" kern="1200" baseline="0" dirty="0">
                          <a:solidFill>
                            <a:schemeClr val="dk1"/>
                          </a:solidFill>
                          <a:latin typeface="+mn-lt"/>
                          <a:ea typeface="+mn-ea"/>
                          <a:cs typeface="+mn-cs"/>
                        </a:rPr>
                        <a:t>Name of another domain. Authenticating a nonexistent domain name and type.</a:t>
                      </a:r>
                      <a:endParaRPr lang="en-US" dirty="0"/>
                    </a:p>
                  </a:txBody>
                  <a:tcPr/>
                </a:tc>
                <a:extLst>
                  <a:ext uri="{0D108BD9-81ED-4DB2-BD59-A6C34878D82A}">
                    <a16:rowId xmlns:a16="http://schemas.microsoft.com/office/drawing/2014/main" val="1863723056"/>
                  </a:ext>
                </a:extLst>
              </a:tr>
              <a:tr h="438150">
                <a:tc>
                  <a:txBody>
                    <a:bodyPr/>
                    <a:lstStyle/>
                    <a:p>
                      <a:r>
                        <a:rPr lang="en-US" dirty="0"/>
                        <a:t>A6</a:t>
                      </a:r>
                    </a:p>
                  </a:txBody>
                  <a:tcPr/>
                </a:tc>
                <a:tc>
                  <a:txBody>
                    <a:bodyPr/>
                    <a:lstStyle/>
                    <a:p>
                      <a:r>
                        <a:rPr lang="en-US" sz="1800" b="0" i="0" u="none" strike="noStrike" kern="1200" baseline="0" dirty="0">
                          <a:solidFill>
                            <a:schemeClr val="dk1"/>
                          </a:solidFill>
                          <a:latin typeface="+mn-lt"/>
                          <a:ea typeface="+mn-ea"/>
                          <a:cs typeface="+mn-cs"/>
                        </a:rPr>
                        <a:t>A6 host</a:t>
                      </a:r>
                    </a:p>
                    <a:p>
                      <a:r>
                        <a:rPr lang="en-US" sz="1800" b="0" i="0" u="none" strike="noStrike" kern="1200" baseline="0" dirty="0">
                          <a:solidFill>
                            <a:schemeClr val="dk1"/>
                          </a:solidFill>
                          <a:latin typeface="+mn-lt"/>
                          <a:ea typeface="+mn-ea"/>
                          <a:cs typeface="+mn-cs"/>
                        </a:rPr>
                        <a:t>address</a:t>
                      </a:r>
                      <a:endParaRPr lang="en-US" dirty="0"/>
                    </a:p>
                  </a:txBody>
                  <a:tcPr/>
                </a:tc>
                <a:tc>
                  <a:txBody>
                    <a:bodyPr/>
                    <a:lstStyle/>
                    <a:p>
                      <a:r>
                        <a:rPr lang="en-US" sz="1800" b="0" i="0" u="none" strike="noStrike" kern="1200" baseline="0" dirty="0">
                          <a:solidFill>
                            <a:schemeClr val="dk1"/>
                          </a:solidFill>
                          <a:latin typeface="+mn-lt"/>
                          <a:ea typeface="+mn-ea"/>
                          <a:cs typeface="+mn-cs"/>
                        </a:rPr>
                        <a:t>Can contain up to three fields: prefix length, part of an IP version 6 address, and prefix name.</a:t>
                      </a:r>
                      <a:endParaRPr lang="en-US" dirty="0"/>
                    </a:p>
                  </a:txBody>
                  <a:tcPr/>
                </a:tc>
                <a:extLst>
                  <a:ext uri="{0D108BD9-81ED-4DB2-BD59-A6C34878D82A}">
                    <a16:rowId xmlns:a16="http://schemas.microsoft.com/office/drawing/2014/main" val="3887129983"/>
                  </a:ext>
                </a:extLst>
              </a:tr>
            </a:tbl>
          </a:graphicData>
        </a:graphic>
      </p:graphicFrame>
    </p:spTree>
    <p:extLst>
      <p:ext uri="{BB962C8B-B14F-4D97-AF65-F5344CB8AC3E}">
        <p14:creationId xmlns:p14="http://schemas.microsoft.com/office/powerpoint/2010/main" val="46617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The DNS protocol works with several types of operations: </a:t>
            </a:r>
            <a:r>
              <a:rPr lang="en-US" sz="1500" b="1" dirty="0">
                <a:solidFill>
                  <a:srgbClr val="3C5790"/>
                </a:solidFill>
              </a:rPr>
              <a:t>QUERY</a:t>
            </a:r>
            <a:r>
              <a:rPr lang="en-US" sz="1500" dirty="0">
                <a:solidFill>
                  <a:srgbClr val="3C5790"/>
                </a:solidFill>
              </a:rPr>
              <a:t>, </a:t>
            </a:r>
            <a:r>
              <a:rPr lang="en-US" sz="1500" b="1" dirty="0">
                <a:solidFill>
                  <a:srgbClr val="3C5790"/>
                </a:solidFill>
              </a:rPr>
              <a:t>NOTIFY</a:t>
            </a:r>
            <a:r>
              <a:rPr lang="en-US" sz="1500" dirty="0">
                <a:solidFill>
                  <a:srgbClr val="3C5790"/>
                </a:solidFill>
              </a:rPr>
              <a:t>, </a:t>
            </a:r>
            <a:r>
              <a:rPr lang="en-US" sz="1500" b="1" dirty="0">
                <a:solidFill>
                  <a:srgbClr val="3C5790"/>
                </a:solidFill>
              </a:rPr>
              <a:t>UPDATE</a:t>
            </a:r>
            <a:r>
              <a:rPr lang="en-US" sz="1500" dirty="0">
                <a:solidFill>
                  <a:srgbClr val="3C5790"/>
                </a:solidFill>
              </a:rPr>
              <a:t>.</a:t>
            </a:r>
          </a:p>
          <a:p>
            <a:r>
              <a:rPr lang="en-US" sz="1500" dirty="0">
                <a:solidFill>
                  <a:srgbClr val="3C5790"/>
                </a:solidFill>
              </a:rPr>
              <a:t>The DNS protocol operates on a query/answer basis.</a:t>
            </a:r>
          </a:p>
          <a:p>
            <a:r>
              <a:rPr lang="en-US" sz="1500" dirty="0">
                <a:solidFill>
                  <a:srgbClr val="3C5790"/>
                </a:solidFill>
              </a:rPr>
              <a:t>A client sends a query to a server and the server answers it. </a:t>
            </a:r>
          </a:p>
          <a:p>
            <a:r>
              <a:rPr lang="en-US" sz="1500" dirty="0">
                <a:solidFill>
                  <a:srgbClr val="3C5790"/>
                </a:solidFill>
              </a:rPr>
              <a:t>DNS protocol uses name compression in order to make DNS packets as compact as possible.</a:t>
            </a:r>
          </a:p>
          <a:p>
            <a:r>
              <a:rPr lang="en-US" sz="1500" dirty="0">
                <a:solidFill>
                  <a:srgbClr val="3C5790"/>
                </a:solidFill>
              </a:rPr>
              <a:t>UDP is preferred with translation queries, asking RR.</a:t>
            </a:r>
          </a:p>
        </p:txBody>
      </p:sp>
    </p:spTree>
    <p:extLst>
      <p:ext uri="{BB962C8B-B14F-4D97-AF65-F5344CB8AC3E}">
        <p14:creationId xmlns:p14="http://schemas.microsoft.com/office/powerpoint/2010/main" val="2778157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500" dirty="0">
                <a:solidFill>
                  <a:srgbClr val="3C5790"/>
                </a:solidFill>
              </a:rPr>
              <a:t>The </a:t>
            </a:r>
            <a:r>
              <a:rPr lang="en-US" sz="1500" b="1" dirty="0">
                <a:solidFill>
                  <a:srgbClr val="3C5790"/>
                </a:solidFill>
              </a:rPr>
              <a:t>DNS</a:t>
            </a:r>
            <a:r>
              <a:rPr lang="en-US" sz="1500" dirty="0">
                <a:solidFill>
                  <a:srgbClr val="3C5790"/>
                </a:solidFill>
              </a:rPr>
              <a:t> </a:t>
            </a:r>
            <a:r>
              <a:rPr lang="en-US" sz="1500" b="1" dirty="0">
                <a:solidFill>
                  <a:srgbClr val="3C5790"/>
                </a:solidFill>
              </a:rPr>
              <a:t>QUERY</a:t>
            </a:r>
            <a:r>
              <a:rPr lang="en-US" sz="1500" dirty="0">
                <a:solidFill>
                  <a:srgbClr val="3C5790"/>
                </a:solidFill>
              </a:rPr>
              <a:t> operation consists of a query and an answer.</a:t>
            </a:r>
          </a:p>
        </p:txBody>
      </p:sp>
      <p:pic>
        <p:nvPicPr>
          <p:cNvPr id="3" name="Picture 2">
            <a:extLst>
              <a:ext uri="{FF2B5EF4-FFF2-40B4-BE49-F238E27FC236}">
                <a16:creationId xmlns:a16="http://schemas.microsoft.com/office/drawing/2014/main" id="{532FC258-EF3F-4E0C-A8F2-ABCF4B6F6342}"/>
              </a:ext>
            </a:extLst>
          </p:cNvPr>
          <p:cNvPicPr>
            <a:picLocks noChangeAspect="1"/>
          </p:cNvPicPr>
          <p:nvPr/>
        </p:nvPicPr>
        <p:blipFill>
          <a:blip r:embed="rId3"/>
          <a:stretch>
            <a:fillRect/>
          </a:stretch>
        </p:blipFill>
        <p:spPr>
          <a:xfrm>
            <a:off x="1143000" y="2451415"/>
            <a:ext cx="7662863" cy="4386037"/>
          </a:xfrm>
          <a:prstGeom prst="rect">
            <a:avLst/>
          </a:prstGeom>
        </p:spPr>
      </p:pic>
    </p:spTree>
    <p:extLst>
      <p:ext uri="{BB962C8B-B14F-4D97-AF65-F5344CB8AC3E}">
        <p14:creationId xmlns:p14="http://schemas.microsoft.com/office/powerpoint/2010/main" val="822975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The first two bytes (16 bits) of a header contain a query identifier (</a:t>
            </a:r>
            <a:r>
              <a:rPr lang="en-US" sz="1500" b="1" dirty="0">
                <a:solidFill>
                  <a:srgbClr val="3C5790"/>
                </a:solidFill>
              </a:rPr>
              <a:t>query</a:t>
            </a:r>
            <a:r>
              <a:rPr lang="en-US" sz="1500" dirty="0">
                <a:solidFill>
                  <a:srgbClr val="3C5790"/>
                </a:solidFill>
              </a:rPr>
              <a:t> </a:t>
            </a:r>
            <a:r>
              <a:rPr lang="en-US" sz="1500" b="1" dirty="0">
                <a:solidFill>
                  <a:srgbClr val="3C5790"/>
                </a:solidFill>
              </a:rPr>
              <a:t>ID</a:t>
            </a:r>
            <a:r>
              <a:rPr lang="en-US" sz="1500" dirty="0">
                <a:solidFill>
                  <a:srgbClr val="3C5790"/>
                </a:solidFill>
              </a:rPr>
              <a:t>). </a:t>
            </a:r>
          </a:p>
          <a:p>
            <a:r>
              <a:rPr lang="en-US" sz="1500" dirty="0">
                <a:solidFill>
                  <a:srgbClr val="3C5790"/>
                </a:solidFill>
              </a:rPr>
              <a:t>A query ID is generated by a client and copied into the answer by a server.</a:t>
            </a:r>
          </a:p>
          <a:p>
            <a:r>
              <a:rPr lang="en-US" sz="1500" dirty="0">
                <a:solidFill>
                  <a:srgbClr val="3C5790"/>
                </a:solidFill>
              </a:rPr>
              <a:t>The ID is used to match a query with an answer.</a:t>
            </a:r>
          </a:p>
          <a:p>
            <a:r>
              <a:rPr lang="en-US" sz="1500" dirty="0">
                <a:solidFill>
                  <a:srgbClr val="3C5790"/>
                </a:solidFill>
              </a:rPr>
              <a:t>The next two bytes of a header contain the </a:t>
            </a:r>
            <a:r>
              <a:rPr lang="en-US" sz="1500" b="1" dirty="0">
                <a:solidFill>
                  <a:srgbClr val="3C5790"/>
                </a:solidFill>
              </a:rPr>
              <a:t>control</a:t>
            </a:r>
            <a:r>
              <a:rPr lang="en-US" sz="1500" dirty="0">
                <a:solidFill>
                  <a:srgbClr val="3C5790"/>
                </a:solidFill>
              </a:rPr>
              <a:t> </a:t>
            </a:r>
            <a:r>
              <a:rPr lang="en-US" sz="1500" b="1" dirty="0">
                <a:solidFill>
                  <a:srgbClr val="3C5790"/>
                </a:solidFill>
              </a:rPr>
              <a:t>bits</a:t>
            </a:r>
            <a:r>
              <a:rPr lang="en-US" sz="1500" dirty="0">
                <a:solidFill>
                  <a:srgbClr val="3C5790"/>
                </a:solidFill>
              </a:rPr>
              <a:t>.</a:t>
            </a:r>
          </a:p>
        </p:txBody>
      </p:sp>
    </p:spTree>
    <p:extLst>
      <p:ext uri="{BB962C8B-B14F-4D97-AF65-F5344CB8AC3E}">
        <p14:creationId xmlns:p14="http://schemas.microsoft.com/office/powerpoint/2010/main" val="131007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83A35876-F581-46AF-8805-57EBC57D67D1}"/>
              </a:ext>
            </a:extLst>
          </p:cNvPr>
          <p:cNvPicPr>
            <a:picLocks noChangeAspect="1"/>
          </p:cNvPicPr>
          <p:nvPr/>
        </p:nvPicPr>
        <p:blipFill>
          <a:blip r:embed="rId3"/>
          <a:stretch>
            <a:fillRect/>
          </a:stretch>
        </p:blipFill>
        <p:spPr>
          <a:xfrm>
            <a:off x="1111476" y="2057400"/>
            <a:ext cx="6921048" cy="4676775"/>
          </a:xfrm>
          <a:prstGeom prst="rect">
            <a:avLst/>
          </a:prstGeom>
        </p:spPr>
      </p:pic>
    </p:spTree>
    <p:extLst>
      <p:ext uri="{BB962C8B-B14F-4D97-AF65-F5344CB8AC3E}">
        <p14:creationId xmlns:p14="http://schemas.microsoft.com/office/powerpoint/2010/main" val="227106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The </a:t>
            </a:r>
            <a:r>
              <a:rPr lang="en-US" sz="1500" b="1" dirty="0">
                <a:solidFill>
                  <a:srgbClr val="3C5790"/>
                </a:solidFill>
              </a:rPr>
              <a:t>question</a:t>
            </a:r>
            <a:r>
              <a:rPr lang="en-US" sz="1500" dirty="0">
                <a:solidFill>
                  <a:srgbClr val="3C5790"/>
                </a:solidFill>
              </a:rPr>
              <a:t> section consists of three fields:</a:t>
            </a:r>
          </a:p>
          <a:p>
            <a:pPr lvl="1">
              <a:buFont typeface="Wingdings" panose="05000000000000000000" pitchFamily="2" charset="2"/>
              <a:buChar char="Ø"/>
            </a:pPr>
            <a:r>
              <a:rPr lang="en-US" sz="1400" b="1" dirty="0">
                <a:solidFill>
                  <a:srgbClr val="3C5790"/>
                </a:solidFill>
              </a:rPr>
              <a:t>QNAME</a:t>
            </a:r>
            <a:r>
              <a:rPr lang="en-US" sz="1400" dirty="0">
                <a:solidFill>
                  <a:srgbClr val="3C5790"/>
                </a:solidFill>
              </a:rPr>
              <a:t>: contains a domain name.</a:t>
            </a:r>
          </a:p>
          <a:p>
            <a:pPr lvl="1">
              <a:buFont typeface="Wingdings" panose="05000000000000000000" pitchFamily="2" charset="2"/>
              <a:buChar char="Ø"/>
            </a:pPr>
            <a:r>
              <a:rPr lang="en-US" sz="1400" b="1" dirty="0">
                <a:solidFill>
                  <a:srgbClr val="3C5790"/>
                </a:solidFill>
              </a:rPr>
              <a:t>QTYPE</a:t>
            </a:r>
            <a:r>
              <a:rPr lang="en-US" sz="1400" dirty="0">
                <a:solidFill>
                  <a:srgbClr val="3C5790"/>
                </a:solidFill>
              </a:rPr>
              <a:t>: specifies the query type, the RR type required in the answer.</a:t>
            </a:r>
          </a:p>
          <a:p>
            <a:pPr lvl="1">
              <a:buFont typeface="Wingdings" panose="05000000000000000000" pitchFamily="2" charset="2"/>
              <a:buChar char="Ø"/>
            </a:pPr>
            <a:r>
              <a:rPr lang="en-US" sz="1400" b="1" dirty="0">
                <a:solidFill>
                  <a:srgbClr val="3C5790"/>
                </a:solidFill>
              </a:rPr>
              <a:t>QCLASS</a:t>
            </a:r>
            <a:r>
              <a:rPr lang="en-US" sz="1400" dirty="0">
                <a:solidFill>
                  <a:srgbClr val="3C5790"/>
                </a:solidFill>
              </a:rPr>
              <a:t>: stands for query class.</a:t>
            </a:r>
          </a:p>
        </p:txBody>
      </p:sp>
      <p:pic>
        <p:nvPicPr>
          <p:cNvPr id="3" name="Picture 2">
            <a:extLst>
              <a:ext uri="{FF2B5EF4-FFF2-40B4-BE49-F238E27FC236}">
                <a16:creationId xmlns:a16="http://schemas.microsoft.com/office/drawing/2014/main" id="{4ED55D0A-C3DD-4228-8F8B-DB164D07A7A3}"/>
              </a:ext>
            </a:extLst>
          </p:cNvPr>
          <p:cNvPicPr>
            <a:picLocks noChangeAspect="1"/>
          </p:cNvPicPr>
          <p:nvPr/>
        </p:nvPicPr>
        <p:blipFill>
          <a:blip r:embed="rId3"/>
          <a:stretch>
            <a:fillRect/>
          </a:stretch>
        </p:blipFill>
        <p:spPr>
          <a:xfrm>
            <a:off x="371475" y="3979654"/>
            <a:ext cx="8401050" cy="2007016"/>
          </a:xfrm>
          <a:prstGeom prst="rect">
            <a:avLst/>
          </a:prstGeom>
        </p:spPr>
      </p:pic>
    </p:spTree>
    <p:extLst>
      <p:ext uri="{BB962C8B-B14F-4D97-AF65-F5344CB8AC3E}">
        <p14:creationId xmlns:p14="http://schemas.microsoft.com/office/powerpoint/2010/main" val="134368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Answer packets contain another 3 sections: an answer section, an authoritative server's section, and an additional information section</a:t>
            </a:r>
          </a:p>
          <a:p>
            <a:r>
              <a:rPr lang="en-US" sz="1500" dirty="0">
                <a:solidFill>
                  <a:srgbClr val="3C5790"/>
                </a:solidFill>
              </a:rPr>
              <a:t>The </a:t>
            </a:r>
            <a:r>
              <a:rPr lang="en-US" sz="1500" b="1" dirty="0">
                <a:solidFill>
                  <a:srgbClr val="3C5790"/>
                </a:solidFill>
              </a:rPr>
              <a:t>answer</a:t>
            </a:r>
            <a:r>
              <a:rPr lang="en-US" sz="1500" dirty="0">
                <a:solidFill>
                  <a:srgbClr val="3C5790"/>
                </a:solidFill>
              </a:rPr>
              <a:t> itself is included in the answer section. </a:t>
            </a:r>
          </a:p>
          <a:p>
            <a:r>
              <a:rPr lang="en-US" sz="1500" dirty="0">
                <a:solidFill>
                  <a:srgbClr val="3C5790"/>
                </a:solidFill>
              </a:rPr>
              <a:t>The </a:t>
            </a:r>
            <a:r>
              <a:rPr lang="en-US" sz="1500" b="1" dirty="0">
                <a:solidFill>
                  <a:srgbClr val="3C5790"/>
                </a:solidFill>
              </a:rPr>
              <a:t>authoritative</a:t>
            </a:r>
            <a:r>
              <a:rPr lang="en-US" sz="1500" dirty="0">
                <a:solidFill>
                  <a:srgbClr val="3C5790"/>
                </a:solidFill>
              </a:rPr>
              <a:t> name server section holds the names of the name servers in NS records. </a:t>
            </a:r>
          </a:p>
          <a:p>
            <a:r>
              <a:rPr lang="en-US" sz="1500" dirty="0">
                <a:solidFill>
                  <a:srgbClr val="3C5790"/>
                </a:solidFill>
              </a:rPr>
              <a:t>The </a:t>
            </a:r>
            <a:r>
              <a:rPr lang="en-US" sz="1500" b="1" dirty="0">
                <a:solidFill>
                  <a:srgbClr val="3C5790"/>
                </a:solidFill>
              </a:rPr>
              <a:t>additional</a:t>
            </a:r>
            <a:r>
              <a:rPr lang="en-US" sz="1500" dirty="0">
                <a:solidFill>
                  <a:srgbClr val="3C5790"/>
                </a:solidFill>
              </a:rPr>
              <a:t> </a:t>
            </a:r>
            <a:r>
              <a:rPr lang="en-US" sz="1500" b="1" dirty="0">
                <a:solidFill>
                  <a:srgbClr val="3C5790"/>
                </a:solidFill>
              </a:rPr>
              <a:t>information</a:t>
            </a:r>
            <a:r>
              <a:rPr lang="en-US" sz="1500" dirty="0">
                <a:solidFill>
                  <a:srgbClr val="3C5790"/>
                </a:solidFill>
              </a:rPr>
              <a:t> section usually holds IP addresses of authoritative name servers.</a:t>
            </a:r>
          </a:p>
        </p:txBody>
      </p:sp>
    </p:spTree>
    <p:extLst>
      <p:ext uri="{BB962C8B-B14F-4D97-AF65-F5344CB8AC3E}">
        <p14:creationId xmlns:p14="http://schemas.microsoft.com/office/powerpoint/2010/main" val="413490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DNS?</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The Domain Name System (DNS) is a hierarchical and decentralized naming system for computers, services, or other resources connected to the Internet or a private network.</a:t>
            </a:r>
          </a:p>
          <a:p>
            <a:r>
              <a:rPr lang="en-US" sz="1500" dirty="0">
                <a:solidFill>
                  <a:srgbClr val="3C5790"/>
                </a:solidFill>
              </a:rPr>
              <a:t>It associates various information with domain names assigned to each of the participating entities.</a:t>
            </a:r>
          </a:p>
          <a:p>
            <a:r>
              <a:rPr lang="en-US" sz="1500" dirty="0">
                <a:solidFill>
                  <a:srgbClr val="3C5790"/>
                </a:solidFill>
              </a:rPr>
              <a:t>The Domain Name System maintains the domain name hierarchy and provides translation services between it and the address spaces.</a:t>
            </a:r>
          </a:p>
        </p:txBody>
      </p:sp>
    </p:spTree>
    <p:extLst>
      <p:ext uri="{BB962C8B-B14F-4D97-AF65-F5344CB8AC3E}">
        <p14:creationId xmlns:p14="http://schemas.microsoft.com/office/powerpoint/2010/main" val="146973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b="1" dirty="0">
                <a:solidFill>
                  <a:srgbClr val="3C5790"/>
                </a:solidFill>
              </a:rPr>
              <a:t>Inverse</a:t>
            </a:r>
            <a:r>
              <a:rPr lang="en-US" sz="1500" dirty="0">
                <a:solidFill>
                  <a:srgbClr val="3C5790"/>
                </a:solidFill>
              </a:rPr>
              <a:t> </a:t>
            </a:r>
            <a:r>
              <a:rPr lang="en-US" sz="1500" b="1" dirty="0">
                <a:solidFill>
                  <a:srgbClr val="3C5790"/>
                </a:solidFill>
              </a:rPr>
              <a:t>queries</a:t>
            </a:r>
            <a:r>
              <a:rPr lang="en-US" sz="1500" dirty="0">
                <a:solidFill>
                  <a:srgbClr val="3C5790"/>
                </a:solidFill>
              </a:rPr>
              <a:t> must not be mistaken for </a:t>
            </a:r>
            <a:r>
              <a:rPr lang="en-US" sz="1500" b="1" dirty="0">
                <a:solidFill>
                  <a:srgbClr val="3C5790"/>
                </a:solidFill>
              </a:rPr>
              <a:t>reverse</a:t>
            </a:r>
            <a:r>
              <a:rPr lang="en-US" sz="1500" dirty="0">
                <a:solidFill>
                  <a:srgbClr val="3C5790"/>
                </a:solidFill>
              </a:rPr>
              <a:t> </a:t>
            </a:r>
            <a:r>
              <a:rPr lang="en-US" sz="1500" b="1" dirty="0">
                <a:solidFill>
                  <a:srgbClr val="3C5790"/>
                </a:solidFill>
              </a:rPr>
              <a:t>queries</a:t>
            </a:r>
            <a:r>
              <a:rPr lang="en-US" sz="1500" dirty="0">
                <a:solidFill>
                  <a:srgbClr val="3C5790"/>
                </a:solidFill>
              </a:rPr>
              <a:t>.</a:t>
            </a:r>
          </a:p>
          <a:p>
            <a:r>
              <a:rPr lang="en-US" sz="1500" dirty="0">
                <a:solidFill>
                  <a:srgbClr val="3C5790"/>
                </a:solidFill>
              </a:rPr>
              <a:t>With </a:t>
            </a:r>
            <a:r>
              <a:rPr lang="en-US" sz="1500" b="1" dirty="0">
                <a:solidFill>
                  <a:srgbClr val="3C5790"/>
                </a:solidFill>
              </a:rPr>
              <a:t>inverse</a:t>
            </a:r>
            <a:r>
              <a:rPr lang="en-US" sz="1500" dirty="0">
                <a:solidFill>
                  <a:srgbClr val="3C5790"/>
                </a:solidFill>
              </a:rPr>
              <a:t> </a:t>
            </a:r>
            <a:r>
              <a:rPr lang="en-US" sz="1500" b="1" dirty="0">
                <a:solidFill>
                  <a:srgbClr val="3C5790"/>
                </a:solidFill>
              </a:rPr>
              <a:t>queries</a:t>
            </a:r>
            <a:r>
              <a:rPr lang="en-US" sz="1500" dirty="0">
                <a:solidFill>
                  <a:srgbClr val="3C5790"/>
                </a:solidFill>
              </a:rPr>
              <a:t>, for example, the IP address is translated back to the name, but the search is based on an A type RR.</a:t>
            </a:r>
          </a:p>
          <a:p>
            <a:r>
              <a:rPr lang="en-US" sz="1500" b="1" dirty="0">
                <a:solidFill>
                  <a:srgbClr val="3C5790"/>
                </a:solidFill>
              </a:rPr>
              <a:t>Reverse</a:t>
            </a:r>
            <a:r>
              <a:rPr lang="en-US" sz="1500" dirty="0">
                <a:solidFill>
                  <a:srgbClr val="3C5790"/>
                </a:solidFill>
              </a:rPr>
              <a:t> </a:t>
            </a:r>
            <a:r>
              <a:rPr lang="en-US" sz="1500" b="1" dirty="0">
                <a:solidFill>
                  <a:srgbClr val="3C5790"/>
                </a:solidFill>
              </a:rPr>
              <a:t>translation</a:t>
            </a:r>
            <a:r>
              <a:rPr lang="en-US" sz="1500" dirty="0">
                <a:solidFill>
                  <a:srgbClr val="3C5790"/>
                </a:solidFill>
              </a:rPr>
              <a:t> is based on a PTR type RR. Not all name servers support inverse queries.</a:t>
            </a:r>
          </a:p>
          <a:p>
            <a:r>
              <a:rPr lang="en-US" sz="1500" dirty="0">
                <a:solidFill>
                  <a:srgbClr val="3C5790"/>
                </a:solidFill>
              </a:rPr>
              <a:t>They are specified in RFC 1035. Inverse query is an </a:t>
            </a:r>
            <a:r>
              <a:rPr lang="en-US" sz="1500" b="1" dirty="0">
                <a:solidFill>
                  <a:srgbClr val="3C5790"/>
                </a:solidFill>
              </a:rPr>
              <a:t>obsolete query</a:t>
            </a:r>
            <a:r>
              <a:rPr lang="en-US" sz="1500" dirty="0">
                <a:solidFill>
                  <a:srgbClr val="3C5790"/>
                </a:solidFill>
              </a:rPr>
              <a:t>.</a:t>
            </a:r>
          </a:p>
        </p:txBody>
      </p:sp>
    </p:spTree>
    <p:extLst>
      <p:ext uri="{BB962C8B-B14F-4D97-AF65-F5344CB8AC3E}">
        <p14:creationId xmlns:p14="http://schemas.microsoft.com/office/powerpoint/2010/main" val="2067756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The </a:t>
            </a:r>
            <a:r>
              <a:rPr lang="en-US" sz="1500" b="1" dirty="0">
                <a:solidFill>
                  <a:srgbClr val="3C5790"/>
                </a:solidFill>
              </a:rPr>
              <a:t>DNS</a:t>
            </a:r>
            <a:r>
              <a:rPr lang="en-US" sz="1500" dirty="0">
                <a:solidFill>
                  <a:srgbClr val="3C5790"/>
                </a:solidFill>
              </a:rPr>
              <a:t> </a:t>
            </a:r>
            <a:r>
              <a:rPr lang="en-US" sz="1500" b="1" dirty="0">
                <a:solidFill>
                  <a:srgbClr val="3C5790"/>
                </a:solidFill>
              </a:rPr>
              <a:t>Update</a:t>
            </a:r>
            <a:r>
              <a:rPr lang="en-US" sz="1500" dirty="0">
                <a:solidFill>
                  <a:srgbClr val="3C5790"/>
                </a:solidFill>
              </a:rPr>
              <a:t> mechanism is described in </a:t>
            </a:r>
            <a:r>
              <a:rPr lang="en-US" sz="1500" b="1" dirty="0">
                <a:solidFill>
                  <a:srgbClr val="3C5790"/>
                </a:solidFill>
              </a:rPr>
              <a:t>RFC</a:t>
            </a:r>
            <a:r>
              <a:rPr lang="en-US" sz="1500" dirty="0">
                <a:solidFill>
                  <a:srgbClr val="3C5790"/>
                </a:solidFill>
              </a:rPr>
              <a:t> </a:t>
            </a:r>
            <a:r>
              <a:rPr lang="en-US" sz="1500" b="1" dirty="0">
                <a:solidFill>
                  <a:srgbClr val="3C5790"/>
                </a:solidFill>
              </a:rPr>
              <a:t>3007</a:t>
            </a:r>
            <a:r>
              <a:rPr lang="en-US" sz="1500" dirty="0">
                <a:solidFill>
                  <a:srgbClr val="3C5790"/>
                </a:solidFill>
              </a:rPr>
              <a:t>.</a:t>
            </a:r>
          </a:p>
          <a:p>
            <a:r>
              <a:rPr lang="en-US" sz="1500" dirty="0">
                <a:solidFill>
                  <a:srgbClr val="3C5790"/>
                </a:solidFill>
              </a:rPr>
              <a:t>The DNS Update operation enables dynamic correction of entries in the DNS database.</a:t>
            </a:r>
          </a:p>
          <a:p>
            <a:r>
              <a:rPr lang="en-US" sz="1500" dirty="0">
                <a:solidFill>
                  <a:srgbClr val="3C5790"/>
                </a:solidFill>
              </a:rPr>
              <a:t>DNS Update provides for adding/deleting one or more records to/from the zone file.</a:t>
            </a:r>
          </a:p>
          <a:p>
            <a:r>
              <a:rPr lang="en-US" sz="1500" dirty="0">
                <a:solidFill>
                  <a:srgbClr val="3C5790"/>
                </a:solidFill>
              </a:rPr>
              <a:t>DNS Update operations are also composed of requests and answers.</a:t>
            </a:r>
          </a:p>
        </p:txBody>
      </p:sp>
    </p:spTree>
    <p:extLst>
      <p:ext uri="{BB962C8B-B14F-4D97-AF65-F5344CB8AC3E}">
        <p14:creationId xmlns:p14="http://schemas.microsoft.com/office/powerpoint/2010/main" val="2109590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C7FC0F4F-032E-4654-BBE7-F8D160603045}"/>
              </a:ext>
            </a:extLst>
          </p:cNvPr>
          <p:cNvPicPr>
            <a:picLocks noChangeAspect="1"/>
          </p:cNvPicPr>
          <p:nvPr/>
        </p:nvPicPr>
        <p:blipFill>
          <a:blip r:embed="rId3"/>
          <a:stretch>
            <a:fillRect/>
          </a:stretch>
        </p:blipFill>
        <p:spPr>
          <a:xfrm>
            <a:off x="695325" y="1981200"/>
            <a:ext cx="7753350" cy="4781550"/>
          </a:xfrm>
          <a:prstGeom prst="rect">
            <a:avLst/>
          </a:prstGeom>
        </p:spPr>
      </p:pic>
    </p:spTree>
    <p:extLst>
      <p:ext uri="{BB962C8B-B14F-4D97-AF65-F5344CB8AC3E}">
        <p14:creationId xmlns:p14="http://schemas.microsoft.com/office/powerpoint/2010/main" val="365438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DNS Update packet:</a:t>
            </a:r>
          </a:p>
          <a:p>
            <a:pPr lvl="1">
              <a:buFont typeface="Wingdings" panose="05000000000000000000" pitchFamily="2" charset="2"/>
              <a:buChar char="Ø"/>
            </a:pPr>
            <a:r>
              <a:rPr lang="en-US" sz="1400" b="1" dirty="0">
                <a:solidFill>
                  <a:srgbClr val="3C5790"/>
                </a:solidFill>
              </a:rPr>
              <a:t>Header</a:t>
            </a:r>
            <a:r>
              <a:rPr lang="en-US" sz="1400" dirty="0">
                <a:solidFill>
                  <a:srgbClr val="3C5790"/>
                </a:solidFill>
              </a:rPr>
              <a:t> </a:t>
            </a:r>
            <a:r>
              <a:rPr lang="en-US" sz="1400" b="1" dirty="0">
                <a:solidFill>
                  <a:srgbClr val="3C5790"/>
                </a:solidFill>
              </a:rPr>
              <a:t>section</a:t>
            </a:r>
            <a:r>
              <a:rPr lang="en-US" sz="1400" dirty="0">
                <a:solidFill>
                  <a:srgbClr val="3C5790"/>
                </a:solidFill>
              </a:rPr>
              <a:t>: Contains control information</a:t>
            </a:r>
          </a:p>
          <a:p>
            <a:pPr lvl="1">
              <a:buFont typeface="Wingdings" panose="05000000000000000000" pitchFamily="2" charset="2"/>
              <a:buChar char="Ø"/>
            </a:pPr>
            <a:r>
              <a:rPr lang="en-US" sz="1400" b="1" dirty="0">
                <a:solidFill>
                  <a:srgbClr val="3C5790"/>
                </a:solidFill>
              </a:rPr>
              <a:t>Zone</a:t>
            </a:r>
            <a:r>
              <a:rPr lang="en-US" sz="1400" dirty="0">
                <a:solidFill>
                  <a:srgbClr val="3C5790"/>
                </a:solidFill>
              </a:rPr>
              <a:t> </a:t>
            </a:r>
            <a:r>
              <a:rPr lang="en-US" sz="1400" b="1" dirty="0">
                <a:solidFill>
                  <a:srgbClr val="3C5790"/>
                </a:solidFill>
              </a:rPr>
              <a:t>section</a:t>
            </a:r>
            <a:r>
              <a:rPr lang="en-US" sz="1400" dirty="0">
                <a:solidFill>
                  <a:srgbClr val="3C5790"/>
                </a:solidFill>
              </a:rPr>
              <a:t>: Defines the zone to which corrections apply</a:t>
            </a:r>
          </a:p>
          <a:p>
            <a:pPr lvl="1">
              <a:buFont typeface="Wingdings" panose="05000000000000000000" pitchFamily="2" charset="2"/>
              <a:buChar char="Ø"/>
            </a:pPr>
            <a:r>
              <a:rPr lang="en-US" sz="1400" b="1" dirty="0">
                <a:solidFill>
                  <a:srgbClr val="3C5790"/>
                </a:solidFill>
              </a:rPr>
              <a:t>Prerequisite</a:t>
            </a:r>
            <a:r>
              <a:rPr lang="en-US" sz="1400" dirty="0">
                <a:solidFill>
                  <a:srgbClr val="3C5790"/>
                </a:solidFill>
              </a:rPr>
              <a:t> </a:t>
            </a:r>
            <a:r>
              <a:rPr lang="en-US" sz="1400" b="1" dirty="0">
                <a:solidFill>
                  <a:srgbClr val="3C5790"/>
                </a:solidFill>
              </a:rPr>
              <a:t>section</a:t>
            </a:r>
            <a:r>
              <a:rPr lang="en-US" sz="1400" dirty="0">
                <a:solidFill>
                  <a:srgbClr val="3C5790"/>
                </a:solidFill>
              </a:rPr>
              <a:t>: A set of RR records that must exist in the zone</a:t>
            </a:r>
          </a:p>
          <a:p>
            <a:pPr lvl="1">
              <a:buFont typeface="Wingdings" panose="05000000000000000000" pitchFamily="2" charset="2"/>
              <a:buChar char="Ø"/>
            </a:pPr>
            <a:r>
              <a:rPr lang="en-US" sz="1400" b="1" dirty="0">
                <a:solidFill>
                  <a:srgbClr val="3C5790"/>
                </a:solidFill>
              </a:rPr>
              <a:t>Update</a:t>
            </a:r>
            <a:r>
              <a:rPr lang="en-US" sz="1400" dirty="0">
                <a:solidFill>
                  <a:srgbClr val="3C5790"/>
                </a:solidFill>
              </a:rPr>
              <a:t> </a:t>
            </a:r>
            <a:r>
              <a:rPr lang="en-US" sz="1400" b="1" dirty="0">
                <a:solidFill>
                  <a:srgbClr val="3C5790"/>
                </a:solidFill>
              </a:rPr>
              <a:t>section</a:t>
            </a:r>
            <a:r>
              <a:rPr lang="en-US" sz="1400" dirty="0">
                <a:solidFill>
                  <a:srgbClr val="3C5790"/>
                </a:solidFill>
              </a:rPr>
              <a:t>: A set of RR records that are to be corrected or deleted</a:t>
            </a:r>
          </a:p>
          <a:p>
            <a:pPr lvl="1">
              <a:buFont typeface="Wingdings" panose="05000000000000000000" pitchFamily="2" charset="2"/>
              <a:buChar char="Ø"/>
            </a:pPr>
            <a:r>
              <a:rPr lang="en-US" sz="1400" b="1" dirty="0">
                <a:solidFill>
                  <a:srgbClr val="3C5790"/>
                </a:solidFill>
              </a:rPr>
              <a:t>Additional</a:t>
            </a:r>
            <a:r>
              <a:rPr lang="en-US" sz="1400" dirty="0">
                <a:solidFill>
                  <a:srgbClr val="3C5790"/>
                </a:solidFill>
              </a:rPr>
              <a:t> </a:t>
            </a:r>
            <a:r>
              <a:rPr lang="en-US" sz="1400" b="1" dirty="0">
                <a:solidFill>
                  <a:srgbClr val="3C5790"/>
                </a:solidFill>
              </a:rPr>
              <a:t>data</a:t>
            </a:r>
            <a:r>
              <a:rPr lang="en-US" sz="1400" dirty="0">
                <a:solidFill>
                  <a:srgbClr val="3C5790"/>
                </a:solidFill>
              </a:rPr>
              <a:t> </a:t>
            </a:r>
            <a:r>
              <a:rPr lang="en-US" sz="1400" b="1" dirty="0">
                <a:solidFill>
                  <a:srgbClr val="3C5790"/>
                </a:solidFill>
              </a:rPr>
              <a:t>section</a:t>
            </a:r>
            <a:r>
              <a:rPr lang="en-US" sz="1400" dirty="0">
                <a:solidFill>
                  <a:srgbClr val="3C5790"/>
                </a:solidFill>
              </a:rPr>
              <a:t>: Contains information that is not a part of the update, but is necessary for updating</a:t>
            </a:r>
          </a:p>
        </p:txBody>
      </p:sp>
    </p:spTree>
    <p:extLst>
      <p:ext uri="{BB962C8B-B14F-4D97-AF65-F5344CB8AC3E}">
        <p14:creationId xmlns:p14="http://schemas.microsoft.com/office/powerpoint/2010/main" val="2377024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D2DA0624-87EA-45ED-9537-8395C9EE3729}"/>
              </a:ext>
            </a:extLst>
          </p:cNvPr>
          <p:cNvPicPr>
            <a:picLocks noChangeAspect="1"/>
          </p:cNvPicPr>
          <p:nvPr/>
        </p:nvPicPr>
        <p:blipFill>
          <a:blip r:embed="rId3"/>
          <a:stretch>
            <a:fillRect/>
          </a:stretch>
        </p:blipFill>
        <p:spPr>
          <a:xfrm>
            <a:off x="266700" y="3127844"/>
            <a:ext cx="8610600" cy="3079050"/>
          </a:xfrm>
          <a:prstGeom prst="rect">
            <a:avLst/>
          </a:prstGeom>
        </p:spPr>
      </p:pic>
    </p:spTree>
    <p:extLst>
      <p:ext uri="{BB962C8B-B14F-4D97-AF65-F5344CB8AC3E}">
        <p14:creationId xmlns:p14="http://schemas.microsoft.com/office/powerpoint/2010/main" val="1972651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pic>
        <p:nvPicPr>
          <p:cNvPr id="5" name="Picture 4">
            <a:extLst>
              <a:ext uri="{FF2B5EF4-FFF2-40B4-BE49-F238E27FC236}">
                <a16:creationId xmlns:a16="http://schemas.microsoft.com/office/drawing/2014/main" id="{300B767D-CEDF-475B-B585-3F631C53FF6A}"/>
              </a:ext>
            </a:extLst>
          </p:cNvPr>
          <p:cNvPicPr>
            <a:picLocks noChangeAspect="1"/>
          </p:cNvPicPr>
          <p:nvPr/>
        </p:nvPicPr>
        <p:blipFill>
          <a:blip r:embed="rId3"/>
          <a:stretch>
            <a:fillRect/>
          </a:stretch>
        </p:blipFill>
        <p:spPr>
          <a:xfrm>
            <a:off x="685800" y="2080517"/>
            <a:ext cx="7662374" cy="4525962"/>
          </a:xfrm>
          <a:prstGeom prst="rect">
            <a:avLst/>
          </a:prstGeom>
        </p:spPr>
      </p:pic>
    </p:spTree>
    <p:extLst>
      <p:ext uri="{BB962C8B-B14F-4D97-AF65-F5344CB8AC3E}">
        <p14:creationId xmlns:p14="http://schemas.microsoft.com/office/powerpoint/2010/main" val="1413150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The changes carried out via the DNS Update operation do not update the zone files directly.</a:t>
            </a:r>
          </a:p>
          <a:p>
            <a:r>
              <a:rPr lang="en-US" sz="1500" dirty="0">
                <a:solidFill>
                  <a:srgbClr val="3C5790"/>
                </a:solidFill>
              </a:rPr>
              <a:t>The name server saves all the changes in the zone journal files.</a:t>
            </a:r>
          </a:p>
          <a:p>
            <a:r>
              <a:rPr lang="en-US" sz="1500" dirty="0">
                <a:solidFill>
                  <a:srgbClr val="3C5790"/>
                </a:solidFill>
              </a:rPr>
              <a:t>The contents of the zone journal file are then reflected in the zone files on a regular basis.</a:t>
            </a:r>
          </a:p>
        </p:txBody>
      </p:sp>
    </p:spTree>
    <p:extLst>
      <p:ext uri="{BB962C8B-B14F-4D97-AF65-F5344CB8AC3E}">
        <p14:creationId xmlns:p14="http://schemas.microsoft.com/office/powerpoint/2010/main" val="1287506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The </a:t>
            </a:r>
            <a:r>
              <a:rPr lang="en-US" sz="1500" b="1" dirty="0">
                <a:solidFill>
                  <a:srgbClr val="3C5790"/>
                </a:solidFill>
              </a:rPr>
              <a:t>DNS</a:t>
            </a:r>
            <a:r>
              <a:rPr lang="en-US" sz="1500" dirty="0">
                <a:solidFill>
                  <a:srgbClr val="3C5790"/>
                </a:solidFill>
              </a:rPr>
              <a:t> </a:t>
            </a:r>
            <a:r>
              <a:rPr lang="en-US" sz="1500" b="1" dirty="0">
                <a:solidFill>
                  <a:srgbClr val="3C5790"/>
                </a:solidFill>
              </a:rPr>
              <a:t>Notify</a:t>
            </a:r>
            <a:r>
              <a:rPr lang="en-US" sz="1500" dirty="0">
                <a:solidFill>
                  <a:srgbClr val="3C5790"/>
                </a:solidFill>
              </a:rPr>
              <a:t> operation is described in RFC 1996.</a:t>
            </a:r>
          </a:p>
          <a:p>
            <a:r>
              <a:rPr lang="en-US" sz="1500" dirty="0">
                <a:solidFill>
                  <a:srgbClr val="3C5790"/>
                </a:solidFill>
              </a:rPr>
              <a:t>DNS Notify can inform the slave servers about data changes in the zone.</a:t>
            </a:r>
          </a:p>
          <a:p>
            <a:r>
              <a:rPr lang="en-US" sz="1500" dirty="0">
                <a:solidFill>
                  <a:srgbClr val="3C5790"/>
                </a:solidFill>
              </a:rPr>
              <a:t>Communication between the master and slave servers concerning the zone is initiated, when using the DNS Notify operation, by the master server.</a:t>
            </a:r>
          </a:p>
          <a:p>
            <a:r>
              <a:rPr lang="en-US" sz="1500" dirty="0">
                <a:solidFill>
                  <a:srgbClr val="3C5790"/>
                </a:solidFill>
              </a:rPr>
              <a:t>The master server informs slave servers of any possible changes in zones.</a:t>
            </a:r>
          </a:p>
        </p:txBody>
      </p:sp>
    </p:spTree>
    <p:extLst>
      <p:ext uri="{BB962C8B-B14F-4D97-AF65-F5344CB8AC3E}">
        <p14:creationId xmlns:p14="http://schemas.microsoft.com/office/powerpoint/2010/main" val="2189405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14400"/>
          </a:xfrm>
        </p:spPr>
        <p:txBody>
          <a:bodyPr/>
          <a:lstStyle/>
          <a:p>
            <a:r>
              <a:rPr lang="en-US" sz="1500" dirty="0">
                <a:solidFill>
                  <a:srgbClr val="3C5790"/>
                </a:solidFill>
              </a:rPr>
              <a:t>The DNS notify message will be received by all severs that are listed in the NS records for the given zone.</a:t>
            </a:r>
          </a:p>
          <a:p>
            <a:r>
              <a:rPr lang="en-US" sz="1500" dirty="0">
                <a:solidFill>
                  <a:srgbClr val="3C5790"/>
                </a:solidFill>
              </a:rPr>
              <a:t>The set of servers for which the DNS Notify is generated is called the </a:t>
            </a:r>
            <a:r>
              <a:rPr lang="en-US" sz="1500" b="1" dirty="0">
                <a:solidFill>
                  <a:srgbClr val="3C5790"/>
                </a:solidFill>
              </a:rPr>
              <a:t>Notify Set</a:t>
            </a:r>
            <a:r>
              <a:rPr lang="en-US" sz="1500" dirty="0">
                <a:solidFill>
                  <a:srgbClr val="3C5790"/>
                </a:solidFill>
              </a:rPr>
              <a:t>.</a:t>
            </a:r>
          </a:p>
        </p:txBody>
      </p:sp>
      <p:pic>
        <p:nvPicPr>
          <p:cNvPr id="3" name="Picture 2">
            <a:extLst>
              <a:ext uri="{FF2B5EF4-FFF2-40B4-BE49-F238E27FC236}">
                <a16:creationId xmlns:a16="http://schemas.microsoft.com/office/drawing/2014/main" id="{6C2046F5-1D21-44E8-BBCE-5AFB4CF42D09}"/>
              </a:ext>
            </a:extLst>
          </p:cNvPr>
          <p:cNvPicPr>
            <a:picLocks noChangeAspect="1"/>
          </p:cNvPicPr>
          <p:nvPr/>
        </p:nvPicPr>
        <p:blipFill>
          <a:blip r:embed="rId3"/>
          <a:stretch>
            <a:fillRect/>
          </a:stretch>
        </p:blipFill>
        <p:spPr>
          <a:xfrm>
            <a:off x="1981200" y="3276600"/>
            <a:ext cx="4953000" cy="2924175"/>
          </a:xfrm>
          <a:prstGeom prst="rect">
            <a:avLst/>
          </a:prstGeom>
        </p:spPr>
      </p:pic>
    </p:spTree>
    <p:extLst>
      <p:ext uri="{BB962C8B-B14F-4D97-AF65-F5344CB8AC3E}">
        <p14:creationId xmlns:p14="http://schemas.microsoft.com/office/powerpoint/2010/main" val="3319300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pPr algn="l"/>
            <a:r>
              <a:rPr lang="en-US" sz="1500" dirty="0">
                <a:solidFill>
                  <a:srgbClr val="3C5790"/>
                </a:solidFill>
              </a:rPr>
              <a:t>The </a:t>
            </a:r>
            <a:r>
              <a:rPr lang="en-US" sz="1800" b="1" i="0" u="none" strike="noStrike" baseline="0" dirty="0">
                <a:latin typeface="Arial-BoldMT"/>
              </a:rPr>
              <a:t>4.2 RR Format</a:t>
            </a:r>
          </a:p>
          <a:p>
            <a:pPr algn="l"/>
            <a:r>
              <a:rPr lang="en-US" sz="1800" b="0" i="0" u="none" strike="noStrike" baseline="0" dirty="0">
                <a:latin typeface="TimesNewRomanPSMT"/>
              </a:rPr>
              <a:t>Names in the database must start – </a:t>
            </a:r>
            <a:r>
              <a:rPr lang="en-US" sz="1800" b="0" i="0" u="none" strike="noStrike" baseline="0" dirty="0" err="1">
                <a:latin typeface="TimesNewRomanPSMT"/>
              </a:rPr>
              <a:t>parg</a:t>
            </a:r>
            <a:r>
              <a:rPr lang="en-US" sz="1800" b="0" i="0" u="none" strike="noStrike" baseline="0">
                <a:latin typeface="TimesNewRomanPSMT"/>
              </a:rPr>
              <a:t> 93 </a:t>
            </a:r>
            <a:r>
              <a:rPr lang="en-US" sz="1500">
                <a:solidFill>
                  <a:srgbClr val="3C5790"/>
                </a:solidFill>
              </a:rPr>
              <a:t> </a:t>
            </a:r>
            <a:r>
              <a:rPr lang="en-US" sz="1500" b="1">
                <a:solidFill>
                  <a:srgbClr val="3C5790"/>
                </a:solidFill>
              </a:rPr>
              <a:t> </a:t>
            </a:r>
            <a:endParaRPr lang="en-US" sz="1500" dirty="0">
              <a:solidFill>
                <a:srgbClr val="3C5790"/>
              </a:solidFill>
            </a:endParaRPr>
          </a:p>
        </p:txBody>
      </p:sp>
    </p:spTree>
    <p:extLst>
      <p:ext uri="{BB962C8B-B14F-4D97-AF65-F5344CB8AC3E}">
        <p14:creationId xmlns:p14="http://schemas.microsoft.com/office/powerpoint/2010/main" val="30724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DNS?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The DNS database is distributed worldwide</a:t>
            </a:r>
          </a:p>
          <a:p>
            <a:r>
              <a:rPr lang="en-US" sz="1500" dirty="0">
                <a:solidFill>
                  <a:srgbClr val="3C5790"/>
                </a:solidFill>
              </a:rPr>
              <a:t>A DNS name server is a server that stores the DNS records for a domain; a DNS name server responds with answers to queries against its database. </a:t>
            </a:r>
          </a:p>
          <a:p>
            <a:r>
              <a:rPr lang="en-US" sz="1500" dirty="0">
                <a:solidFill>
                  <a:srgbClr val="3C5790"/>
                </a:solidFill>
              </a:rPr>
              <a:t>The DNS database contains individual records that are called </a:t>
            </a:r>
            <a:r>
              <a:rPr lang="en-US" sz="1500" b="1" dirty="0">
                <a:solidFill>
                  <a:srgbClr val="3C5790"/>
                </a:solidFill>
              </a:rPr>
              <a:t>Resource Records (RR)</a:t>
            </a:r>
            <a:r>
              <a:rPr lang="en-US" sz="1500" dirty="0">
                <a:solidFill>
                  <a:srgbClr val="3C5790"/>
                </a:solidFill>
              </a:rPr>
              <a:t>. </a:t>
            </a:r>
          </a:p>
          <a:p>
            <a:r>
              <a:rPr lang="en-US" sz="1500" dirty="0">
                <a:solidFill>
                  <a:srgbClr val="3C5790"/>
                </a:solidFill>
              </a:rPr>
              <a:t>Individual parts of the DNS database called </a:t>
            </a:r>
            <a:r>
              <a:rPr lang="en-US" sz="1500" b="1" dirty="0">
                <a:solidFill>
                  <a:srgbClr val="3C5790"/>
                </a:solidFill>
              </a:rPr>
              <a:t>zones</a:t>
            </a:r>
            <a:r>
              <a:rPr lang="en-US" sz="1500" dirty="0">
                <a:solidFill>
                  <a:srgbClr val="3C5790"/>
                </a:solidFill>
              </a:rPr>
              <a:t> are placed on name servers.</a:t>
            </a:r>
          </a:p>
          <a:p>
            <a:endParaRPr lang="en-US" sz="1500" dirty="0">
              <a:solidFill>
                <a:srgbClr val="3C5790"/>
              </a:solidFill>
            </a:endParaRPr>
          </a:p>
        </p:txBody>
      </p:sp>
    </p:spTree>
    <p:extLst>
      <p:ext uri="{BB962C8B-B14F-4D97-AF65-F5344CB8AC3E}">
        <p14:creationId xmlns:p14="http://schemas.microsoft.com/office/powerpoint/2010/main" val="38603270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Operations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The </a:t>
            </a:r>
            <a:r>
              <a:rPr lang="en-US" sz="1500" b="1" dirty="0">
                <a:solidFill>
                  <a:srgbClr val="3C5790"/>
                </a:solidFill>
              </a:rPr>
              <a:t> </a:t>
            </a:r>
            <a:endParaRPr lang="en-US" sz="1500" dirty="0">
              <a:solidFill>
                <a:srgbClr val="3C5790"/>
              </a:solidFill>
            </a:endParaRPr>
          </a:p>
        </p:txBody>
      </p:sp>
    </p:spTree>
    <p:extLst>
      <p:ext uri="{BB962C8B-B14F-4D97-AF65-F5344CB8AC3E}">
        <p14:creationId xmlns:p14="http://schemas.microsoft.com/office/powerpoint/2010/main" val="656561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Conclussion</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err="1">
                <a:solidFill>
                  <a:srgbClr val="3C5790"/>
                </a:solidFill>
              </a:rPr>
              <a:t>jDiameter</a:t>
            </a:r>
            <a:r>
              <a:rPr lang="en-US" sz="1400" dirty="0">
                <a:solidFill>
                  <a:srgbClr val="3C5790"/>
                </a:solidFill>
              </a:rPr>
              <a:t> is an open source  </a:t>
            </a:r>
          </a:p>
          <a:p>
            <a:endParaRPr lang="en-US" sz="1400" dirty="0">
              <a:solidFill>
                <a:srgbClr val="3C5790"/>
              </a:solidFill>
            </a:endParaRPr>
          </a:p>
          <a:p>
            <a:endParaRPr lang="en-US" sz="1200" dirty="0">
              <a:solidFill>
                <a:srgbClr val="3C5790"/>
              </a:solidFill>
            </a:endParaRPr>
          </a:p>
        </p:txBody>
      </p:sp>
    </p:spTree>
    <p:extLst>
      <p:ext uri="{BB962C8B-B14F-4D97-AF65-F5344CB8AC3E}">
        <p14:creationId xmlns:p14="http://schemas.microsoft.com/office/powerpoint/2010/main" val="2439921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https://en.wikipedia.org/wiki/Domain_Name_System</a:t>
            </a:r>
          </a:p>
          <a:p>
            <a:r>
              <a:rPr lang="en-US" sz="1600" dirty="0" err="1">
                <a:solidFill>
                  <a:schemeClr val="bg1"/>
                </a:solidFill>
              </a:rPr>
              <a:t>Packt</a:t>
            </a:r>
            <a:r>
              <a:rPr lang="en-US" sz="1600" dirty="0">
                <a:solidFill>
                  <a:schemeClr val="bg1"/>
                </a:solidFill>
              </a:rPr>
              <a:t> Publishing  - DNS In action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a:solidFill>
                  <a:schemeClr val="bg1"/>
                </a:solidFill>
              </a:rPr>
              <a:t>Questions ?</a:t>
            </a:r>
          </a:p>
          <a:p>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The Diameter protocol was initially  </a:t>
            </a:r>
          </a:p>
        </p:txBody>
      </p:sp>
    </p:spTree>
    <p:extLst>
      <p:ext uri="{BB962C8B-B14F-4D97-AF65-F5344CB8AC3E}">
        <p14:creationId xmlns:p14="http://schemas.microsoft.com/office/powerpoint/2010/main" val="4097114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pic>
        <p:nvPicPr>
          <p:cNvPr id="5" name="Picture 4">
            <a:extLst>
              <a:ext uri="{FF2B5EF4-FFF2-40B4-BE49-F238E27FC236}">
                <a16:creationId xmlns:a16="http://schemas.microsoft.com/office/drawing/2014/main" id="{12B2D7BC-CE09-4789-8280-BF2B879A67E2}"/>
              </a:ext>
            </a:extLst>
          </p:cNvPr>
          <p:cNvPicPr>
            <a:picLocks noChangeAspect="1"/>
          </p:cNvPicPr>
          <p:nvPr/>
        </p:nvPicPr>
        <p:blipFill>
          <a:blip r:embed="rId3"/>
          <a:stretch>
            <a:fillRect/>
          </a:stretch>
        </p:blipFill>
        <p:spPr>
          <a:xfrm>
            <a:off x="490105" y="2743200"/>
            <a:ext cx="8163790" cy="3637098"/>
          </a:xfrm>
          <a:prstGeom prst="rect">
            <a:avLst/>
          </a:prstGeom>
        </p:spPr>
      </p:pic>
    </p:spTree>
    <p:extLst>
      <p:ext uri="{BB962C8B-B14F-4D97-AF65-F5344CB8AC3E}">
        <p14:creationId xmlns:p14="http://schemas.microsoft.com/office/powerpoint/2010/main" val="364942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1905000"/>
          </a:xfrm>
        </p:spPr>
        <p:txBody>
          <a:bodyPr/>
          <a:lstStyle/>
          <a:p>
            <a:r>
              <a:rPr lang="en-US" sz="1500" dirty="0">
                <a:solidFill>
                  <a:srgbClr val="3C5790"/>
                </a:solidFill>
              </a:rPr>
              <a:t>The entire Internet is divided into domains, name groups that logically belong together.</a:t>
            </a:r>
          </a:p>
          <a:p>
            <a:r>
              <a:rPr lang="en-US" sz="1500" dirty="0">
                <a:solidFill>
                  <a:srgbClr val="3C5790"/>
                </a:solidFill>
              </a:rPr>
              <a:t>It is possible to create subgroups within a domain that are called subdomains.</a:t>
            </a:r>
          </a:p>
          <a:p>
            <a:r>
              <a:rPr lang="en-US" sz="1500" dirty="0">
                <a:solidFill>
                  <a:srgbClr val="3C5790"/>
                </a:solidFill>
              </a:rPr>
              <a:t>The domain name consists of strings separated by dots. The name is processed from left to right.</a:t>
            </a:r>
          </a:p>
          <a:p>
            <a:r>
              <a:rPr lang="en-US" sz="1500" dirty="0">
                <a:solidFill>
                  <a:srgbClr val="3C5790"/>
                </a:solidFill>
              </a:rPr>
              <a:t>Top Level Domains (</a:t>
            </a:r>
            <a:r>
              <a:rPr lang="en-US" sz="1500" b="1" dirty="0">
                <a:solidFill>
                  <a:srgbClr val="3C5790"/>
                </a:solidFill>
              </a:rPr>
              <a:t>TLD</a:t>
            </a:r>
            <a:r>
              <a:rPr lang="en-US" sz="1500" dirty="0">
                <a:solidFill>
                  <a:srgbClr val="3C5790"/>
                </a:solidFill>
              </a:rPr>
              <a:t>) are defined in the root domain. There are 2  kind of TLD:</a:t>
            </a:r>
          </a:p>
          <a:p>
            <a:pPr lvl="1">
              <a:buFont typeface="Wingdings" panose="05000000000000000000" pitchFamily="2" charset="2"/>
              <a:buChar char="Ø"/>
            </a:pPr>
            <a:r>
              <a:rPr lang="en-US" sz="1400" dirty="0">
                <a:solidFill>
                  <a:srgbClr val="3C5790"/>
                </a:solidFill>
              </a:rPr>
              <a:t>Generic Top Level Domain (</a:t>
            </a:r>
            <a:r>
              <a:rPr lang="en-US" sz="1400" b="1" dirty="0">
                <a:solidFill>
                  <a:srgbClr val="3C5790"/>
                </a:solidFill>
              </a:rPr>
              <a:t>gTLD</a:t>
            </a:r>
            <a:r>
              <a:rPr lang="en-US" sz="1400" dirty="0">
                <a:solidFill>
                  <a:srgbClr val="3C5790"/>
                </a:solidFill>
              </a:rPr>
              <a:t>)</a:t>
            </a:r>
          </a:p>
          <a:p>
            <a:pPr lvl="1">
              <a:buFont typeface="Wingdings" panose="05000000000000000000" pitchFamily="2" charset="2"/>
              <a:buChar char="Ø"/>
            </a:pPr>
            <a:r>
              <a:rPr lang="en-US" sz="1400" dirty="0">
                <a:solidFill>
                  <a:srgbClr val="3C5790"/>
                </a:solidFill>
              </a:rPr>
              <a:t>Country Code Top Level Domain (</a:t>
            </a:r>
            <a:r>
              <a:rPr lang="en-US" sz="1400" b="1" dirty="0">
                <a:solidFill>
                  <a:srgbClr val="3C5790"/>
                </a:solidFill>
              </a:rPr>
              <a:t>ccTLD</a:t>
            </a:r>
            <a:r>
              <a:rPr lang="en-US" sz="1400" dirty="0">
                <a:solidFill>
                  <a:srgbClr val="3C5790"/>
                </a:solidFill>
              </a:rPr>
              <a:t>).</a:t>
            </a:r>
          </a:p>
        </p:txBody>
      </p:sp>
    </p:spTree>
    <p:extLst>
      <p:ext uri="{BB962C8B-B14F-4D97-AF65-F5344CB8AC3E}">
        <p14:creationId xmlns:p14="http://schemas.microsoft.com/office/powerpoint/2010/main" val="148486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762000"/>
          </a:xfrm>
        </p:spPr>
        <p:txBody>
          <a:bodyPr/>
          <a:lstStyle/>
          <a:p>
            <a:r>
              <a:rPr lang="en-US" sz="1500" dirty="0">
                <a:solidFill>
                  <a:srgbClr val="3C5790"/>
                </a:solidFill>
              </a:rPr>
              <a:t>Well known gTLDs are </a:t>
            </a:r>
            <a:r>
              <a:rPr lang="en-US" sz="1500" dirty="0" err="1">
                <a:solidFill>
                  <a:srgbClr val="3C5790"/>
                </a:solidFill>
              </a:rPr>
              <a:t>edu</a:t>
            </a:r>
            <a:r>
              <a:rPr lang="en-US" sz="1500" dirty="0">
                <a:solidFill>
                  <a:srgbClr val="3C5790"/>
                </a:solidFill>
              </a:rPr>
              <a:t>, com, net, and mil which are used mostly in the USA.</a:t>
            </a:r>
          </a:p>
        </p:txBody>
      </p:sp>
      <p:pic>
        <p:nvPicPr>
          <p:cNvPr id="3" name="Picture 2">
            <a:extLst>
              <a:ext uri="{FF2B5EF4-FFF2-40B4-BE49-F238E27FC236}">
                <a16:creationId xmlns:a16="http://schemas.microsoft.com/office/drawing/2014/main" id="{33DA61A9-C3A4-473D-8178-AEB9CE31D6EC}"/>
              </a:ext>
            </a:extLst>
          </p:cNvPr>
          <p:cNvPicPr>
            <a:picLocks noChangeAspect="1"/>
          </p:cNvPicPr>
          <p:nvPr/>
        </p:nvPicPr>
        <p:blipFill>
          <a:blip r:embed="rId3"/>
          <a:stretch>
            <a:fillRect/>
          </a:stretch>
        </p:blipFill>
        <p:spPr>
          <a:xfrm>
            <a:off x="1333500" y="2701756"/>
            <a:ext cx="6477000" cy="3881606"/>
          </a:xfrm>
          <a:prstGeom prst="rect">
            <a:avLst/>
          </a:prstGeom>
        </p:spPr>
      </p:pic>
    </p:spTree>
    <p:extLst>
      <p:ext uri="{BB962C8B-B14F-4D97-AF65-F5344CB8AC3E}">
        <p14:creationId xmlns:p14="http://schemas.microsoft.com/office/powerpoint/2010/main" val="411780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76400"/>
          </a:xfrm>
        </p:spPr>
        <p:txBody>
          <a:bodyPr/>
          <a:lstStyle/>
          <a:p>
            <a:r>
              <a:rPr lang="en-US" sz="1500" dirty="0">
                <a:solidFill>
                  <a:srgbClr val="3C5790"/>
                </a:solidFill>
              </a:rPr>
              <a:t>Well known gTLDs are </a:t>
            </a:r>
            <a:r>
              <a:rPr lang="en-US" sz="1500" dirty="0" err="1">
                <a:solidFill>
                  <a:srgbClr val="3C5790"/>
                </a:solidFill>
              </a:rPr>
              <a:t>edu</a:t>
            </a:r>
            <a:r>
              <a:rPr lang="en-US" sz="1500" dirty="0">
                <a:solidFill>
                  <a:srgbClr val="3C5790"/>
                </a:solidFill>
              </a:rPr>
              <a:t>, com, net, and mil which are used mostly in the USA.</a:t>
            </a:r>
          </a:p>
          <a:p>
            <a:r>
              <a:rPr lang="en-US" sz="1500" dirty="0">
                <a:solidFill>
                  <a:srgbClr val="3C5790"/>
                </a:solidFill>
              </a:rPr>
              <a:t>Some applications need to find a name for an IP address, find the reverse record. </a:t>
            </a:r>
          </a:p>
          <a:p>
            <a:r>
              <a:rPr lang="en-US" sz="1500" dirty="0">
                <a:solidFill>
                  <a:srgbClr val="3C5790"/>
                </a:solidFill>
              </a:rPr>
              <a:t>This process is the translation of an IP address into a domain name, which is often called </a:t>
            </a:r>
            <a:r>
              <a:rPr lang="en-US" sz="1500" b="1" dirty="0">
                <a:solidFill>
                  <a:srgbClr val="3C5790"/>
                </a:solidFill>
              </a:rPr>
              <a:t>reverse</a:t>
            </a:r>
            <a:r>
              <a:rPr lang="en-US" sz="1500" dirty="0">
                <a:solidFill>
                  <a:srgbClr val="3C5790"/>
                </a:solidFill>
              </a:rPr>
              <a:t> </a:t>
            </a:r>
            <a:r>
              <a:rPr lang="en-US" sz="1500" b="1" dirty="0">
                <a:solidFill>
                  <a:srgbClr val="3C5790"/>
                </a:solidFill>
              </a:rPr>
              <a:t>translation</a:t>
            </a:r>
            <a:r>
              <a:rPr lang="en-US" sz="1500" dirty="0">
                <a:solidFill>
                  <a:srgbClr val="3C5790"/>
                </a:solidFill>
              </a:rPr>
              <a:t>.</a:t>
            </a:r>
          </a:p>
          <a:p>
            <a:r>
              <a:rPr lang="en-US" sz="1500" dirty="0">
                <a:solidFill>
                  <a:srgbClr val="3C5790"/>
                </a:solidFill>
              </a:rPr>
              <a:t>As with domains, IP addresses also create a tree structure.</a:t>
            </a:r>
          </a:p>
          <a:p>
            <a:r>
              <a:rPr lang="en-US" sz="1500" dirty="0">
                <a:solidFill>
                  <a:srgbClr val="3C5790"/>
                </a:solidFill>
              </a:rPr>
              <a:t>Domains created by IP addresses are often called reverse domains.</a:t>
            </a:r>
          </a:p>
        </p:txBody>
      </p:sp>
    </p:spTree>
    <p:extLst>
      <p:ext uri="{BB962C8B-B14F-4D97-AF65-F5344CB8AC3E}">
        <p14:creationId xmlns:p14="http://schemas.microsoft.com/office/powerpoint/2010/main" val="3050653599"/>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14268</TotalTime>
  <Words>1938</Words>
  <Application>Microsoft Office PowerPoint</Application>
  <PresentationFormat>On-screen Show (4:3)</PresentationFormat>
  <Paragraphs>205</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Arial-BoldMT</vt:lpstr>
      <vt:lpstr>Calibri</vt:lpstr>
      <vt:lpstr>TimesNewRomanPSMT</vt:lpstr>
      <vt:lpstr>Wingdings</vt:lpstr>
      <vt:lpstr>143</vt:lpstr>
      <vt:lpstr>DNS</vt:lpstr>
      <vt:lpstr>Contents</vt:lpstr>
      <vt:lpstr>What is DNS?</vt:lpstr>
      <vt:lpstr>What is DNS? (cont.)</vt:lpstr>
      <vt:lpstr>History</vt:lpstr>
      <vt:lpstr>Architecture</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Records</vt:lpstr>
      <vt:lpstr>Records (cont.)</vt:lpstr>
      <vt:lpstr>Records (cont.)</vt:lpstr>
      <vt:lpstr>Records (cont.)</vt:lpstr>
      <vt:lpstr>Records (cont.)</vt:lpstr>
      <vt:lpstr>Operations</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Operations (cont.)</vt:lpstr>
      <vt:lpstr>Conclussion</vt:lpstr>
      <vt:lpstr>Bibliography</vt:lpstr>
      <vt:lpstr>PowerPoint Presentation</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1026</cp:revision>
  <dcterms:created xsi:type="dcterms:W3CDTF">2012-04-12T06:19:17Z</dcterms:created>
  <dcterms:modified xsi:type="dcterms:W3CDTF">2021-09-10T07:33:25Z</dcterms:modified>
</cp:coreProperties>
</file>