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372" r:id="rId5"/>
    <p:sldId id="373" r:id="rId6"/>
    <p:sldId id="300" r:id="rId7"/>
    <p:sldId id="374" r:id="rId8"/>
    <p:sldId id="375" r:id="rId9"/>
    <p:sldId id="377" r:id="rId10"/>
    <p:sldId id="386" r:id="rId11"/>
    <p:sldId id="387" r:id="rId12"/>
    <p:sldId id="404" r:id="rId13"/>
    <p:sldId id="388" r:id="rId14"/>
    <p:sldId id="378" r:id="rId15"/>
    <p:sldId id="402" r:id="rId16"/>
    <p:sldId id="403" r:id="rId17"/>
    <p:sldId id="409" r:id="rId18"/>
    <p:sldId id="405" r:id="rId19"/>
    <p:sldId id="379" r:id="rId20"/>
    <p:sldId id="410" r:id="rId21"/>
    <p:sldId id="406" r:id="rId22"/>
    <p:sldId id="380" r:id="rId23"/>
    <p:sldId id="381" r:id="rId24"/>
    <p:sldId id="392" r:id="rId25"/>
    <p:sldId id="382" r:id="rId26"/>
    <p:sldId id="383" r:id="rId27"/>
    <p:sldId id="385" r:id="rId28"/>
    <p:sldId id="376" r:id="rId29"/>
    <p:sldId id="394" r:id="rId30"/>
    <p:sldId id="396" r:id="rId31"/>
    <p:sldId id="395" r:id="rId32"/>
    <p:sldId id="397" r:id="rId33"/>
    <p:sldId id="398" r:id="rId34"/>
    <p:sldId id="407" r:id="rId35"/>
    <p:sldId id="408" r:id="rId36"/>
    <p:sldId id="411" r:id="rId37"/>
    <p:sldId id="393" r:id="rId38"/>
    <p:sldId id="400" r:id="rId39"/>
    <p:sldId id="401" r:id="rId40"/>
    <p:sldId id="259" r:id="rId41"/>
  </p:sldIdLst>
  <p:sldSz cx="9144000" cy="6858000" type="screen4x3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7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34" autoAdjust="0"/>
    <p:restoredTop sz="94660"/>
  </p:normalViewPr>
  <p:slideViewPr>
    <p:cSldViewPr>
      <p:cViewPr varScale="1">
        <p:scale>
          <a:sx n="60" d="100"/>
          <a:sy n="60" d="100"/>
        </p:scale>
        <p:origin x="1448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807098-A8DF-4714-B43F-DC882CB72C38}" type="datetimeFigureOut">
              <a:rPr lang="fr-FR"/>
              <a:pPr>
                <a:defRPr/>
              </a:pPr>
              <a:t>03/05/2022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F57D0A-305D-4A35-A608-B814A0BEDBC9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0CA72D-36E4-4393-9507-9CBDA1AC8F50}" type="datetimeFigureOut">
              <a:rPr lang="fr-FR"/>
              <a:pPr>
                <a:defRPr/>
              </a:pPr>
              <a:t>03/05/2022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488108-AC2B-469D-8E1A-8A1FC91F787D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3A0D9B-B10A-4C2F-90C1-683BF0DFEB41}" type="datetimeFigureOut">
              <a:rPr lang="fr-FR"/>
              <a:pPr>
                <a:defRPr/>
              </a:pPr>
              <a:t>03/05/2022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44A544-6A6F-467F-AC6F-55FD44753437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80763A-51CB-4C09-97C6-6FDA1E354680}" type="datetimeFigureOut">
              <a:rPr lang="fr-FR"/>
              <a:pPr>
                <a:defRPr/>
              </a:pPr>
              <a:t>03/05/2022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92BCFE-7F07-4DEB-84D0-B6E069D09AB4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034F85-C7AC-44D9-8041-DCE5F1910771}" type="datetimeFigureOut">
              <a:rPr lang="fr-FR"/>
              <a:pPr>
                <a:defRPr/>
              </a:pPr>
              <a:t>03/05/2022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39C1E6-5858-412D-B164-0E5729C1B013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45984F-4687-4822-B90B-D2F0C053EC34}" type="datetimeFigureOut">
              <a:rPr lang="fr-FR"/>
              <a:pPr>
                <a:defRPr/>
              </a:pPr>
              <a:t>03/05/2022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F1BFA6-010D-431C-B551-A9D369DB37A1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AEB407-0560-4B40-983D-A7D236E18EC5}" type="datetimeFigureOut">
              <a:rPr lang="fr-FR"/>
              <a:pPr>
                <a:defRPr/>
              </a:pPr>
              <a:t>03/05/2022</a:t>
            </a:fld>
            <a:endParaRPr lang="fr-CA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D0B0A2-27E0-4485-9168-8AA570A8DAFC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E07EA0-14F2-420C-A475-0D18AFDA93B1}" type="datetimeFigureOut">
              <a:rPr lang="fr-FR"/>
              <a:pPr>
                <a:defRPr/>
              </a:pPr>
              <a:t>03/05/2022</a:t>
            </a:fld>
            <a:endParaRPr lang="fr-CA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B3AE74-2F99-4987-987A-6C3EA8F2668B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DA1DD5-A17C-48EA-9412-EA98D6409207}" type="datetimeFigureOut">
              <a:rPr lang="fr-FR"/>
              <a:pPr>
                <a:defRPr/>
              </a:pPr>
              <a:t>03/05/2022</a:t>
            </a:fld>
            <a:endParaRPr lang="fr-CA"/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0E848E-D45A-49C9-AF07-E8D1D5BE3B06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002456-19D9-42BE-A6A4-31B0B2C0CD52}" type="datetimeFigureOut">
              <a:rPr lang="fr-FR"/>
              <a:pPr>
                <a:defRPr/>
              </a:pPr>
              <a:t>03/05/2022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AFF93D-3571-4F94-83EE-E5D41E95C87B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fr-CA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FF835A-66CB-4758-9200-7B9C84F9639E}" type="datetimeFigureOut">
              <a:rPr lang="fr-FR"/>
              <a:pPr>
                <a:defRPr/>
              </a:pPr>
              <a:t>03/05/2022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7E2403-F942-4042-B87D-191FA9AEC4FC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pour modifier le style du titre</a:t>
            </a:r>
            <a:endParaRPr lang="fr-CA"/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22E20E43-3D58-4660-B8C5-0C3B8220668E}" type="datetimeFigureOut">
              <a:rPr lang="fr-FR"/>
              <a:pPr>
                <a:defRPr/>
              </a:pPr>
              <a:t>03/05/2022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019B76BF-C9E2-4657-92CA-F0808A608D01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re 1"/>
          <p:cNvSpPr>
            <a:spLocks noGrp="1"/>
          </p:cNvSpPr>
          <p:nvPr>
            <p:ph type="ctrTitle"/>
          </p:nvPr>
        </p:nvSpPr>
        <p:spPr>
          <a:xfrm>
            <a:off x="685800" y="3373438"/>
            <a:ext cx="7772400" cy="1012825"/>
          </a:xfrm>
        </p:spPr>
        <p:txBody>
          <a:bodyPr/>
          <a:lstStyle/>
          <a:p>
            <a:r>
              <a:rPr lang="ro-RO" sz="4000" dirty="0">
                <a:solidFill>
                  <a:schemeClr val="bg1"/>
                </a:solidFill>
              </a:rPr>
              <a:t>ElasticSearch</a:t>
            </a:r>
            <a:endParaRPr lang="fr-CA" sz="3800" dirty="0">
              <a:solidFill>
                <a:schemeClr val="bg1"/>
              </a:solidFill>
            </a:endParaRPr>
          </a:p>
        </p:txBody>
      </p:sp>
      <p:sp>
        <p:nvSpPr>
          <p:cNvPr id="2051" name="Sous-titre 2"/>
          <p:cNvSpPr>
            <a:spLocks noGrp="1"/>
          </p:cNvSpPr>
          <p:nvPr>
            <p:ph type="subTitle" idx="1"/>
          </p:nvPr>
        </p:nvSpPr>
        <p:spPr>
          <a:xfrm>
            <a:off x="5715000" y="6091237"/>
            <a:ext cx="3124200" cy="614363"/>
          </a:xfrm>
        </p:spPr>
        <p:txBody>
          <a:bodyPr/>
          <a:lstStyle/>
          <a:p>
            <a:r>
              <a:rPr lang="fr-CA" sz="2600" dirty="0">
                <a:solidFill>
                  <a:schemeClr val="bg1"/>
                </a:solidFill>
              </a:rPr>
              <a:t>Dima Ionut Daniel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ro-RO" dirty="0">
                <a:solidFill>
                  <a:schemeClr val="bg1"/>
                </a:solidFill>
              </a:rPr>
              <a:t>Core (cont.)</a:t>
            </a:r>
            <a:endParaRPr lang="fr-CA" dirty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1905000"/>
          </a:xfrm>
        </p:spPr>
        <p:txBody>
          <a:bodyPr/>
          <a:lstStyle/>
          <a:p>
            <a:r>
              <a:rPr lang="en-US" sz="1400" dirty="0" err="1">
                <a:solidFill>
                  <a:srgbClr val="3C5790"/>
                </a:solidFill>
              </a:rPr>
              <a:t>Elasticsearch</a:t>
            </a:r>
            <a:r>
              <a:rPr lang="en-US" sz="1400" dirty="0">
                <a:solidFill>
                  <a:srgbClr val="3C5790"/>
                </a:solidFill>
              </a:rPr>
              <a:t> is built to be always available and scalable.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A node is a running instance of </a:t>
            </a:r>
            <a:r>
              <a:rPr lang="en-US" sz="1400" dirty="0" err="1">
                <a:solidFill>
                  <a:srgbClr val="3C5790"/>
                </a:solidFill>
              </a:rPr>
              <a:t>Elasticsearch</a:t>
            </a:r>
            <a:r>
              <a:rPr lang="en-US" sz="1400" dirty="0">
                <a:solidFill>
                  <a:srgbClr val="3C5790"/>
                </a:solidFill>
              </a:rPr>
              <a:t>, while a cluster consists of one or more nodes with the same cluster.name that are working together to share their data and</a:t>
            </a:r>
            <a:r>
              <a:rPr lang="ro-RO" sz="1400" dirty="0">
                <a:solidFill>
                  <a:srgbClr val="3C5790"/>
                </a:solidFill>
              </a:rPr>
              <a:t> </a:t>
            </a:r>
            <a:r>
              <a:rPr lang="en-US" sz="1400" dirty="0">
                <a:solidFill>
                  <a:srgbClr val="3C5790"/>
                </a:solidFill>
              </a:rPr>
              <a:t>workload.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As nodes are added to or removed from the cluster, the cluster reorganizes itself to spread the data evenly.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One node in the cluster is elected to be the master node, which is in charge of managing cluster-wide changes like creating or deleting an index or adding or removing a node from the cluster.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ro-RO" dirty="0">
                <a:solidFill>
                  <a:schemeClr val="bg1"/>
                </a:solidFill>
              </a:rPr>
              <a:t>Core (cont.)</a:t>
            </a:r>
            <a:endParaRPr lang="fr-CA" dirty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23622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To add data to </a:t>
            </a:r>
            <a:r>
              <a:rPr lang="en-US" sz="1400" dirty="0" err="1">
                <a:solidFill>
                  <a:srgbClr val="3C5790"/>
                </a:solidFill>
              </a:rPr>
              <a:t>Elasticsearch</a:t>
            </a:r>
            <a:r>
              <a:rPr lang="en-US" sz="1400" dirty="0">
                <a:solidFill>
                  <a:srgbClr val="3C5790"/>
                </a:solidFill>
              </a:rPr>
              <a:t>, we need an index, a place to store related data. </a:t>
            </a:r>
          </a:p>
          <a:p>
            <a:r>
              <a:rPr lang="en-US" sz="1400" dirty="0">
                <a:solidFill>
                  <a:srgbClr val="3C5790"/>
                </a:solidFill>
              </a:rPr>
              <a:t>An index is just a “logical namespace” which points to one or more physical shards.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A shard is a low-level “worker unit” which holds just a slice of all the data in the index.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Shards are how </a:t>
            </a:r>
            <a:r>
              <a:rPr lang="en-US" sz="1400" dirty="0" err="1">
                <a:solidFill>
                  <a:srgbClr val="3C5790"/>
                </a:solidFill>
              </a:rPr>
              <a:t>Elasticsearch</a:t>
            </a:r>
            <a:r>
              <a:rPr lang="en-US" sz="1400" dirty="0">
                <a:solidFill>
                  <a:srgbClr val="3C5790"/>
                </a:solidFill>
              </a:rPr>
              <a:t> distributes data around your cluster.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documents are stored and indexed in shards, but the applications don’t talk to them directly, they talk to an index.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A shard can be either a </a:t>
            </a:r>
            <a:r>
              <a:rPr lang="en-US" sz="1400" b="1" dirty="0">
                <a:solidFill>
                  <a:srgbClr val="3C5790"/>
                </a:solidFill>
              </a:rPr>
              <a:t>primary</a:t>
            </a:r>
            <a:r>
              <a:rPr lang="en-US" sz="1400" dirty="0">
                <a:solidFill>
                  <a:srgbClr val="3C5790"/>
                </a:solidFill>
              </a:rPr>
              <a:t> </a:t>
            </a:r>
            <a:r>
              <a:rPr lang="en-US" sz="1400" b="1" dirty="0">
                <a:solidFill>
                  <a:srgbClr val="3C5790"/>
                </a:solidFill>
              </a:rPr>
              <a:t>shard</a:t>
            </a:r>
            <a:r>
              <a:rPr lang="en-US" sz="1400" dirty="0">
                <a:solidFill>
                  <a:srgbClr val="3C5790"/>
                </a:solidFill>
              </a:rPr>
              <a:t> or a </a:t>
            </a:r>
            <a:r>
              <a:rPr lang="en-US" sz="1400" b="1" dirty="0">
                <a:solidFill>
                  <a:srgbClr val="3C5790"/>
                </a:solidFill>
              </a:rPr>
              <a:t>replica</a:t>
            </a:r>
            <a:r>
              <a:rPr lang="en-US" sz="1400" dirty="0">
                <a:solidFill>
                  <a:srgbClr val="3C5790"/>
                </a:solidFill>
              </a:rPr>
              <a:t> </a:t>
            </a:r>
            <a:r>
              <a:rPr lang="en-US" sz="1400" b="1" dirty="0">
                <a:solidFill>
                  <a:srgbClr val="3C5790"/>
                </a:solidFill>
              </a:rPr>
              <a:t>shard</a:t>
            </a:r>
            <a:r>
              <a:rPr lang="en-US" sz="1400" dirty="0">
                <a:solidFill>
                  <a:srgbClr val="3C5790"/>
                </a:solidFill>
              </a:rPr>
              <a:t>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Replicas are used to provide redundant copies of your data to protect against hardware failure, and to serve read requests like searching or retrieving a document.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ro-RO" dirty="0">
                <a:solidFill>
                  <a:schemeClr val="bg1"/>
                </a:solidFill>
              </a:rPr>
              <a:t>Core (cont.)</a:t>
            </a:r>
            <a:endParaRPr lang="fr-CA" dirty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4572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Elasticsearch distributes data around the cluster.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4E6248-9D18-42C4-84A3-BD497671AC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667000"/>
            <a:ext cx="7653338" cy="3313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4748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ro-RO" dirty="0">
                <a:solidFill>
                  <a:schemeClr val="bg1"/>
                </a:solidFill>
              </a:rPr>
              <a:t>Core (cont.)</a:t>
            </a:r>
            <a:endParaRPr lang="fr-CA" dirty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31242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In </a:t>
            </a:r>
            <a:r>
              <a:rPr lang="en-US" sz="1400" dirty="0" err="1">
                <a:solidFill>
                  <a:srgbClr val="3C5790"/>
                </a:solidFill>
              </a:rPr>
              <a:t>Elasticsearch</a:t>
            </a:r>
            <a:r>
              <a:rPr lang="en-US" sz="1400" dirty="0">
                <a:solidFill>
                  <a:srgbClr val="3C5790"/>
                </a:solidFill>
              </a:rPr>
              <a:t>, all data in every field is indexed by default.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Most entities or objects in most applications can be serialized into a JSON object, with keys and values.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A document doesn’t consist only of its data because it contains metadata:</a:t>
            </a:r>
          </a:p>
          <a:p>
            <a:pPr lvl="1"/>
            <a:r>
              <a:rPr lang="en-US" sz="1200" b="1" dirty="0">
                <a:solidFill>
                  <a:srgbClr val="3C5790"/>
                </a:solidFill>
              </a:rPr>
              <a:t>_index</a:t>
            </a:r>
            <a:r>
              <a:rPr lang="en-US" sz="1200" dirty="0">
                <a:solidFill>
                  <a:srgbClr val="3C5790"/>
                </a:solidFill>
              </a:rPr>
              <a:t>: Where the document lives.</a:t>
            </a:r>
          </a:p>
          <a:p>
            <a:pPr lvl="1"/>
            <a:r>
              <a:rPr lang="en-US" sz="1200" b="1" dirty="0">
                <a:solidFill>
                  <a:srgbClr val="3C5790"/>
                </a:solidFill>
              </a:rPr>
              <a:t>_type</a:t>
            </a:r>
            <a:r>
              <a:rPr lang="en-US" sz="1200" dirty="0">
                <a:solidFill>
                  <a:srgbClr val="3C5790"/>
                </a:solidFill>
              </a:rPr>
              <a:t>: The class of object that the document represents.</a:t>
            </a:r>
          </a:p>
          <a:p>
            <a:pPr lvl="1"/>
            <a:r>
              <a:rPr lang="en-US" sz="1200" b="1" dirty="0">
                <a:solidFill>
                  <a:srgbClr val="3C5790"/>
                </a:solidFill>
              </a:rPr>
              <a:t>_id</a:t>
            </a:r>
            <a:r>
              <a:rPr lang="en-US" sz="1200" dirty="0">
                <a:solidFill>
                  <a:srgbClr val="3C5790"/>
                </a:solidFill>
              </a:rPr>
              <a:t>: The unique identifier for the document.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An index is like a “database” in a relational database — it’s the place we store, and index related data.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In </a:t>
            </a:r>
            <a:r>
              <a:rPr lang="en-US" sz="1400" dirty="0" err="1">
                <a:solidFill>
                  <a:srgbClr val="3C5790"/>
                </a:solidFill>
              </a:rPr>
              <a:t>Elasticsearch</a:t>
            </a:r>
            <a:r>
              <a:rPr lang="en-US" sz="1400" dirty="0">
                <a:solidFill>
                  <a:srgbClr val="3C5790"/>
                </a:solidFill>
              </a:rPr>
              <a:t> the type attribute for documents represent the same class of “thing”, because they share the same data structure.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id is a string that, when combined with the _index and _type, uniquely identifies a document in </a:t>
            </a:r>
            <a:r>
              <a:rPr lang="en-US" sz="1400" dirty="0" err="1">
                <a:solidFill>
                  <a:srgbClr val="3C5790"/>
                </a:solidFill>
              </a:rPr>
              <a:t>Elasticsearch</a:t>
            </a:r>
            <a:r>
              <a:rPr lang="en-US" sz="1400" dirty="0">
                <a:solidFill>
                  <a:srgbClr val="3C579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ro-RO" dirty="0">
                <a:solidFill>
                  <a:schemeClr val="bg1"/>
                </a:solidFill>
              </a:rPr>
              <a:t>REST API</a:t>
            </a:r>
            <a:endParaRPr lang="fr-CA" dirty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19050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In </a:t>
            </a:r>
            <a:r>
              <a:rPr lang="en-US" sz="1400" dirty="0" err="1">
                <a:solidFill>
                  <a:srgbClr val="3C5790"/>
                </a:solidFill>
              </a:rPr>
              <a:t>Elasticsearch</a:t>
            </a:r>
            <a:r>
              <a:rPr lang="en-US" sz="1400" dirty="0">
                <a:solidFill>
                  <a:srgbClr val="3C5790"/>
                </a:solidFill>
              </a:rPr>
              <a:t> we can store information using the </a:t>
            </a:r>
            <a:r>
              <a:rPr lang="en-US" sz="1400" b="1" dirty="0">
                <a:solidFill>
                  <a:srgbClr val="3C5790"/>
                </a:solidFill>
              </a:rPr>
              <a:t>PUT</a:t>
            </a:r>
            <a:r>
              <a:rPr lang="en-US" sz="1400" dirty="0">
                <a:solidFill>
                  <a:srgbClr val="3C5790"/>
                </a:solidFill>
              </a:rPr>
              <a:t> HTTP request.</a:t>
            </a:r>
            <a:endParaRPr lang="ro-RO" sz="1400" dirty="0">
              <a:solidFill>
                <a:srgbClr val="3C5790"/>
              </a:solidFill>
            </a:endParaRPr>
          </a:p>
          <a:p>
            <a:r>
              <a:rPr lang="en-US" sz="1400" dirty="0">
                <a:solidFill>
                  <a:srgbClr val="3C5790"/>
                </a:solidFill>
              </a:rPr>
              <a:t>curl -XPUT http://localhost:9200/blog/article/1 -d '{"title": "New version of </a:t>
            </a:r>
            <a:r>
              <a:rPr lang="en-US" sz="1400" dirty="0" err="1">
                <a:solidFill>
                  <a:srgbClr val="3C5790"/>
                </a:solidFill>
              </a:rPr>
              <a:t>Elasticsearch</a:t>
            </a:r>
            <a:r>
              <a:rPr lang="en-US" sz="1400" dirty="0">
                <a:solidFill>
                  <a:srgbClr val="3C5790"/>
                </a:solidFill>
              </a:rPr>
              <a:t> released!", "content": "Version 1.0 released today!", "tags": ["announce", "</a:t>
            </a:r>
            <a:r>
              <a:rPr lang="en-US" sz="1400" dirty="0" err="1">
                <a:solidFill>
                  <a:srgbClr val="3C5790"/>
                </a:solidFill>
              </a:rPr>
              <a:t>elasticsearch</a:t>
            </a:r>
            <a:r>
              <a:rPr lang="en-US" sz="1400" dirty="0">
                <a:solidFill>
                  <a:srgbClr val="3C5790"/>
                </a:solidFill>
              </a:rPr>
              <a:t>", "release"] }'</a:t>
            </a:r>
          </a:p>
          <a:p>
            <a:r>
              <a:rPr lang="ro-RO" sz="1400" dirty="0">
                <a:solidFill>
                  <a:srgbClr val="3C5790"/>
                </a:solidFill>
              </a:rPr>
              <a:t>We can retrieve the stored information using the </a:t>
            </a:r>
            <a:r>
              <a:rPr lang="ro-RO" sz="1400" b="1" dirty="0">
                <a:solidFill>
                  <a:srgbClr val="3C5790"/>
                </a:solidFill>
              </a:rPr>
              <a:t>GET</a:t>
            </a:r>
            <a:r>
              <a:rPr lang="ro-RO" sz="1400" dirty="0">
                <a:solidFill>
                  <a:srgbClr val="3C5790"/>
                </a:solidFill>
              </a:rPr>
              <a:t> request.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curl -XGET http://localhost:9200/blog/article/1</a:t>
            </a:r>
            <a:endParaRPr lang="ro-RO" sz="1400" dirty="0">
              <a:solidFill>
                <a:srgbClr val="3C5790"/>
              </a:solidFill>
            </a:endParaRPr>
          </a:p>
          <a:p>
            <a:r>
              <a:rPr lang="ro-RO" sz="1400" dirty="0">
                <a:solidFill>
                  <a:srgbClr val="3C5790"/>
                </a:solidFill>
              </a:rPr>
              <a:t>In order to delete the document, the </a:t>
            </a:r>
            <a:r>
              <a:rPr lang="ro-RO" sz="1400" b="1" dirty="0">
                <a:solidFill>
                  <a:srgbClr val="3C5790"/>
                </a:solidFill>
              </a:rPr>
              <a:t>DELETE</a:t>
            </a:r>
            <a:r>
              <a:rPr lang="ro-RO" sz="1400" dirty="0">
                <a:solidFill>
                  <a:srgbClr val="3C5790"/>
                </a:solidFill>
              </a:rPr>
              <a:t> HTTP method can be used:</a:t>
            </a:r>
          </a:p>
          <a:p>
            <a:r>
              <a:rPr lang="en-US" sz="1400" dirty="0">
                <a:solidFill>
                  <a:srgbClr val="3C5790"/>
                </a:solidFill>
              </a:rPr>
              <a:t>curl -XDELETE http://localhost:9200/blog/article/1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67000" y="4114800"/>
            <a:ext cx="2914925" cy="233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ro-RO" dirty="0">
                <a:solidFill>
                  <a:schemeClr val="bg1"/>
                </a:solidFill>
              </a:rPr>
              <a:t>REST API</a:t>
            </a:r>
            <a:r>
              <a:rPr lang="en-US" dirty="0">
                <a:solidFill>
                  <a:schemeClr val="bg1"/>
                </a:solidFill>
              </a:rPr>
              <a:t> (cont.)</a:t>
            </a:r>
            <a:endParaRPr lang="fr-CA" dirty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19050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In order to check if a document exists from an index, we need to use </a:t>
            </a:r>
            <a:r>
              <a:rPr lang="en-US" sz="1400" b="1" dirty="0">
                <a:solidFill>
                  <a:srgbClr val="3C5790"/>
                </a:solidFill>
              </a:rPr>
              <a:t>HEAD </a:t>
            </a:r>
            <a:r>
              <a:rPr lang="en-US" sz="1400" dirty="0">
                <a:solidFill>
                  <a:srgbClr val="3C5790"/>
                </a:solidFill>
              </a:rPr>
              <a:t>/blog/article/1.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In Elasticsearch documents are </a:t>
            </a:r>
            <a:r>
              <a:rPr lang="en-US" sz="1400" b="1" dirty="0">
                <a:solidFill>
                  <a:srgbClr val="3C5790"/>
                </a:solidFill>
              </a:rPr>
              <a:t>immutable</a:t>
            </a:r>
            <a:r>
              <a:rPr lang="en-US" sz="1400" dirty="0">
                <a:solidFill>
                  <a:srgbClr val="3C5790"/>
                </a:solidFill>
              </a:rPr>
              <a:t>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Every time the document is updated, the </a:t>
            </a:r>
            <a:r>
              <a:rPr lang="en-US" sz="1400" b="1" dirty="0">
                <a:solidFill>
                  <a:srgbClr val="3C5790"/>
                </a:solidFill>
              </a:rPr>
              <a:t>_version</a:t>
            </a:r>
            <a:r>
              <a:rPr lang="en-US" sz="1400" dirty="0">
                <a:solidFill>
                  <a:srgbClr val="3C5790"/>
                </a:solidFill>
              </a:rPr>
              <a:t> meta field is increased.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In order to update a document, we need to use </a:t>
            </a:r>
            <a:r>
              <a:rPr lang="en-US" sz="1400" b="1" dirty="0">
                <a:solidFill>
                  <a:srgbClr val="3C5790"/>
                </a:solidFill>
              </a:rPr>
              <a:t>POST</a:t>
            </a:r>
            <a:r>
              <a:rPr lang="en-US" sz="1400" dirty="0">
                <a:solidFill>
                  <a:srgbClr val="3C5790"/>
                </a:solidFill>
              </a:rPr>
              <a:t> method using the </a:t>
            </a:r>
            <a:r>
              <a:rPr lang="en-US" sz="1400" b="1" dirty="0">
                <a:solidFill>
                  <a:srgbClr val="3C5790"/>
                </a:solidFill>
              </a:rPr>
              <a:t>_update</a:t>
            </a:r>
            <a:r>
              <a:rPr lang="en-US" sz="1400" dirty="0">
                <a:solidFill>
                  <a:srgbClr val="3C5790"/>
                </a:solidFill>
              </a:rPr>
              <a:t> at the end of the URL.</a:t>
            </a:r>
          </a:p>
          <a:p>
            <a:r>
              <a:rPr lang="en-US" sz="1400" dirty="0" err="1">
                <a:solidFill>
                  <a:srgbClr val="3C5790"/>
                </a:solidFill>
              </a:rPr>
              <a:t>Elasticseach</a:t>
            </a:r>
            <a:r>
              <a:rPr lang="en-US" sz="1400" dirty="0">
                <a:solidFill>
                  <a:srgbClr val="3C5790"/>
                </a:solidFill>
              </a:rPr>
              <a:t> reads the document, updates the changed field (or can add/remove other fields), then re-index the document increasing the version.</a:t>
            </a:r>
            <a:endParaRPr lang="en-US" sz="1400" u="sng" dirty="0">
              <a:solidFill>
                <a:srgbClr val="3C5790"/>
              </a:solidFill>
            </a:endParaRPr>
          </a:p>
          <a:p>
            <a:endParaRPr lang="en-US" sz="1400" dirty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18469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ro-RO" dirty="0">
                <a:solidFill>
                  <a:schemeClr val="bg1"/>
                </a:solidFill>
              </a:rPr>
              <a:t>REST API</a:t>
            </a:r>
            <a:r>
              <a:rPr lang="en-US" dirty="0">
                <a:solidFill>
                  <a:schemeClr val="bg1"/>
                </a:solidFill>
              </a:rPr>
              <a:t> (cont.)</a:t>
            </a:r>
            <a:endParaRPr lang="fr-CA" dirty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8382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We can obtain the structure of an index using </a:t>
            </a:r>
            <a:r>
              <a:rPr lang="en-US" sz="1400" b="1" dirty="0">
                <a:solidFill>
                  <a:srgbClr val="3C5790"/>
                </a:solidFill>
              </a:rPr>
              <a:t>GET /{index}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To delete the index, we need to issue </a:t>
            </a:r>
            <a:r>
              <a:rPr lang="en-US" sz="1400" b="1" dirty="0">
                <a:solidFill>
                  <a:srgbClr val="3C5790"/>
                </a:solidFill>
              </a:rPr>
              <a:t>DELETE /{index}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To create an </a:t>
            </a:r>
            <a:r>
              <a:rPr lang="en-US" sz="1400" b="1" dirty="0">
                <a:solidFill>
                  <a:srgbClr val="3C5790"/>
                </a:solidFill>
              </a:rPr>
              <a:t>index structure</a:t>
            </a:r>
            <a:r>
              <a:rPr lang="en-US" sz="1400" dirty="0">
                <a:solidFill>
                  <a:srgbClr val="3C5790"/>
                </a:solidFill>
              </a:rPr>
              <a:t>, we use the PUT /${index} method.</a:t>
            </a:r>
            <a:endParaRPr lang="en-US" sz="1400" b="1" dirty="0">
              <a:solidFill>
                <a:srgbClr val="3C5790"/>
              </a:solidFill>
            </a:endParaRPr>
          </a:p>
          <a:p>
            <a:endParaRPr lang="en-US" sz="1400" b="1" dirty="0">
              <a:solidFill>
                <a:srgbClr val="3C5790"/>
              </a:solidFill>
            </a:endParaRPr>
          </a:p>
          <a:p>
            <a:endParaRPr lang="en-US" sz="1400" dirty="0">
              <a:solidFill>
                <a:srgbClr val="3C579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29FB4B-8005-456B-8E28-DBBEDD66F9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121" y="3063149"/>
            <a:ext cx="4038600" cy="351135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F458659-6829-4AAA-BA96-04E0A1B0E1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2600" y="4191000"/>
            <a:ext cx="2776063" cy="925354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106D488-9F3F-4AAD-BEFC-E0F0D18C9992}"/>
              </a:ext>
            </a:extLst>
          </p:cNvPr>
          <p:cNvCxnSpPr>
            <a:cxnSpLocks/>
          </p:cNvCxnSpPr>
          <p:nvPr/>
        </p:nvCxnSpPr>
        <p:spPr>
          <a:xfrm>
            <a:off x="5029200" y="3063149"/>
            <a:ext cx="8860" cy="35202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99040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ro-RO" dirty="0">
                <a:solidFill>
                  <a:schemeClr val="bg1"/>
                </a:solidFill>
              </a:rPr>
              <a:t>REST API</a:t>
            </a:r>
            <a:r>
              <a:rPr lang="en-US" dirty="0">
                <a:solidFill>
                  <a:schemeClr val="bg1"/>
                </a:solidFill>
              </a:rPr>
              <a:t> (cont.)</a:t>
            </a:r>
            <a:endParaRPr lang="fr-CA" dirty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11430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To enforce the index structure, we need to specify during index creation.</a:t>
            </a:r>
          </a:p>
          <a:p>
            <a:r>
              <a:rPr lang="en-US" sz="1400" b="1" dirty="0">
                <a:solidFill>
                  <a:srgbClr val="3C5790"/>
                </a:solidFill>
              </a:rPr>
              <a:t>dynamic</a:t>
            </a:r>
            <a:r>
              <a:rPr lang="en-US" sz="1400" dirty="0">
                <a:solidFill>
                  <a:srgbClr val="3C5790"/>
                </a:solidFill>
              </a:rPr>
              <a:t>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rgbClr val="3C5790"/>
                </a:solidFill>
              </a:rPr>
              <a:t>if set </a:t>
            </a:r>
            <a:r>
              <a:rPr lang="en-US" sz="1400" b="1" dirty="0">
                <a:solidFill>
                  <a:srgbClr val="3C5790"/>
                </a:solidFill>
              </a:rPr>
              <a:t>false</a:t>
            </a:r>
            <a:r>
              <a:rPr lang="en-US" sz="1400" dirty="0">
                <a:solidFill>
                  <a:srgbClr val="3C5790"/>
                </a:solidFill>
              </a:rPr>
              <a:t>, then indexing field will be ignored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rgbClr val="3C5790"/>
                </a:solidFill>
              </a:rPr>
              <a:t>if set to </a:t>
            </a:r>
            <a:r>
              <a:rPr lang="en-US" sz="1400" b="1" dirty="0">
                <a:solidFill>
                  <a:srgbClr val="3C5790"/>
                </a:solidFill>
              </a:rPr>
              <a:t>strict</a:t>
            </a:r>
            <a:r>
              <a:rPr lang="en-US" sz="1400" dirty="0">
                <a:solidFill>
                  <a:srgbClr val="3C5790"/>
                </a:solidFill>
              </a:rPr>
              <a:t>, then indexing will throw error</a:t>
            </a:r>
          </a:p>
          <a:p>
            <a:endParaRPr lang="en-US" sz="1400" b="1" dirty="0">
              <a:solidFill>
                <a:srgbClr val="3C5790"/>
              </a:solidFill>
            </a:endParaRPr>
          </a:p>
          <a:p>
            <a:endParaRPr lang="en-US" sz="1400" dirty="0">
              <a:solidFill>
                <a:srgbClr val="3C579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A815DFA-A975-4063-857C-CF265BD837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4114800"/>
            <a:ext cx="3050084" cy="87364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8EDE79E-43FD-473D-8927-206DB5683B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8800" y="2895600"/>
            <a:ext cx="2438400" cy="3465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8505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ro-RO" dirty="0">
                <a:solidFill>
                  <a:schemeClr val="bg1"/>
                </a:solidFill>
              </a:rPr>
              <a:t>REST API</a:t>
            </a:r>
            <a:r>
              <a:rPr lang="en-US" dirty="0">
                <a:solidFill>
                  <a:schemeClr val="bg1"/>
                </a:solidFill>
              </a:rPr>
              <a:t> (cont.)</a:t>
            </a:r>
            <a:endParaRPr lang="fr-CA" dirty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26670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Elasticsearch ships with a wide range of built-in analyzers, which can be used in any index.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b="1" dirty="0">
                <a:solidFill>
                  <a:srgbClr val="3C5790"/>
                </a:solidFill>
              </a:rPr>
              <a:t>standard</a:t>
            </a:r>
            <a:r>
              <a:rPr lang="en-US" sz="1400" dirty="0">
                <a:solidFill>
                  <a:srgbClr val="3C5790"/>
                </a:solidFill>
              </a:rPr>
              <a:t>: divides text into terms on word boundaries.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b="1" dirty="0">
                <a:solidFill>
                  <a:srgbClr val="3C5790"/>
                </a:solidFill>
              </a:rPr>
              <a:t>simple</a:t>
            </a:r>
            <a:r>
              <a:rPr lang="en-US" sz="1400" dirty="0">
                <a:solidFill>
                  <a:srgbClr val="3C5790"/>
                </a:solidFill>
              </a:rPr>
              <a:t>: divides text into terms whenever it encounters a character which is not a letter.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b="1" dirty="0">
                <a:solidFill>
                  <a:srgbClr val="3C5790"/>
                </a:solidFill>
              </a:rPr>
              <a:t>whitespace</a:t>
            </a:r>
            <a:r>
              <a:rPr lang="en-US" sz="1400" dirty="0">
                <a:solidFill>
                  <a:srgbClr val="3C5790"/>
                </a:solidFill>
              </a:rPr>
              <a:t>: divides text into terms whenever it encounters any whitespace character.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b="1" dirty="0">
                <a:solidFill>
                  <a:srgbClr val="3C5790"/>
                </a:solidFill>
              </a:rPr>
              <a:t>stop</a:t>
            </a:r>
            <a:r>
              <a:rPr lang="en-US" sz="1400" dirty="0">
                <a:solidFill>
                  <a:srgbClr val="3C5790"/>
                </a:solidFill>
              </a:rPr>
              <a:t>: it like the simple analyzer, but also supports removal of stop words.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b="1" dirty="0">
                <a:solidFill>
                  <a:srgbClr val="3C5790"/>
                </a:solidFill>
              </a:rPr>
              <a:t>keyword</a:t>
            </a:r>
            <a:r>
              <a:rPr lang="en-US" sz="1400" dirty="0">
                <a:solidFill>
                  <a:srgbClr val="3C5790"/>
                </a:solidFill>
              </a:rPr>
              <a:t>:  is a "</a:t>
            </a:r>
            <a:r>
              <a:rPr lang="en-US" sz="1400" dirty="0" err="1">
                <a:solidFill>
                  <a:srgbClr val="3C5790"/>
                </a:solidFill>
              </a:rPr>
              <a:t>noop</a:t>
            </a:r>
            <a:r>
              <a:rPr lang="en-US" sz="1400" dirty="0">
                <a:solidFill>
                  <a:srgbClr val="3C5790"/>
                </a:solidFill>
              </a:rPr>
              <a:t>" analyzer that accepts whatever text it is given.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b="1" dirty="0">
                <a:solidFill>
                  <a:srgbClr val="3C5790"/>
                </a:solidFill>
              </a:rPr>
              <a:t>pattern</a:t>
            </a:r>
            <a:r>
              <a:rPr lang="en-US" sz="1400" dirty="0">
                <a:solidFill>
                  <a:srgbClr val="3C5790"/>
                </a:solidFill>
              </a:rPr>
              <a:t>: users a regular expression to split the text into terms.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b="1" dirty="0">
                <a:solidFill>
                  <a:srgbClr val="3C5790"/>
                </a:solidFill>
              </a:rPr>
              <a:t>language</a:t>
            </a:r>
            <a:r>
              <a:rPr lang="en-US" sz="1400" dirty="0">
                <a:solidFill>
                  <a:srgbClr val="3C5790"/>
                </a:solidFill>
              </a:rPr>
              <a:t>: provides many language-specific analyzers like </a:t>
            </a:r>
            <a:r>
              <a:rPr lang="en-US" sz="1400" dirty="0" err="1">
                <a:solidFill>
                  <a:srgbClr val="3C5790"/>
                </a:solidFill>
              </a:rPr>
              <a:t>english</a:t>
            </a:r>
            <a:r>
              <a:rPr lang="en-US" sz="1400" dirty="0">
                <a:solidFill>
                  <a:srgbClr val="3C5790"/>
                </a:solidFill>
              </a:rPr>
              <a:t> or </a:t>
            </a:r>
            <a:r>
              <a:rPr lang="en-US" sz="1400" dirty="0" err="1">
                <a:solidFill>
                  <a:srgbClr val="3C5790"/>
                </a:solidFill>
              </a:rPr>
              <a:t>french</a:t>
            </a:r>
            <a:r>
              <a:rPr lang="en-US" sz="1400" dirty="0">
                <a:solidFill>
                  <a:srgbClr val="3C5790"/>
                </a:solidFill>
              </a:rPr>
              <a:t>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b="1" dirty="0">
                <a:solidFill>
                  <a:srgbClr val="3C5790"/>
                </a:solidFill>
              </a:rPr>
              <a:t>fingerprint</a:t>
            </a:r>
            <a:r>
              <a:rPr lang="en-US" sz="1400" dirty="0">
                <a:solidFill>
                  <a:srgbClr val="3C5790"/>
                </a:solidFill>
              </a:rPr>
              <a:t>: creates a fingerprint which can be used for duplicate detection.</a:t>
            </a:r>
            <a:endParaRPr lang="en-US" sz="1400" b="1" dirty="0">
              <a:solidFill>
                <a:srgbClr val="3C5790"/>
              </a:solidFill>
            </a:endParaRPr>
          </a:p>
          <a:p>
            <a:endParaRPr lang="en-US" sz="1400" b="1" dirty="0">
              <a:solidFill>
                <a:srgbClr val="3C5790"/>
              </a:solidFill>
            </a:endParaRPr>
          </a:p>
          <a:p>
            <a:endParaRPr lang="en-US" sz="1400" dirty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31084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ro-RO" dirty="0">
                <a:solidFill>
                  <a:schemeClr val="bg1"/>
                </a:solidFill>
              </a:rPr>
              <a:t>REST API (cont.)</a:t>
            </a:r>
            <a:endParaRPr lang="fr-CA" dirty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5334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The </a:t>
            </a:r>
            <a:r>
              <a:rPr lang="en-US" sz="1400" b="1" dirty="0">
                <a:solidFill>
                  <a:srgbClr val="3C5790"/>
                </a:solidFill>
              </a:rPr>
              <a:t>analyze</a:t>
            </a:r>
            <a:r>
              <a:rPr lang="en-US" sz="1400" dirty="0">
                <a:solidFill>
                  <a:srgbClr val="3C5790"/>
                </a:solidFill>
              </a:rPr>
              <a:t> API is an important tool for viewing terms produces by an analyzer.</a:t>
            </a:r>
            <a:endParaRPr lang="en-US" sz="1400" b="1" dirty="0">
              <a:solidFill>
                <a:srgbClr val="3C5790"/>
              </a:solidFill>
            </a:endParaRPr>
          </a:p>
          <a:p>
            <a:endParaRPr lang="en-US" sz="1400" dirty="0">
              <a:solidFill>
                <a:srgbClr val="3C579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3FEB86-BFC8-4799-A1CE-48B258F104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405" y="4018960"/>
            <a:ext cx="4705350" cy="89350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BD1C31B-C68B-474B-96FE-D4730AB04B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3605" y="2332111"/>
            <a:ext cx="2162432" cy="42672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2071688" y="274638"/>
            <a:ext cx="6615112" cy="1143000"/>
          </a:xfrm>
        </p:spPr>
        <p:txBody>
          <a:bodyPr/>
          <a:lstStyle/>
          <a:p>
            <a:pPr algn="l"/>
            <a:r>
              <a:rPr lang="fr-CA" sz="4000" dirty="0">
                <a:solidFill>
                  <a:srgbClr val="3C5790"/>
                </a:solidFill>
              </a:rPr>
              <a:t>Contents</a:t>
            </a:r>
          </a:p>
        </p:txBody>
      </p:sp>
      <p:sp>
        <p:nvSpPr>
          <p:cNvPr id="3075" name="Espace réservé du contenu 2"/>
          <p:cNvSpPr>
            <a:spLocks noGrp="1"/>
          </p:cNvSpPr>
          <p:nvPr>
            <p:ph idx="1"/>
          </p:nvPr>
        </p:nvSpPr>
        <p:spPr>
          <a:xfrm>
            <a:off x="2071688" y="1600200"/>
            <a:ext cx="6615112" cy="5029200"/>
          </a:xfrm>
        </p:spPr>
        <p:txBody>
          <a:bodyPr/>
          <a:lstStyle/>
          <a:p>
            <a:r>
              <a:rPr lang="fr-CA" sz="1600" dirty="0" err="1">
                <a:solidFill>
                  <a:srgbClr val="3C5790"/>
                </a:solidFill>
              </a:rPr>
              <a:t>What</a:t>
            </a:r>
            <a:r>
              <a:rPr lang="fr-CA" sz="1600" dirty="0">
                <a:solidFill>
                  <a:srgbClr val="3C5790"/>
                </a:solidFill>
              </a:rPr>
              <a:t> </a:t>
            </a:r>
            <a:r>
              <a:rPr lang="fr-CA" sz="1600" dirty="0" err="1">
                <a:solidFill>
                  <a:srgbClr val="3C5790"/>
                </a:solidFill>
              </a:rPr>
              <a:t>is</a:t>
            </a:r>
            <a:r>
              <a:rPr lang="fr-CA" sz="1600" dirty="0">
                <a:solidFill>
                  <a:srgbClr val="3C5790"/>
                </a:solidFill>
              </a:rPr>
              <a:t> </a:t>
            </a:r>
            <a:r>
              <a:rPr lang="ro-RO" sz="1600" dirty="0">
                <a:solidFill>
                  <a:srgbClr val="3C5790"/>
                </a:solidFill>
              </a:rPr>
              <a:t>ElasticSearch</a:t>
            </a:r>
            <a:r>
              <a:rPr lang="fr-CA" sz="1600" dirty="0">
                <a:solidFill>
                  <a:srgbClr val="3C5790"/>
                </a:solidFill>
              </a:rPr>
              <a:t>?</a:t>
            </a:r>
            <a:endParaRPr lang="ro-RO" sz="1600" dirty="0">
              <a:solidFill>
                <a:srgbClr val="3C5790"/>
              </a:solidFill>
            </a:endParaRPr>
          </a:p>
          <a:p>
            <a:r>
              <a:rPr lang="ro-RO" sz="1600" dirty="0">
                <a:solidFill>
                  <a:srgbClr val="3C5790"/>
                </a:solidFill>
              </a:rPr>
              <a:t>Architecture</a:t>
            </a:r>
            <a:endParaRPr lang="fr-CA" sz="1600" dirty="0">
              <a:solidFill>
                <a:srgbClr val="3C5790"/>
              </a:solidFill>
            </a:endParaRPr>
          </a:p>
          <a:p>
            <a:r>
              <a:rPr lang="ro-RO" sz="1600" dirty="0">
                <a:solidFill>
                  <a:srgbClr val="3C5790"/>
                </a:solidFill>
              </a:rPr>
              <a:t>Features</a:t>
            </a:r>
          </a:p>
          <a:p>
            <a:r>
              <a:rPr lang="ro-RO" sz="1600" dirty="0">
                <a:solidFill>
                  <a:srgbClr val="3C5790"/>
                </a:solidFill>
              </a:rPr>
              <a:t>Terms</a:t>
            </a:r>
          </a:p>
          <a:p>
            <a:r>
              <a:rPr lang="ro-RO" sz="1600" dirty="0">
                <a:solidFill>
                  <a:srgbClr val="3C5790"/>
                </a:solidFill>
              </a:rPr>
              <a:t>Configuration</a:t>
            </a:r>
          </a:p>
          <a:p>
            <a:r>
              <a:rPr lang="ro-RO" sz="1600" dirty="0">
                <a:solidFill>
                  <a:srgbClr val="3C5790"/>
                </a:solidFill>
              </a:rPr>
              <a:t>Core</a:t>
            </a:r>
          </a:p>
          <a:p>
            <a:r>
              <a:rPr lang="ro-RO" sz="1600" dirty="0">
                <a:solidFill>
                  <a:srgbClr val="3C5790"/>
                </a:solidFill>
              </a:rPr>
              <a:t>REST API</a:t>
            </a:r>
          </a:p>
          <a:p>
            <a:r>
              <a:rPr lang="ro-RO" sz="1600" dirty="0">
                <a:solidFill>
                  <a:srgbClr val="3C5790"/>
                </a:solidFill>
              </a:rPr>
              <a:t>Indexing</a:t>
            </a:r>
          </a:p>
          <a:p>
            <a:r>
              <a:rPr lang="ro-RO" sz="1600" dirty="0">
                <a:solidFill>
                  <a:srgbClr val="3C5790"/>
                </a:solidFill>
              </a:rPr>
              <a:t>Searching</a:t>
            </a:r>
          </a:p>
          <a:p>
            <a:r>
              <a:rPr lang="ro-RO" sz="1600" dirty="0">
                <a:solidFill>
                  <a:srgbClr val="3C5790"/>
                </a:solidFill>
              </a:rPr>
              <a:t>Clustering</a:t>
            </a:r>
            <a:endParaRPr lang="fr-CA" sz="1600" dirty="0">
              <a:solidFill>
                <a:srgbClr val="3C5790"/>
              </a:solidFill>
            </a:endParaRPr>
          </a:p>
          <a:p>
            <a:r>
              <a:rPr lang="fr-CA" sz="1600" dirty="0" err="1">
                <a:solidFill>
                  <a:srgbClr val="3C5790"/>
                </a:solidFill>
              </a:rPr>
              <a:t>Bibliography</a:t>
            </a:r>
            <a:endParaRPr lang="fr-CA" sz="1600" dirty="0">
              <a:solidFill>
                <a:srgbClr val="3C5790"/>
              </a:solidFill>
            </a:endParaRPr>
          </a:p>
          <a:p>
            <a:pPr>
              <a:buNone/>
            </a:pPr>
            <a:br>
              <a:rPr lang="fr-CA" sz="1600" dirty="0">
                <a:solidFill>
                  <a:srgbClr val="3C5790"/>
                </a:solidFill>
              </a:rPr>
            </a:br>
            <a:endParaRPr lang="fr-CA" sz="1600" dirty="0">
              <a:solidFill>
                <a:srgbClr val="3C579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ro-RO" dirty="0">
                <a:solidFill>
                  <a:schemeClr val="bg1"/>
                </a:solidFill>
              </a:rPr>
              <a:t>REST API (cont.)</a:t>
            </a:r>
            <a:endParaRPr lang="fr-CA" dirty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7620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The </a:t>
            </a:r>
            <a:r>
              <a:rPr lang="en-US" sz="1400" b="1" dirty="0">
                <a:solidFill>
                  <a:srgbClr val="3C5790"/>
                </a:solidFill>
              </a:rPr>
              <a:t>bulk</a:t>
            </a:r>
            <a:r>
              <a:rPr lang="en-US" sz="1400" dirty="0">
                <a:solidFill>
                  <a:srgbClr val="3C5790"/>
                </a:solidFill>
              </a:rPr>
              <a:t> </a:t>
            </a:r>
            <a:r>
              <a:rPr lang="en-US" sz="1400" b="1" dirty="0">
                <a:solidFill>
                  <a:srgbClr val="3C5790"/>
                </a:solidFill>
              </a:rPr>
              <a:t>API</a:t>
            </a:r>
            <a:r>
              <a:rPr lang="en-US" sz="1400" dirty="0">
                <a:solidFill>
                  <a:srgbClr val="3C5790"/>
                </a:solidFill>
              </a:rPr>
              <a:t> performs multiple indexing or delete operations in a single API call.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This reduces overhead and can greatly increase indexing speed.</a:t>
            </a:r>
            <a:endParaRPr lang="en-US" sz="1400" b="1" dirty="0">
              <a:solidFill>
                <a:srgbClr val="3C5790"/>
              </a:solidFill>
            </a:endParaRPr>
          </a:p>
          <a:p>
            <a:endParaRPr lang="en-US" sz="1400" dirty="0">
              <a:solidFill>
                <a:srgbClr val="3C579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A50E60A-1AB4-4581-9CB8-E7FDF5D435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2635249"/>
            <a:ext cx="3948113" cy="3948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1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ro-RO" dirty="0">
                <a:solidFill>
                  <a:schemeClr val="bg1"/>
                </a:solidFill>
              </a:rPr>
              <a:t>REST API (cont.)</a:t>
            </a:r>
            <a:endParaRPr lang="fr-CA" dirty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8382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By default, </a:t>
            </a:r>
            <a:r>
              <a:rPr lang="en-US" sz="1400" dirty="0" err="1">
                <a:solidFill>
                  <a:srgbClr val="3C5790"/>
                </a:solidFill>
              </a:rPr>
              <a:t>Elasticsearch</a:t>
            </a:r>
            <a:r>
              <a:rPr lang="en-US" sz="1400" dirty="0">
                <a:solidFill>
                  <a:srgbClr val="3C5790"/>
                </a:solidFill>
              </a:rPr>
              <a:t> increments the version when a document is added, changed or deleted.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We can perform query using in the URL the </a:t>
            </a:r>
            <a:r>
              <a:rPr lang="en-US" sz="1400" b="1" dirty="0">
                <a:solidFill>
                  <a:srgbClr val="3C5790"/>
                </a:solidFill>
              </a:rPr>
              <a:t>"q"</a:t>
            </a:r>
            <a:r>
              <a:rPr lang="en-US" sz="1400" dirty="0">
                <a:solidFill>
                  <a:srgbClr val="3C5790"/>
                </a:solidFill>
              </a:rPr>
              <a:t> parameter and we need to specify the terms.</a:t>
            </a:r>
            <a:endParaRPr lang="ro-RO" sz="1400" dirty="0">
              <a:solidFill>
                <a:srgbClr val="3C5790"/>
              </a:solidFill>
            </a:endParaRPr>
          </a:p>
          <a:p>
            <a:endParaRPr lang="en-US" sz="1400" dirty="0">
              <a:solidFill>
                <a:srgbClr val="3C579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7400" y="2667000"/>
            <a:ext cx="4419600" cy="3740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444116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ro-RO" dirty="0">
                <a:solidFill>
                  <a:schemeClr val="bg1"/>
                </a:solidFill>
              </a:rPr>
              <a:t>REST API (cont.)</a:t>
            </a:r>
            <a:endParaRPr lang="fr-CA" dirty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22098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The </a:t>
            </a:r>
            <a:r>
              <a:rPr lang="en-US" sz="1400" b="1" dirty="0" err="1">
                <a:solidFill>
                  <a:srgbClr val="3C5790"/>
                </a:solidFill>
              </a:rPr>
              <a:t>default_operator</a:t>
            </a:r>
            <a:r>
              <a:rPr lang="en-US" sz="1400" dirty="0">
                <a:solidFill>
                  <a:srgbClr val="3C5790"/>
                </a:solidFill>
              </a:rPr>
              <a:t> property can be set to </a:t>
            </a:r>
            <a:r>
              <a:rPr lang="en-US" sz="1400" b="1" dirty="0">
                <a:solidFill>
                  <a:srgbClr val="3C5790"/>
                </a:solidFill>
              </a:rPr>
              <a:t>OR</a:t>
            </a:r>
            <a:r>
              <a:rPr lang="en-US" sz="1400" dirty="0">
                <a:solidFill>
                  <a:srgbClr val="3C5790"/>
                </a:solidFill>
              </a:rPr>
              <a:t> </a:t>
            </a:r>
            <a:r>
              <a:rPr lang="en-US" sz="1400" dirty="0" err="1">
                <a:solidFill>
                  <a:srgbClr val="3C5790"/>
                </a:solidFill>
              </a:rPr>
              <a:t>or</a:t>
            </a:r>
            <a:r>
              <a:rPr lang="en-US" sz="1400" dirty="0">
                <a:solidFill>
                  <a:srgbClr val="3C5790"/>
                </a:solidFill>
              </a:rPr>
              <a:t> </a:t>
            </a:r>
            <a:r>
              <a:rPr lang="en-US" sz="1400" b="1" dirty="0">
                <a:solidFill>
                  <a:srgbClr val="3C5790"/>
                </a:solidFill>
              </a:rPr>
              <a:t>AND</a:t>
            </a:r>
            <a:r>
              <a:rPr lang="en-US" sz="1400" dirty="0">
                <a:solidFill>
                  <a:srgbClr val="3C5790"/>
                </a:solidFill>
              </a:rPr>
              <a:t> </a:t>
            </a:r>
            <a:r>
              <a:rPr lang="en-US" sz="1400" dirty="0" err="1">
                <a:solidFill>
                  <a:srgbClr val="3C5790"/>
                </a:solidFill>
              </a:rPr>
              <a:t>and</a:t>
            </a:r>
            <a:r>
              <a:rPr lang="en-US" sz="1400" dirty="0">
                <a:solidFill>
                  <a:srgbClr val="3C5790"/>
                </a:solidFill>
              </a:rPr>
              <a:t> allows to specify the default Boolean operator used for query.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By default, it's set to OR, which means that a single query term match will be enough for a document to be returned.</a:t>
            </a:r>
            <a:endParaRPr lang="ro-RO" sz="1400" dirty="0">
              <a:solidFill>
                <a:srgbClr val="3C5790"/>
              </a:solidFill>
            </a:endParaRPr>
          </a:p>
          <a:p>
            <a:r>
              <a:rPr lang="en-US" sz="1400" dirty="0">
                <a:solidFill>
                  <a:srgbClr val="3C5790"/>
                </a:solidFill>
              </a:rPr>
              <a:t>By default, Elasticsearch doesn't have timeout for queries, but we can use the </a:t>
            </a:r>
            <a:r>
              <a:rPr lang="en-US" sz="1400" b="1" dirty="0">
                <a:solidFill>
                  <a:srgbClr val="3C5790"/>
                </a:solidFill>
              </a:rPr>
              <a:t>timeout</a:t>
            </a:r>
            <a:r>
              <a:rPr lang="en-US" sz="1400" dirty="0">
                <a:solidFill>
                  <a:srgbClr val="3C5790"/>
                </a:solidFill>
              </a:rPr>
              <a:t> parameter to return data using timeout.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Sample query URL: http://localhost:9200/books/_search?pretty&amp;q=published:2013&amp;df=title&amp;explain=true&amp;default_operator=AND.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ro-RO" dirty="0">
                <a:solidFill>
                  <a:schemeClr val="bg1"/>
                </a:solidFill>
              </a:rPr>
              <a:t>REST API (cont.)</a:t>
            </a:r>
            <a:endParaRPr lang="fr-CA" dirty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21336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We can use the </a:t>
            </a:r>
            <a:r>
              <a:rPr lang="en-US" sz="1400" b="1" dirty="0">
                <a:solidFill>
                  <a:srgbClr val="3C5790"/>
                </a:solidFill>
              </a:rPr>
              <a:t>sort</a:t>
            </a:r>
            <a:r>
              <a:rPr lang="en-US" sz="1400" dirty="0">
                <a:solidFill>
                  <a:srgbClr val="3C5790"/>
                </a:solidFill>
              </a:rPr>
              <a:t> parameter to specify custom sorting.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By default, Elasticsearch is returning documents by their score in descending order.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We can sort by certain field like: sort=</a:t>
            </a:r>
            <a:r>
              <a:rPr lang="en-US" sz="1400" dirty="0" err="1">
                <a:solidFill>
                  <a:srgbClr val="3C5790"/>
                </a:solidFill>
              </a:rPr>
              <a:t>published:desc</a:t>
            </a:r>
            <a:r>
              <a:rPr lang="en-US" sz="1400" dirty="0">
                <a:solidFill>
                  <a:srgbClr val="3C5790"/>
                </a:solidFill>
              </a:rPr>
              <a:t>.</a:t>
            </a:r>
            <a:endParaRPr lang="ro-RO" sz="1400" dirty="0">
              <a:solidFill>
                <a:srgbClr val="3C5790"/>
              </a:solidFill>
            </a:endParaRPr>
          </a:p>
          <a:p>
            <a:r>
              <a:rPr lang="en-US" sz="1400" dirty="0">
                <a:solidFill>
                  <a:srgbClr val="3C5790"/>
                </a:solidFill>
              </a:rPr>
              <a:t>We can specify the window size results using 2 parameters: </a:t>
            </a:r>
            <a:r>
              <a:rPr lang="en-US" sz="1400" b="1" dirty="0">
                <a:solidFill>
                  <a:srgbClr val="3C5790"/>
                </a:solidFill>
              </a:rPr>
              <a:t>size</a:t>
            </a:r>
            <a:r>
              <a:rPr lang="en-US" sz="1400" dirty="0">
                <a:solidFill>
                  <a:srgbClr val="3C5790"/>
                </a:solidFill>
              </a:rPr>
              <a:t> and </a:t>
            </a:r>
            <a:r>
              <a:rPr lang="en-US" sz="1400" b="1" dirty="0">
                <a:solidFill>
                  <a:srgbClr val="3C5790"/>
                </a:solidFill>
              </a:rPr>
              <a:t>from</a:t>
            </a:r>
            <a:r>
              <a:rPr lang="en-US" sz="1400" dirty="0">
                <a:solidFill>
                  <a:srgbClr val="3C5790"/>
                </a:solidFill>
              </a:rPr>
              <a:t>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size parameter has 10 as default and defines the maximum number of results returned.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from parameter defaults to 0 and specifies from which document the results should be returned.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If we want to retrieve 5 documents starting from the 11 one, we use in the query: size=5&amp;from=10.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ro-RO" dirty="0">
                <a:solidFill>
                  <a:schemeClr val="bg1"/>
                </a:solidFill>
              </a:rPr>
              <a:t>REST API (cont.)</a:t>
            </a:r>
            <a:endParaRPr lang="fr-CA" dirty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21336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Sample update request:</a:t>
            </a:r>
          </a:p>
          <a:p>
            <a:r>
              <a:rPr lang="en-US" sz="1400" dirty="0">
                <a:solidFill>
                  <a:srgbClr val="3C5790"/>
                </a:solidFill>
              </a:rPr>
              <a:t>POST /website/blog/1/_update</a:t>
            </a:r>
          </a:p>
          <a:p>
            <a:r>
              <a:rPr lang="en-US" sz="1400" dirty="0">
                <a:solidFill>
                  <a:srgbClr val="3C5790"/>
                </a:solidFill>
              </a:rPr>
              <a:t>{</a:t>
            </a:r>
          </a:p>
          <a:p>
            <a:pPr>
              <a:buNone/>
            </a:pPr>
            <a:r>
              <a:rPr lang="ro-RO" sz="1400" dirty="0">
                <a:solidFill>
                  <a:srgbClr val="3C5790"/>
                </a:solidFill>
              </a:rPr>
              <a:t>  	</a:t>
            </a:r>
            <a:r>
              <a:rPr lang="en-US" sz="1400" dirty="0">
                <a:solidFill>
                  <a:srgbClr val="3C5790"/>
                </a:solidFill>
              </a:rPr>
              <a:t>"doc" : {</a:t>
            </a:r>
          </a:p>
          <a:p>
            <a:pPr>
              <a:buNone/>
            </a:pPr>
            <a:r>
              <a:rPr lang="ro-RO" sz="1400" dirty="0">
                <a:solidFill>
                  <a:srgbClr val="3C5790"/>
                </a:solidFill>
              </a:rPr>
              <a:t>	               </a:t>
            </a:r>
            <a:r>
              <a:rPr lang="en-US" sz="1400" dirty="0">
                <a:solidFill>
                  <a:srgbClr val="3C5790"/>
                </a:solidFill>
              </a:rPr>
              <a:t>"tags" : [ "testing" ],</a:t>
            </a:r>
          </a:p>
          <a:p>
            <a:pPr>
              <a:buNone/>
            </a:pPr>
            <a:r>
              <a:rPr lang="ro-RO" sz="1400" dirty="0">
                <a:solidFill>
                  <a:srgbClr val="3C5790"/>
                </a:solidFill>
              </a:rPr>
              <a:t>	              </a:t>
            </a:r>
            <a:r>
              <a:rPr lang="en-US" sz="1400" dirty="0">
                <a:solidFill>
                  <a:srgbClr val="3C5790"/>
                </a:solidFill>
              </a:rPr>
              <a:t>"views": 0</a:t>
            </a:r>
          </a:p>
          <a:p>
            <a:pPr>
              <a:buNone/>
            </a:pPr>
            <a:r>
              <a:rPr lang="ro-RO" sz="1400" dirty="0">
                <a:solidFill>
                  <a:srgbClr val="3C5790"/>
                </a:solidFill>
              </a:rPr>
              <a:t>	              </a:t>
            </a:r>
            <a:r>
              <a:rPr lang="en-US" sz="1400" dirty="0">
                <a:solidFill>
                  <a:srgbClr val="3C5790"/>
                </a:solidFill>
              </a:rPr>
              <a:t>}</a:t>
            </a:r>
          </a:p>
          <a:p>
            <a:pPr>
              <a:buNone/>
            </a:pPr>
            <a:r>
              <a:rPr lang="ro-RO" sz="1400" dirty="0">
                <a:solidFill>
                  <a:srgbClr val="3C5790"/>
                </a:solidFill>
              </a:rPr>
              <a:t>	</a:t>
            </a:r>
            <a:r>
              <a:rPr lang="en-US" sz="1400" dirty="0">
                <a:solidFill>
                  <a:srgbClr val="3C5790"/>
                </a:solidFill>
              </a:rPr>
              <a:t>}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ro-RO" dirty="0">
                <a:solidFill>
                  <a:schemeClr val="bg1"/>
                </a:solidFill>
              </a:rPr>
              <a:t>Indexing</a:t>
            </a:r>
            <a:endParaRPr lang="fr-CA" dirty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1524000"/>
          </a:xfrm>
        </p:spPr>
        <p:txBody>
          <a:bodyPr/>
          <a:lstStyle/>
          <a:p>
            <a:r>
              <a:rPr lang="en-US" sz="1400" dirty="0" err="1">
                <a:solidFill>
                  <a:srgbClr val="3C5790"/>
                </a:solidFill>
              </a:rPr>
              <a:t>Elasticsearch</a:t>
            </a:r>
            <a:r>
              <a:rPr lang="en-US" sz="1400" dirty="0">
                <a:solidFill>
                  <a:srgbClr val="3C5790"/>
                </a:solidFill>
              </a:rPr>
              <a:t> index is build of 1 or more shards and each of them contains part of document set.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Each of these shards can have replicas(copies of the shard).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During index creation we can specify how many shards and replicas should be created.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Having a shard and its replica, in general, means that when we index a document, we will modify them both.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ro-RO" dirty="0">
                <a:solidFill>
                  <a:schemeClr val="bg1"/>
                </a:solidFill>
              </a:rPr>
              <a:t>Indexing (cont.)</a:t>
            </a:r>
            <a:endParaRPr lang="fr-CA" dirty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15240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More shards allow to spread indices to more server, and we can handler more documents without losing performance.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More shards means that fewer resources are required to fetch a particular document because fewer document are stored in a single shared compared to the documents stored in a deployment with fewer shards.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When we have more replicas the higher the query throughput will be because the query ca</a:t>
            </a:r>
            <a:r>
              <a:rPr lang="ro-RO" sz="1400" dirty="0">
                <a:solidFill>
                  <a:srgbClr val="3C5790"/>
                </a:solidFill>
              </a:rPr>
              <a:t>n</a:t>
            </a:r>
            <a:r>
              <a:rPr lang="en-US" sz="1400" dirty="0">
                <a:solidFill>
                  <a:srgbClr val="3C5790"/>
                </a:solidFill>
              </a:rPr>
              <a:t> use </a:t>
            </a:r>
            <a:r>
              <a:rPr lang="ro-RO" sz="1400" dirty="0">
                <a:solidFill>
                  <a:srgbClr val="3C5790"/>
                </a:solidFill>
              </a:rPr>
              <a:t>e</a:t>
            </a:r>
            <a:r>
              <a:rPr lang="en-US" sz="1400" dirty="0">
                <a:solidFill>
                  <a:srgbClr val="3C5790"/>
                </a:solidFill>
              </a:rPr>
              <a:t>ither a shard or any of its copies.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0" y="3304083"/>
            <a:ext cx="3657600" cy="3477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ro-RO" dirty="0">
                <a:solidFill>
                  <a:schemeClr val="bg1"/>
                </a:solidFill>
              </a:rPr>
              <a:t>Indexing (cont.)</a:t>
            </a:r>
            <a:endParaRPr lang="fr-CA" dirty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19812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Indexing corresponds to both "Created" and "Update" documents based on a given type and ID.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URL: </a:t>
            </a:r>
            <a:r>
              <a:rPr lang="en-US" sz="1400" b="1" dirty="0">
                <a:solidFill>
                  <a:srgbClr val="3C5790"/>
                </a:solidFill>
              </a:rPr>
              <a:t>http://localhost:9200/&lt;index&gt;/&lt;type&gt;/[&lt;id&gt;]</a:t>
            </a:r>
          </a:p>
          <a:p>
            <a:r>
              <a:rPr lang="en-US" sz="1400" dirty="0">
                <a:solidFill>
                  <a:srgbClr val="3C5790"/>
                </a:solidFill>
              </a:rPr>
              <a:t>Index and type are required while the id part is optional.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If we don't specify an ID </a:t>
            </a:r>
            <a:r>
              <a:rPr lang="en-US" sz="1400" dirty="0" err="1">
                <a:solidFill>
                  <a:srgbClr val="3C5790"/>
                </a:solidFill>
              </a:rPr>
              <a:t>ElasticSearch</a:t>
            </a:r>
            <a:r>
              <a:rPr lang="en-US" sz="1400" dirty="0">
                <a:solidFill>
                  <a:srgbClr val="3C5790"/>
                </a:solidFill>
              </a:rPr>
              <a:t> will generate one.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If we don't specify an ID it's best to use POST method instead of PUT.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index name </a:t>
            </a:r>
            <a:r>
              <a:rPr lang="en-US" sz="1400" dirty="0" err="1">
                <a:solidFill>
                  <a:srgbClr val="3C5790"/>
                </a:solidFill>
              </a:rPr>
              <a:t>i</a:t>
            </a:r>
            <a:r>
              <a:rPr lang="ro-RO" sz="1400" dirty="0">
                <a:solidFill>
                  <a:srgbClr val="3C5790"/>
                </a:solidFill>
              </a:rPr>
              <a:t>s</a:t>
            </a:r>
            <a:r>
              <a:rPr lang="en-US" sz="1400" dirty="0">
                <a:solidFill>
                  <a:srgbClr val="3C5790"/>
                </a:solidFill>
              </a:rPr>
              <a:t> arbitrary.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ro-RO" dirty="0">
                <a:solidFill>
                  <a:schemeClr val="bg1"/>
                </a:solidFill>
              </a:rPr>
              <a:t>Searching</a:t>
            </a:r>
            <a:endParaRPr lang="fr-CA" dirty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4648200"/>
          </a:xfrm>
        </p:spPr>
        <p:txBody>
          <a:bodyPr/>
          <a:lstStyle/>
          <a:p>
            <a:r>
              <a:rPr lang="en-US" sz="1400" dirty="0" err="1">
                <a:solidFill>
                  <a:srgbClr val="3C5790"/>
                </a:solidFill>
              </a:rPr>
              <a:t>Elasticsearch</a:t>
            </a:r>
            <a:r>
              <a:rPr lang="en-US" sz="1400" dirty="0">
                <a:solidFill>
                  <a:srgbClr val="3C5790"/>
                </a:solidFill>
              </a:rPr>
              <a:t> supports two kinds of queries: </a:t>
            </a:r>
            <a:r>
              <a:rPr lang="en-US" sz="1400" b="1" dirty="0">
                <a:solidFill>
                  <a:srgbClr val="3C5790"/>
                </a:solidFill>
              </a:rPr>
              <a:t>basic ones </a:t>
            </a:r>
            <a:r>
              <a:rPr lang="en-US" sz="1400" dirty="0">
                <a:solidFill>
                  <a:srgbClr val="3C5790"/>
                </a:solidFill>
              </a:rPr>
              <a:t>and </a:t>
            </a:r>
            <a:r>
              <a:rPr lang="en-US" sz="1400" b="1" dirty="0">
                <a:solidFill>
                  <a:srgbClr val="3C5790"/>
                </a:solidFill>
              </a:rPr>
              <a:t>compound ones</a:t>
            </a:r>
            <a:r>
              <a:rPr lang="en-US" sz="1400" dirty="0">
                <a:solidFill>
                  <a:srgbClr val="3C5790"/>
                </a:solidFill>
              </a:rPr>
              <a:t>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Basic queries such as the </a:t>
            </a:r>
            <a:r>
              <a:rPr lang="en-US" sz="1400" b="1" dirty="0">
                <a:solidFill>
                  <a:srgbClr val="3C5790"/>
                </a:solidFill>
              </a:rPr>
              <a:t>term</a:t>
            </a:r>
            <a:r>
              <a:rPr lang="en-US" sz="1400" dirty="0">
                <a:solidFill>
                  <a:srgbClr val="3C5790"/>
                </a:solidFill>
              </a:rPr>
              <a:t> query are used for querying the actual data.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second type of query is the compound query, such as the </a:t>
            </a:r>
            <a:r>
              <a:rPr lang="en-US" sz="1400" b="1" dirty="0" err="1">
                <a:solidFill>
                  <a:srgbClr val="3C5790"/>
                </a:solidFill>
              </a:rPr>
              <a:t>bool</a:t>
            </a:r>
            <a:r>
              <a:rPr lang="en-US" sz="1400" dirty="0">
                <a:solidFill>
                  <a:srgbClr val="3C5790"/>
                </a:solidFill>
              </a:rPr>
              <a:t> query, which can combine multiple queries.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In addition, we can have filter queries that are used to filter the results with certain criteria.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ro-RO" dirty="0">
                <a:solidFill>
                  <a:schemeClr val="bg1"/>
                </a:solidFill>
              </a:rPr>
              <a:t>Searching (cont.)</a:t>
            </a:r>
            <a:endParaRPr lang="fr-CA" dirty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46482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In order to search with </a:t>
            </a:r>
            <a:r>
              <a:rPr lang="en-US" sz="1400" dirty="0" err="1">
                <a:solidFill>
                  <a:srgbClr val="3C5790"/>
                </a:solidFill>
              </a:rPr>
              <a:t>ElastiSearch</a:t>
            </a:r>
            <a:r>
              <a:rPr lang="en-US" sz="1400" dirty="0">
                <a:solidFill>
                  <a:srgbClr val="3C5790"/>
                </a:solidFill>
              </a:rPr>
              <a:t> we can use the </a:t>
            </a:r>
            <a:r>
              <a:rPr lang="en-US" sz="1400" b="1" dirty="0">
                <a:solidFill>
                  <a:srgbClr val="3C5790"/>
                </a:solidFill>
              </a:rPr>
              <a:t>_search</a:t>
            </a:r>
            <a:r>
              <a:rPr lang="en-US" sz="1400" dirty="0">
                <a:solidFill>
                  <a:srgbClr val="3C5790"/>
                </a:solidFill>
              </a:rPr>
              <a:t> endpoint optionally with an index and type.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search URL pattern is </a:t>
            </a:r>
            <a:r>
              <a:rPr lang="en-US" sz="1400" b="1" dirty="0">
                <a:solidFill>
                  <a:srgbClr val="3C5790"/>
                </a:solidFill>
              </a:rPr>
              <a:t>&lt;index&gt;/&lt;type&gt;/_search</a:t>
            </a:r>
            <a:r>
              <a:rPr lang="en-US" sz="1400" dirty="0">
                <a:solidFill>
                  <a:srgbClr val="3C5790"/>
                </a:solidFill>
              </a:rPr>
              <a:t> where index and type are both optional.</a:t>
            </a:r>
          </a:p>
          <a:p>
            <a:r>
              <a:rPr lang="en-US" sz="1400" b="1" dirty="0">
                <a:solidFill>
                  <a:srgbClr val="3C5790"/>
                </a:solidFill>
              </a:rPr>
              <a:t>http://localhost:9200/_search</a:t>
            </a:r>
            <a:r>
              <a:rPr lang="en-US" sz="1400" dirty="0">
                <a:solidFill>
                  <a:srgbClr val="3C5790"/>
                </a:solidFill>
              </a:rPr>
              <a:t> - Search across all indexes and all types.</a:t>
            </a:r>
          </a:p>
          <a:p>
            <a:r>
              <a:rPr lang="en-US" sz="1400" b="1" dirty="0">
                <a:solidFill>
                  <a:srgbClr val="3C5790"/>
                </a:solidFill>
              </a:rPr>
              <a:t>http://localhost:9200/movies/_search</a:t>
            </a:r>
            <a:r>
              <a:rPr lang="en-US" sz="1400" dirty="0">
                <a:solidFill>
                  <a:srgbClr val="3C5790"/>
                </a:solidFill>
              </a:rPr>
              <a:t> - Search across all types in the movies index.</a:t>
            </a:r>
          </a:p>
          <a:p>
            <a:r>
              <a:rPr lang="en-US" sz="1400" b="1" dirty="0">
                <a:solidFill>
                  <a:srgbClr val="3C5790"/>
                </a:solidFill>
              </a:rPr>
              <a:t>http://localhost:9200/movies/movie/_search</a:t>
            </a:r>
            <a:r>
              <a:rPr lang="en-US" sz="1400" dirty="0">
                <a:solidFill>
                  <a:srgbClr val="3C5790"/>
                </a:solidFill>
              </a:rPr>
              <a:t> - Search explicitly for documents of type movie within the movies index.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What</a:t>
            </a:r>
            <a:r>
              <a:rPr lang="fr-CA" dirty="0">
                <a:solidFill>
                  <a:schemeClr val="bg1"/>
                </a:solidFill>
              </a:rPr>
              <a:t> </a:t>
            </a:r>
            <a:r>
              <a:rPr lang="fr-CA" dirty="0" err="1">
                <a:solidFill>
                  <a:schemeClr val="bg1"/>
                </a:solidFill>
              </a:rPr>
              <a:t>is</a:t>
            </a:r>
            <a:r>
              <a:rPr lang="fr-CA" dirty="0">
                <a:solidFill>
                  <a:schemeClr val="bg1"/>
                </a:solidFill>
              </a:rPr>
              <a:t> </a:t>
            </a:r>
            <a:r>
              <a:rPr lang="ro-RO" dirty="0">
                <a:solidFill>
                  <a:schemeClr val="bg1"/>
                </a:solidFill>
              </a:rPr>
              <a:t>ElasticSearch</a:t>
            </a:r>
            <a:r>
              <a:rPr lang="fr-CA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228600" y="2133600"/>
            <a:ext cx="8686800" cy="1524000"/>
          </a:xfrm>
        </p:spPr>
        <p:txBody>
          <a:bodyPr/>
          <a:lstStyle/>
          <a:p>
            <a:r>
              <a:rPr lang="en-US" sz="1500" dirty="0" err="1">
                <a:solidFill>
                  <a:srgbClr val="3C5790"/>
                </a:solidFill>
              </a:rPr>
              <a:t>Elasticsearch</a:t>
            </a:r>
            <a:r>
              <a:rPr lang="en-US" sz="1500" dirty="0">
                <a:solidFill>
                  <a:srgbClr val="3C5790"/>
                </a:solidFill>
              </a:rPr>
              <a:t> is a search server based on </a:t>
            </a:r>
            <a:r>
              <a:rPr lang="en-US" sz="1500" dirty="0" err="1">
                <a:solidFill>
                  <a:srgbClr val="3C5790"/>
                </a:solidFill>
              </a:rPr>
              <a:t>Lucene</a:t>
            </a:r>
            <a:r>
              <a:rPr lang="en-US" sz="1500" dirty="0">
                <a:solidFill>
                  <a:srgbClr val="3C5790"/>
                </a:solidFill>
              </a:rPr>
              <a:t>.</a:t>
            </a:r>
          </a:p>
          <a:p>
            <a:r>
              <a:rPr lang="en-US" sz="1500" dirty="0">
                <a:solidFill>
                  <a:srgbClr val="3C5790"/>
                </a:solidFill>
              </a:rPr>
              <a:t>it provides a distributed,</a:t>
            </a:r>
            <a:r>
              <a:rPr lang="ro-RO" sz="1500" dirty="0">
                <a:solidFill>
                  <a:srgbClr val="3C5790"/>
                </a:solidFill>
              </a:rPr>
              <a:t> </a:t>
            </a:r>
            <a:r>
              <a:rPr lang="en-US" sz="1500" dirty="0">
                <a:solidFill>
                  <a:srgbClr val="3C5790"/>
                </a:solidFill>
              </a:rPr>
              <a:t>multitenant-capable full-text search engine with a REST web interface and schema-free JSON documents.</a:t>
            </a:r>
          </a:p>
          <a:p>
            <a:r>
              <a:rPr lang="en-US" sz="1500" dirty="0">
                <a:solidFill>
                  <a:srgbClr val="3C5790"/>
                </a:solidFill>
              </a:rPr>
              <a:t>Elasticsearch is developed in Java, and it released as open source under the terms of the Apache License.</a:t>
            </a:r>
            <a:endParaRPr lang="fr-CA" sz="1400" dirty="0">
              <a:solidFill>
                <a:srgbClr val="3C5790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ro-RO" dirty="0">
                <a:solidFill>
                  <a:schemeClr val="bg1"/>
                </a:solidFill>
              </a:rPr>
              <a:t>Searching (cont.)</a:t>
            </a:r>
            <a:endParaRPr lang="fr-CA" dirty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1981200"/>
          </a:xfrm>
        </p:spPr>
        <p:txBody>
          <a:bodyPr/>
          <a:lstStyle/>
          <a:p>
            <a:r>
              <a:rPr lang="en-US" sz="1400" dirty="0" err="1">
                <a:solidFill>
                  <a:srgbClr val="3C5790"/>
                </a:solidFill>
              </a:rPr>
              <a:t>ElasticSearch</a:t>
            </a:r>
            <a:r>
              <a:rPr lang="en-US" sz="1400" dirty="0">
                <a:solidFill>
                  <a:srgbClr val="3C5790"/>
                </a:solidFill>
              </a:rPr>
              <a:t> can search using the query DSL.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request body should be a JSON object that can contain certain query property.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query result will contain information about:</a:t>
            </a:r>
          </a:p>
          <a:p>
            <a:pPr lvl="1"/>
            <a:r>
              <a:rPr lang="en-US" sz="1200" dirty="0" err="1">
                <a:solidFill>
                  <a:srgbClr val="3C5790"/>
                </a:solidFill>
              </a:rPr>
              <a:t>execut</a:t>
            </a:r>
            <a:r>
              <a:rPr lang="ro-RO" sz="1200" dirty="0">
                <a:solidFill>
                  <a:srgbClr val="3C5790"/>
                </a:solidFill>
              </a:rPr>
              <a:t>i</a:t>
            </a:r>
            <a:r>
              <a:rPr lang="en-US" sz="1200" dirty="0">
                <a:solidFill>
                  <a:srgbClr val="3C5790"/>
                </a:solidFill>
              </a:rPr>
              <a:t>on time</a:t>
            </a:r>
          </a:p>
          <a:p>
            <a:pPr lvl="1"/>
            <a:r>
              <a:rPr lang="en-US" sz="1200" dirty="0">
                <a:solidFill>
                  <a:srgbClr val="3C5790"/>
                </a:solidFill>
              </a:rPr>
              <a:t>actual results</a:t>
            </a:r>
          </a:p>
          <a:p>
            <a:pPr lvl="1"/>
            <a:r>
              <a:rPr lang="en-US" sz="1200" dirty="0">
                <a:solidFill>
                  <a:srgbClr val="3C5790"/>
                </a:solidFill>
              </a:rPr>
              <a:t>total number of documents that match the query</a:t>
            </a:r>
          </a:p>
          <a:p>
            <a:pPr lvl="1"/>
            <a:r>
              <a:rPr lang="en-US" sz="1200" dirty="0">
                <a:solidFill>
                  <a:srgbClr val="3C5790"/>
                </a:solidFill>
              </a:rPr>
              <a:t>array with search hits</a:t>
            </a:r>
          </a:p>
          <a:p>
            <a:pPr lvl="1"/>
            <a:r>
              <a:rPr lang="en-US" sz="1200" dirty="0">
                <a:solidFill>
                  <a:srgbClr val="3C5790"/>
                </a:solidFill>
              </a:rPr>
              <a:t>metadata about the hit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19600" y="4419600"/>
            <a:ext cx="3800475" cy="143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43000" y="4495800"/>
            <a:ext cx="2000250" cy="88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ro-RO" dirty="0">
                <a:solidFill>
                  <a:schemeClr val="bg1"/>
                </a:solidFill>
              </a:rPr>
              <a:t>Searching (cont.)</a:t>
            </a:r>
            <a:endParaRPr lang="fr-CA" dirty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21336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To the query DSL we can add filters like: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90800" y="2667000"/>
            <a:ext cx="367665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ro-RO" dirty="0">
                <a:solidFill>
                  <a:schemeClr val="bg1"/>
                </a:solidFill>
              </a:rPr>
              <a:t>Searching (cont.)</a:t>
            </a:r>
            <a:endParaRPr lang="fr-CA" dirty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4572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the query process will consist of two phases: </a:t>
            </a:r>
            <a:r>
              <a:rPr lang="en-US" sz="1400" b="1" dirty="0">
                <a:solidFill>
                  <a:srgbClr val="3C5790"/>
                </a:solidFill>
              </a:rPr>
              <a:t>scatter</a:t>
            </a:r>
            <a:r>
              <a:rPr lang="en-US" sz="1400" dirty="0">
                <a:solidFill>
                  <a:srgbClr val="3C5790"/>
                </a:solidFill>
              </a:rPr>
              <a:t> and </a:t>
            </a:r>
            <a:r>
              <a:rPr lang="en-US" sz="1400" b="1" dirty="0">
                <a:solidFill>
                  <a:srgbClr val="3C5790"/>
                </a:solidFill>
              </a:rPr>
              <a:t>gather</a:t>
            </a:r>
            <a:r>
              <a:rPr lang="en-US" sz="1400" dirty="0">
                <a:solidFill>
                  <a:srgbClr val="3C5790"/>
                </a:solidFill>
              </a:rPr>
              <a:t>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47800" y="2537323"/>
            <a:ext cx="6096000" cy="4168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ro-RO" dirty="0">
                <a:solidFill>
                  <a:schemeClr val="bg1"/>
                </a:solidFill>
              </a:rPr>
              <a:t>Searching (cont.)</a:t>
            </a:r>
            <a:endParaRPr lang="fr-CA" dirty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177165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When we send a query, we send it to one of the </a:t>
            </a:r>
            <a:r>
              <a:rPr lang="en-US" sz="1400" dirty="0" err="1">
                <a:solidFill>
                  <a:srgbClr val="3C5790"/>
                </a:solidFill>
              </a:rPr>
              <a:t>Elasticsearch</a:t>
            </a:r>
            <a:r>
              <a:rPr lang="en-US" sz="1400" dirty="0">
                <a:solidFill>
                  <a:srgbClr val="3C5790"/>
                </a:solidFill>
              </a:rPr>
              <a:t> nodes.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query is distributed to all the shards that our index is built of.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Ex: if it is built of five shards and one replica, then five physical shards will be queried.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Each of the queried shards will only return the document identifier and the score of the document.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After all the documents have been gathered, the final response is built and returned as the query result.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ro-RO" dirty="0">
                <a:solidFill>
                  <a:schemeClr val="bg1"/>
                </a:solidFill>
              </a:rPr>
              <a:t>Searching (cont.)</a:t>
            </a:r>
            <a:endParaRPr lang="fr-CA" dirty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9906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The </a:t>
            </a:r>
            <a:r>
              <a:rPr lang="en-US" sz="1400" b="1" dirty="0">
                <a:solidFill>
                  <a:srgbClr val="3C5790"/>
                </a:solidFill>
              </a:rPr>
              <a:t>size</a:t>
            </a:r>
            <a:r>
              <a:rPr lang="en-US" sz="1400" dirty="0">
                <a:solidFill>
                  <a:srgbClr val="3C5790"/>
                </a:solidFill>
              </a:rPr>
              <a:t> parameter can limit the results.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</a:t>
            </a:r>
            <a:r>
              <a:rPr lang="en-US" sz="1400" b="1" dirty="0">
                <a:solidFill>
                  <a:srgbClr val="3C5790"/>
                </a:solidFill>
              </a:rPr>
              <a:t>from</a:t>
            </a:r>
            <a:r>
              <a:rPr lang="en-US" sz="1400" dirty="0">
                <a:solidFill>
                  <a:srgbClr val="3C5790"/>
                </a:solidFill>
              </a:rPr>
              <a:t> parameter can be used for pagination.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</a:t>
            </a:r>
            <a:r>
              <a:rPr lang="en-US" sz="1400" b="1" dirty="0">
                <a:solidFill>
                  <a:srgbClr val="3C5790"/>
                </a:solidFill>
              </a:rPr>
              <a:t>sort</a:t>
            </a:r>
            <a:r>
              <a:rPr lang="en-US" sz="1400" dirty="0">
                <a:solidFill>
                  <a:srgbClr val="3C5790"/>
                </a:solidFill>
              </a:rPr>
              <a:t> parameters can be used for sorting, specifying the sort parameters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9F314C-8031-4198-B4A2-A4A99BF2F8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00" y="3429000"/>
            <a:ext cx="4262438" cy="2394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239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ro-RO" dirty="0">
                <a:solidFill>
                  <a:schemeClr val="bg1"/>
                </a:solidFill>
              </a:rPr>
              <a:t>Searching (cont.)</a:t>
            </a:r>
            <a:endParaRPr lang="fr-CA" dirty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3048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For aggregations we need to use "</a:t>
            </a:r>
            <a:r>
              <a:rPr lang="en-US" sz="1400" b="1" dirty="0" err="1">
                <a:solidFill>
                  <a:srgbClr val="3C5790"/>
                </a:solidFill>
              </a:rPr>
              <a:t>aggs</a:t>
            </a:r>
            <a:r>
              <a:rPr lang="en-US" sz="1400" dirty="0">
                <a:solidFill>
                  <a:srgbClr val="3C5790"/>
                </a:solidFill>
              </a:rPr>
              <a:t>".</a:t>
            </a:r>
            <a:endParaRPr lang="en-US" sz="1400" b="1" dirty="0">
              <a:solidFill>
                <a:srgbClr val="3C5790"/>
              </a:solidFill>
            </a:endParaRPr>
          </a:p>
          <a:p>
            <a:endParaRPr lang="en-US" sz="1400" dirty="0">
              <a:solidFill>
                <a:srgbClr val="3C579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0E36C1-C735-4D79-B21D-4FC14434A5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3542915"/>
            <a:ext cx="4267200" cy="159938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20181B0-8DE6-4617-9F14-CFFDF466F5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2600" y="2101850"/>
            <a:ext cx="2883255" cy="4481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37567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ro-RO" dirty="0">
                <a:solidFill>
                  <a:schemeClr val="bg1"/>
                </a:solidFill>
              </a:rPr>
              <a:t>Searching (cont.)</a:t>
            </a:r>
            <a:endParaRPr lang="fr-CA" dirty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3048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The “</a:t>
            </a:r>
            <a:r>
              <a:rPr lang="en-US" sz="1400" b="1" dirty="0">
                <a:solidFill>
                  <a:srgbClr val="3C5790"/>
                </a:solidFill>
              </a:rPr>
              <a:t>stats</a:t>
            </a:r>
            <a:r>
              <a:rPr lang="en-US" sz="1400" dirty="0">
                <a:solidFill>
                  <a:srgbClr val="3C5790"/>
                </a:solidFill>
              </a:rPr>
              <a:t>” aggregation gives stats info about a numeric field: min, max, avg, sum.</a:t>
            </a:r>
            <a:endParaRPr lang="en-US" sz="1400" b="1" dirty="0">
              <a:solidFill>
                <a:srgbClr val="3C5790"/>
              </a:solidFill>
            </a:endParaRPr>
          </a:p>
          <a:p>
            <a:endParaRPr lang="en-US" sz="1400" dirty="0">
              <a:solidFill>
                <a:srgbClr val="3C579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B59C618-687A-494C-BB13-EE0EA64930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429000"/>
            <a:ext cx="3412067" cy="214949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A9A9C1F-E241-4E03-A9B0-D2CF4CEBC8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4735" y="2355112"/>
            <a:ext cx="2977464" cy="4362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19916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ro-RO" dirty="0">
                <a:solidFill>
                  <a:schemeClr val="bg1"/>
                </a:solidFill>
              </a:rPr>
              <a:t>Clustering</a:t>
            </a:r>
            <a:endParaRPr lang="fr-CA" dirty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46482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When Elasticsearch node start it looking for a master node that has the same cluster name and is visible.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If a master is found, the node joins a cluster that is already formed.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If no master is found, the node itself is selected as a master.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process of forming a cluster and finding nodes is called discovery.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By default, Elasticsearch uses the </a:t>
            </a:r>
            <a:r>
              <a:rPr lang="en-US" sz="1400" b="1" dirty="0" err="1">
                <a:solidFill>
                  <a:srgbClr val="3C5790"/>
                </a:solidFill>
              </a:rPr>
              <a:t>zen</a:t>
            </a:r>
            <a:r>
              <a:rPr lang="en-US" sz="1400" dirty="0">
                <a:solidFill>
                  <a:srgbClr val="3C5790"/>
                </a:solidFill>
              </a:rPr>
              <a:t> discovery, which provides multicast and unicast discovery.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ro-RO" dirty="0">
                <a:solidFill>
                  <a:schemeClr val="bg1"/>
                </a:solidFill>
              </a:rPr>
              <a:t>Clustering (cont.)</a:t>
            </a:r>
            <a:endParaRPr lang="fr-CA" dirty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4648200"/>
          </a:xfrm>
        </p:spPr>
        <p:txBody>
          <a:bodyPr/>
          <a:lstStyle/>
          <a:p>
            <a:r>
              <a:rPr lang="en-US" sz="1400" b="1" dirty="0">
                <a:solidFill>
                  <a:srgbClr val="3C5790"/>
                </a:solidFill>
              </a:rPr>
              <a:t>Master node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master node is the one that checks all the other nodes to see if they are responsive.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Other nodes ping the master too. 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master node will also accept the new nodes that want to join the cluster.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If the master is somehow disconnected from the cluster, the remaining nodes will select a new master from among themselves.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ro-RO" dirty="0">
                <a:solidFill>
                  <a:schemeClr val="bg1"/>
                </a:solidFill>
              </a:rPr>
              <a:t>Clustering (cont.)</a:t>
            </a:r>
            <a:endParaRPr lang="fr-CA" dirty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46482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By default, </a:t>
            </a:r>
            <a:r>
              <a:rPr lang="en-US" sz="1400" dirty="0" err="1">
                <a:solidFill>
                  <a:srgbClr val="3C5790"/>
                </a:solidFill>
              </a:rPr>
              <a:t>Elasticsearch</a:t>
            </a:r>
            <a:r>
              <a:rPr lang="en-US" sz="1400" dirty="0">
                <a:solidFill>
                  <a:srgbClr val="3C5790"/>
                </a:solidFill>
              </a:rPr>
              <a:t> allows every node to be a master node and a data node.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For </a:t>
            </a:r>
            <a:r>
              <a:rPr lang="en-US" sz="1400" dirty="0" err="1">
                <a:solidFill>
                  <a:srgbClr val="3C5790"/>
                </a:solidFill>
              </a:rPr>
              <a:t>perfo</a:t>
            </a:r>
            <a:r>
              <a:rPr lang="ro-RO" sz="1400" dirty="0">
                <a:solidFill>
                  <a:srgbClr val="3C5790"/>
                </a:solidFill>
              </a:rPr>
              <a:t>r</a:t>
            </a:r>
            <a:r>
              <a:rPr lang="en-US" sz="1400" dirty="0">
                <a:solidFill>
                  <a:srgbClr val="3C5790"/>
                </a:solidFill>
              </a:rPr>
              <a:t>m</a:t>
            </a:r>
            <a:r>
              <a:rPr lang="ro-RO" sz="1400" dirty="0">
                <a:solidFill>
                  <a:srgbClr val="3C5790"/>
                </a:solidFill>
              </a:rPr>
              <a:t>a</a:t>
            </a:r>
            <a:r>
              <a:rPr lang="en-US" sz="1400" dirty="0" err="1">
                <a:solidFill>
                  <a:srgbClr val="3C5790"/>
                </a:solidFill>
              </a:rPr>
              <a:t>nce</a:t>
            </a:r>
            <a:r>
              <a:rPr lang="en-US" sz="1400" dirty="0">
                <a:solidFill>
                  <a:srgbClr val="3C5790"/>
                </a:solidFill>
              </a:rPr>
              <a:t> reasons is best t</a:t>
            </a:r>
            <a:r>
              <a:rPr lang="ro-RO" sz="1400" dirty="0">
                <a:solidFill>
                  <a:srgbClr val="3C5790"/>
                </a:solidFill>
              </a:rPr>
              <a:t>o</a:t>
            </a:r>
            <a:r>
              <a:rPr lang="en-US" sz="1400" dirty="0">
                <a:solidFill>
                  <a:srgbClr val="3C5790"/>
                </a:solidFill>
              </a:rPr>
              <a:t> have different data nodes.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We need to setup in elasticsearch.yml configuration file:</a:t>
            </a:r>
          </a:p>
          <a:p>
            <a:r>
              <a:rPr lang="en-US" sz="1400" dirty="0" err="1">
                <a:solidFill>
                  <a:srgbClr val="3C5790"/>
                </a:solidFill>
              </a:rPr>
              <a:t>node.master</a:t>
            </a:r>
            <a:r>
              <a:rPr lang="en-US" sz="1400" dirty="0">
                <a:solidFill>
                  <a:srgbClr val="3C5790"/>
                </a:solidFill>
              </a:rPr>
              <a:t>: false</a:t>
            </a:r>
          </a:p>
          <a:p>
            <a:r>
              <a:rPr lang="en-US" sz="1400" dirty="0" err="1">
                <a:solidFill>
                  <a:srgbClr val="3C5790"/>
                </a:solidFill>
              </a:rPr>
              <a:t>node.data</a:t>
            </a:r>
            <a:r>
              <a:rPr lang="en-US" sz="1400" dirty="0">
                <a:solidFill>
                  <a:srgbClr val="3C5790"/>
                </a:solidFill>
              </a:rPr>
              <a:t>: true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>
                <a:solidFill>
                  <a:schemeClr val="bg1"/>
                </a:solidFill>
              </a:rPr>
              <a:t>Architecture</a:t>
            </a:r>
            <a:endParaRPr lang="fr-CA" dirty="0">
              <a:solidFill>
                <a:schemeClr val="bg1"/>
              </a:solidFill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9200" y="2667000"/>
            <a:ext cx="6238875" cy="323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z="4000" dirty="0" err="1">
                <a:solidFill>
                  <a:schemeClr val="bg1">
                    <a:lumMod val="95000"/>
                  </a:schemeClr>
                </a:solidFill>
              </a:rPr>
              <a:t>Bibliography</a:t>
            </a:r>
            <a:endParaRPr lang="fr-CA" sz="4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123" name="Espace réservé du contenu 4"/>
          <p:cNvSpPr>
            <a:spLocks noGrp="1"/>
          </p:cNvSpPr>
          <p:nvPr>
            <p:ph idx="1"/>
          </p:nvPr>
        </p:nvSpPr>
        <p:spPr>
          <a:xfrm>
            <a:off x="457200" y="1676400"/>
            <a:ext cx="8458200" cy="4876800"/>
          </a:xfrm>
        </p:spPr>
        <p:txBody>
          <a:bodyPr/>
          <a:lstStyle/>
          <a:p>
            <a:r>
              <a:rPr lang="en-US" sz="1600" dirty="0">
                <a:solidFill>
                  <a:schemeClr val="bg1"/>
                </a:solidFill>
              </a:rPr>
              <a:t>http://en.wikipedia.org/wiki/Elasticsearch</a:t>
            </a:r>
            <a:endParaRPr lang="ro-RO" sz="1600" dirty="0">
              <a:solidFill>
                <a:schemeClr val="bg1"/>
              </a:solidFill>
            </a:endParaRPr>
          </a:p>
          <a:p>
            <a:r>
              <a:rPr lang="ro-RO" sz="1600" dirty="0">
                <a:solidFill>
                  <a:schemeClr val="bg1"/>
                </a:solidFill>
              </a:rPr>
              <a:t>Packt Publisher – Elasticsearch Server 2nd Edition</a:t>
            </a:r>
          </a:p>
          <a:p>
            <a:r>
              <a:rPr lang="ro-RO" sz="1600" dirty="0">
                <a:solidFill>
                  <a:schemeClr val="bg1"/>
                </a:solidFill>
              </a:rPr>
              <a:t>http://joelabrahamsson.com/elasticsearch-101/</a:t>
            </a:r>
          </a:p>
          <a:p>
            <a:r>
              <a:rPr lang="fr-CA" sz="1600" dirty="0">
                <a:solidFill>
                  <a:schemeClr val="bg1"/>
                </a:solidFill>
              </a:rPr>
              <a:t>http://www.elasticsearch.org/guide/en/elasticsearch/hadoop/current/features.html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>
                <a:solidFill>
                  <a:schemeClr val="bg1"/>
                </a:solidFill>
              </a:rPr>
              <a:t>Features</a:t>
            </a:r>
            <a:endParaRPr lang="fr-CA" dirty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962400"/>
          </a:xfrm>
        </p:spPr>
        <p:txBody>
          <a:bodyPr/>
          <a:lstStyle/>
          <a:p>
            <a:r>
              <a:rPr lang="en-US" sz="1400" b="1" dirty="0">
                <a:solidFill>
                  <a:srgbClr val="3C5790"/>
                </a:solidFill>
              </a:rPr>
              <a:t>REST API based</a:t>
            </a:r>
            <a:endParaRPr lang="ro-RO" sz="1400" b="1" dirty="0">
              <a:solidFill>
                <a:srgbClr val="3C5790"/>
              </a:solidFill>
            </a:endParaRPr>
          </a:p>
          <a:p>
            <a:pPr lvl="1"/>
            <a:r>
              <a:rPr lang="en-US" sz="1200" dirty="0">
                <a:solidFill>
                  <a:srgbClr val="3C5790"/>
                </a:solidFill>
              </a:rPr>
              <a:t>used for communication</a:t>
            </a:r>
          </a:p>
          <a:p>
            <a:r>
              <a:rPr lang="en-US" sz="1400" b="1" dirty="0">
                <a:solidFill>
                  <a:srgbClr val="3C5790"/>
                </a:solidFill>
              </a:rPr>
              <a:t>Scalable Map/Reduce model</a:t>
            </a:r>
            <a:endParaRPr lang="ro-RO" sz="1400" b="1" dirty="0">
              <a:solidFill>
                <a:srgbClr val="3C5790"/>
              </a:solidFill>
            </a:endParaRPr>
          </a:p>
          <a:p>
            <a:pPr lvl="1"/>
            <a:r>
              <a:rPr lang="en-US" sz="1200" dirty="0">
                <a:solidFill>
                  <a:srgbClr val="3C5790"/>
                </a:solidFill>
              </a:rPr>
              <a:t> every operation results in multiple </a:t>
            </a:r>
            <a:r>
              <a:rPr lang="en-US" sz="1200" dirty="0" err="1">
                <a:solidFill>
                  <a:srgbClr val="3C5790"/>
                </a:solidFill>
              </a:rPr>
              <a:t>Hadoop</a:t>
            </a:r>
            <a:r>
              <a:rPr lang="en-US" sz="1200" dirty="0">
                <a:solidFill>
                  <a:srgbClr val="3C5790"/>
                </a:solidFill>
              </a:rPr>
              <a:t> tasks that interact in parallel.</a:t>
            </a:r>
          </a:p>
          <a:p>
            <a:r>
              <a:rPr lang="en-US" sz="1400" b="1" dirty="0">
                <a:solidFill>
                  <a:srgbClr val="3C5790"/>
                </a:solidFill>
              </a:rPr>
              <a:t>Memory and I/O efficient</a:t>
            </a:r>
            <a:endParaRPr lang="ro-RO" sz="1400" b="1" dirty="0">
              <a:solidFill>
                <a:srgbClr val="3C5790"/>
              </a:solidFill>
            </a:endParaRPr>
          </a:p>
          <a:p>
            <a:pPr lvl="1"/>
            <a:r>
              <a:rPr lang="en-US" sz="1200" dirty="0">
                <a:solidFill>
                  <a:srgbClr val="3C5790"/>
                </a:solidFill>
              </a:rPr>
              <a:t>focused on performance.</a:t>
            </a:r>
          </a:p>
          <a:p>
            <a:r>
              <a:rPr lang="en-US" sz="1400" b="1" dirty="0">
                <a:solidFill>
                  <a:srgbClr val="3C5790"/>
                </a:solidFill>
              </a:rPr>
              <a:t>Adaptive I/O</a:t>
            </a:r>
            <a:endParaRPr lang="ro-RO" sz="1400" b="1" dirty="0">
              <a:solidFill>
                <a:srgbClr val="3C5790"/>
              </a:solidFill>
            </a:endParaRPr>
          </a:p>
          <a:p>
            <a:pPr lvl="1"/>
            <a:r>
              <a:rPr lang="en-US" sz="1200" dirty="0" err="1">
                <a:solidFill>
                  <a:srgbClr val="3C5790"/>
                </a:solidFill>
              </a:rPr>
              <a:t>elasticsearch</a:t>
            </a:r>
            <a:r>
              <a:rPr lang="en-US" sz="1200" dirty="0">
                <a:solidFill>
                  <a:srgbClr val="3C5790"/>
                </a:solidFill>
              </a:rPr>
              <a:t> detects transport errors and retries automatically.</a:t>
            </a:r>
            <a:endParaRPr lang="ro-RO" sz="1200" dirty="0">
              <a:solidFill>
                <a:srgbClr val="3C5790"/>
              </a:solidFill>
            </a:endParaRPr>
          </a:p>
          <a:p>
            <a:r>
              <a:rPr lang="en-US" sz="1400" b="1" dirty="0">
                <a:solidFill>
                  <a:srgbClr val="3C5790"/>
                </a:solidFill>
              </a:rPr>
              <a:t>Facilitates data co-location</a:t>
            </a:r>
            <a:endParaRPr lang="ro-RO" sz="1400" b="1" dirty="0">
              <a:solidFill>
                <a:srgbClr val="3C5790"/>
              </a:solidFill>
            </a:endParaRPr>
          </a:p>
          <a:p>
            <a:pPr lvl="1"/>
            <a:r>
              <a:rPr lang="en-US" sz="1200" dirty="0">
                <a:solidFill>
                  <a:srgbClr val="3C5790"/>
                </a:solidFill>
              </a:rPr>
              <a:t>integrates with </a:t>
            </a:r>
            <a:r>
              <a:rPr lang="en-US" sz="1200" dirty="0" err="1">
                <a:solidFill>
                  <a:srgbClr val="3C5790"/>
                </a:solidFill>
              </a:rPr>
              <a:t>Hadoop</a:t>
            </a:r>
            <a:r>
              <a:rPr lang="en-US" sz="1200" dirty="0">
                <a:solidFill>
                  <a:srgbClr val="3C5790"/>
                </a:solidFill>
              </a:rPr>
              <a:t> exposing its network access information, allowing co-located </a:t>
            </a:r>
            <a:r>
              <a:rPr lang="en-US" sz="1200" dirty="0" err="1">
                <a:solidFill>
                  <a:srgbClr val="3C5790"/>
                </a:solidFill>
              </a:rPr>
              <a:t>Elasticsearch</a:t>
            </a:r>
            <a:r>
              <a:rPr lang="en-US" sz="1200" dirty="0">
                <a:solidFill>
                  <a:srgbClr val="3C5790"/>
                </a:solidFill>
              </a:rPr>
              <a:t> and </a:t>
            </a:r>
            <a:r>
              <a:rPr lang="en-US" sz="1200" dirty="0" err="1">
                <a:solidFill>
                  <a:srgbClr val="3C5790"/>
                </a:solidFill>
              </a:rPr>
              <a:t>Hadoop</a:t>
            </a:r>
            <a:r>
              <a:rPr lang="en-US" sz="1200" dirty="0">
                <a:solidFill>
                  <a:srgbClr val="3C5790"/>
                </a:solidFill>
              </a:rPr>
              <a:t> clusters to be aware of each other and reduce network IO.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ro-RO" dirty="0">
                <a:solidFill>
                  <a:schemeClr val="bg1"/>
                </a:solidFill>
              </a:rPr>
              <a:t>Terms</a:t>
            </a:r>
            <a:endParaRPr lang="fr-CA" dirty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2295525"/>
          </a:xfrm>
        </p:spPr>
        <p:txBody>
          <a:bodyPr/>
          <a:lstStyle/>
          <a:p>
            <a:r>
              <a:rPr lang="en-US" sz="1400" b="1" dirty="0">
                <a:solidFill>
                  <a:srgbClr val="3C5790"/>
                </a:solidFill>
              </a:rPr>
              <a:t>Document</a:t>
            </a:r>
            <a:r>
              <a:rPr lang="en-US" sz="1400" dirty="0">
                <a:solidFill>
                  <a:srgbClr val="3C5790"/>
                </a:solidFill>
              </a:rPr>
              <a:t> : main data carrier used during indexing and searching, comprising one or more fields that contain the data.</a:t>
            </a:r>
          </a:p>
          <a:p>
            <a:r>
              <a:rPr lang="en-US" sz="1400" b="1" dirty="0">
                <a:solidFill>
                  <a:srgbClr val="3C5790"/>
                </a:solidFill>
              </a:rPr>
              <a:t>Field</a:t>
            </a:r>
            <a:r>
              <a:rPr lang="en-US" sz="1400" dirty="0">
                <a:solidFill>
                  <a:srgbClr val="3C5790"/>
                </a:solidFill>
              </a:rPr>
              <a:t>: section from document which is build of 2 parts: the name and the value.</a:t>
            </a:r>
          </a:p>
          <a:p>
            <a:r>
              <a:rPr lang="en-US" sz="1400" b="1" dirty="0">
                <a:solidFill>
                  <a:srgbClr val="3C5790"/>
                </a:solidFill>
              </a:rPr>
              <a:t>Term</a:t>
            </a:r>
            <a:r>
              <a:rPr lang="en-US" sz="1400" dirty="0">
                <a:solidFill>
                  <a:srgbClr val="3C5790"/>
                </a:solidFill>
              </a:rPr>
              <a:t>: unit of search representing a word from the text.</a:t>
            </a:r>
          </a:p>
          <a:p>
            <a:r>
              <a:rPr lang="en-US" sz="1400" b="1" dirty="0">
                <a:solidFill>
                  <a:srgbClr val="3C5790"/>
                </a:solidFill>
              </a:rPr>
              <a:t>Token</a:t>
            </a:r>
            <a:r>
              <a:rPr lang="en-US" sz="1400" dirty="0">
                <a:solidFill>
                  <a:srgbClr val="3C5790"/>
                </a:solidFill>
              </a:rPr>
              <a:t>: occurrence of a term in the text of the field.</a:t>
            </a:r>
            <a:endParaRPr lang="ro-RO" sz="1400" dirty="0">
              <a:solidFill>
                <a:srgbClr val="3C5790"/>
              </a:solidFill>
            </a:endParaRPr>
          </a:p>
          <a:p>
            <a:r>
              <a:rPr lang="ro-RO" sz="1400" dirty="0">
                <a:solidFill>
                  <a:srgbClr val="3C5790"/>
                </a:solidFill>
              </a:rPr>
              <a:t>If we have 3 documents the index will look like: </a:t>
            </a:r>
          </a:p>
          <a:p>
            <a:r>
              <a:rPr lang="en-US" sz="1400" dirty="0" err="1">
                <a:solidFill>
                  <a:srgbClr val="3C5790"/>
                </a:solidFill>
              </a:rPr>
              <a:t>Elasticsearch</a:t>
            </a:r>
            <a:r>
              <a:rPr lang="en-US" sz="1400" dirty="0">
                <a:solidFill>
                  <a:srgbClr val="3C5790"/>
                </a:solidFill>
              </a:rPr>
              <a:t> Server 1.0 (document 1)</a:t>
            </a:r>
          </a:p>
          <a:p>
            <a:r>
              <a:rPr lang="en-US" sz="1400" dirty="0">
                <a:solidFill>
                  <a:srgbClr val="3C5790"/>
                </a:solidFill>
              </a:rPr>
              <a:t>Mastering </a:t>
            </a:r>
            <a:r>
              <a:rPr lang="en-US" sz="1400" dirty="0" err="1">
                <a:solidFill>
                  <a:srgbClr val="3C5790"/>
                </a:solidFill>
              </a:rPr>
              <a:t>Elasticsearch</a:t>
            </a:r>
            <a:r>
              <a:rPr lang="en-US" sz="1400" dirty="0">
                <a:solidFill>
                  <a:srgbClr val="3C5790"/>
                </a:solidFill>
              </a:rPr>
              <a:t> (document 2)</a:t>
            </a:r>
          </a:p>
          <a:p>
            <a:r>
              <a:rPr lang="en-US" sz="1400" dirty="0">
                <a:solidFill>
                  <a:srgbClr val="3C5790"/>
                </a:solidFill>
              </a:rPr>
              <a:t>Apache </a:t>
            </a:r>
            <a:r>
              <a:rPr lang="en-US" sz="1400" dirty="0" err="1">
                <a:solidFill>
                  <a:srgbClr val="3C5790"/>
                </a:solidFill>
              </a:rPr>
              <a:t>Solr</a:t>
            </a:r>
            <a:r>
              <a:rPr lang="en-US" sz="1400" dirty="0">
                <a:solidFill>
                  <a:srgbClr val="3C5790"/>
                </a:solidFill>
              </a:rPr>
              <a:t> 4 Cookbook (document 3)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4600" y="4419600"/>
            <a:ext cx="3924300" cy="2200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ro-RO" dirty="0">
                <a:solidFill>
                  <a:schemeClr val="bg1"/>
                </a:solidFill>
              </a:rPr>
              <a:t>Configuration</a:t>
            </a:r>
            <a:endParaRPr lang="fr-CA" dirty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46482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The configuration is in the config directory.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There are 2 files: elasticsearch.yml(or </a:t>
            </a:r>
            <a:r>
              <a:rPr lang="en-US" sz="1400" dirty="0" err="1">
                <a:solidFill>
                  <a:srgbClr val="3C5790"/>
                </a:solidFill>
              </a:rPr>
              <a:t>elasticsearch.json</a:t>
            </a:r>
            <a:r>
              <a:rPr lang="en-US" sz="1400" dirty="0">
                <a:solidFill>
                  <a:srgbClr val="3C5790"/>
                </a:solidFill>
              </a:rPr>
              <a:t>) and logging.yml. </a:t>
            </a:r>
          </a:p>
          <a:p>
            <a:r>
              <a:rPr lang="en-US" sz="1400" dirty="0">
                <a:solidFill>
                  <a:srgbClr val="3C5790"/>
                </a:solidFill>
              </a:rPr>
              <a:t>Elasticsearch.yml is setting the default configuration. 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These values can be </a:t>
            </a:r>
            <a:r>
              <a:rPr lang="en-US" sz="1400">
                <a:solidFill>
                  <a:srgbClr val="3C5790"/>
                </a:solidFill>
              </a:rPr>
              <a:t>changed at </a:t>
            </a:r>
            <a:r>
              <a:rPr lang="en-US" sz="1400" dirty="0">
                <a:solidFill>
                  <a:srgbClr val="3C5790"/>
                </a:solidFill>
              </a:rPr>
              <a:t>runtime without the cluster.name and node.name values.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Logging.yml file defines which information should be logged.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ro-RO" dirty="0">
                <a:solidFill>
                  <a:schemeClr val="bg1"/>
                </a:solidFill>
              </a:rPr>
              <a:t>Core</a:t>
            </a:r>
            <a:endParaRPr lang="fr-CA" dirty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1752600"/>
          </a:xfrm>
        </p:spPr>
        <p:txBody>
          <a:bodyPr/>
          <a:lstStyle/>
          <a:p>
            <a:r>
              <a:rPr lang="en-US" sz="1400" b="1" dirty="0">
                <a:solidFill>
                  <a:srgbClr val="3C5790"/>
                </a:solidFill>
              </a:rPr>
              <a:t>Analysis</a:t>
            </a:r>
            <a:r>
              <a:rPr lang="en-US" sz="1400" dirty="0">
                <a:solidFill>
                  <a:srgbClr val="3C5790"/>
                </a:solidFill>
              </a:rPr>
              <a:t> represents the process of transforming the data.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Analysis is done by the analyzer, which is built of a tokenizer and 0 or more token filters and can have 0 or more-character </a:t>
            </a:r>
            <a:r>
              <a:rPr lang="en-US" sz="1400" b="1" dirty="0">
                <a:solidFill>
                  <a:srgbClr val="3C5790"/>
                </a:solidFill>
              </a:rPr>
              <a:t>mappers</a:t>
            </a:r>
            <a:r>
              <a:rPr lang="en-US" sz="1400" dirty="0">
                <a:solidFill>
                  <a:srgbClr val="3C5790"/>
                </a:solidFill>
              </a:rPr>
              <a:t>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</a:t>
            </a:r>
            <a:r>
              <a:rPr lang="en-US" sz="1400" dirty="0" err="1">
                <a:solidFill>
                  <a:srgbClr val="3C5790"/>
                </a:solidFill>
              </a:rPr>
              <a:t>Lucene</a:t>
            </a:r>
            <a:r>
              <a:rPr lang="en-US" sz="1400" dirty="0">
                <a:solidFill>
                  <a:srgbClr val="3C5790"/>
                </a:solidFill>
              </a:rPr>
              <a:t> </a:t>
            </a:r>
            <a:r>
              <a:rPr lang="en-US" sz="1400" dirty="0" err="1">
                <a:solidFill>
                  <a:srgbClr val="3C5790"/>
                </a:solidFill>
              </a:rPr>
              <a:t>tokenizer</a:t>
            </a:r>
            <a:r>
              <a:rPr lang="en-US" sz="1400" dirty="0">
                <a:solidFill>
                  <a:srgbClr val="3C5790"/>
                </a:solidFill>
              </a:rPr>
              <a:t> is </a:t>
            </a:r>
            <a:r>
              <a:rPr lang="en-US" sz="1400" dirty="0" err="1">
                <a:solidFill>
                  <a:srgbClr val="3C5790"/>
                </a:solidFill>
              </a:rPr>
              <a:t>spliting</a:t>
            </a:r>
            <a:r>
              <a:rPr lang="en-US" sz="1400" dirty="0">
                <a:solidFill>
                  <a:srgbClr val="3C5790"/>
                </a:solidFill>
              </a:rPr>
              <a:t> text into tokens, and the work is called </a:t>
            </a:r>
            <a:r>
              <a:rPr lang="en-US" sz="1400" b="1" dirty="0">
                <a:solidFill>
                  <a:srgbClr val="3C5790"/>
                </a:solidFill>
              </a:rPr>
              <a:t>token stream</a:t>
            </a:r>
            <a:r>
              <a:rPr lang="en-US" sz="1400" dirty="0">
                <a:solidFill>
                  <a:srgbClr val="3C5790"/>
                </a:solidFill>
              </a:rPr>
              <a:t>.</a:t>
            </a:r>
            <a:endParaRPr lang="ro-RO" sz="1400" dirty="0">
              <a:solidFill>
                <a:srgbClr val="3C5790"/>
              </a:solidFill>
            </a:endParaRPr>
          </a:p>
          <a:p>
            <a:r>
              <a:rPr lang="en-US" sz="1400" dirty="0">
                <a:solidFill>
                  <a:srgbClr val="3C5790"/>
                </a:solidFill>
              </a:rPr>
              <a:t>The default port used for the HTTP API is </a:t>
            </a:r>
            <a:r>
              <a:rPr lang="en-US" sz="1400" b="1" dirty="0">
                <a:solidFill>
                  <a:srgbClr val="3C5790"/>
                </a:solidFill>
              </a:rPr>
              <a:t>9200</a:t>
            </a:r>
            <a:r>
              <a:rPr lang="en-US" sz="1400" dirty="0">
                <a:solidFill>
                  <a:srgbClr val="3C5790"/>
                </a:solidFill>
              </a:rPr>
              <a:t> and if we access http://127.0.0.1:9200/ we get from </a:t>
            </a:r>
            <a:r>
              <a:rPr lang="en-US" sz="1400" dirty="0" err="1">
                <a:solidFill>
                  <a:srgbClr val="3C5790"/>
                </a:solidFill>
              </a:rPr>
              <a:t>ElasticSearch</a:t>
            </a:r>
            <a:r>
              <a:rPr lang="en-US" sz="1400" dirty="0">
                <a:solidFill>
                  <a:srgbClr val="3C5790"/>
                </a:solidFill>
              </a:rPr>
              <a:t> the following response</a:t>
            </a:r>
            <a:r>
              <a:rPr lang="ro-RO" sz="1400" dirty="0">
                <a:solidFill>
                  <a:srgbClr val="3C5790"/>
                </a:solidFill>
              </a:rPr>
              <a:t>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output is structured as a </a:t>
            </a:r>
            <a:r>
              <a:rPr lang="en-US" sz="1400" b="1" dirty="0">
                <a:solidFill>
                  <a:srgbClr val="3C5790"/>
                </a:solidFill>
              </a:rPr>
              <a:t>JSON (JavaScript Object Notation)</a:t>
            </a:r>
            <a:r>
              <a:rPr lang="en-US" sz="1400" dirty="0">
                <a:solidFill>
                  <a:srgbClr val="3C5790"/>
                </a:solidFill>
              </a:rPr>
              <a:t> object.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09800" y="4057650"/>
            <a:ext cx="4286250" cy="2343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ro-RO" dirty="0">
                <a:solidFill>
                  <a:schemeClr val="bg1"/>
                </a:solidFill>
              </a:rPr>
              <a:t>Core (cont.)</a:t>
            </a:r>
            <a:endParaRPr lang="fr-CA" dirty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9906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We can check cluster health using the URL: http://127.0.0.1:9200/_cluster/health?pretty</a:t>
            </a:r>
            <a:r>
              <a:rPr lang="ro-RO" sz="1400" dirty="0">
                <a:solidFill>
                  <a:srgbClr val="3C5790"/>
                </a:solidFill>
              </a:rPr>
              <a:t>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We can close the </a:t>
            </a:r>
            <a:r>
              <a:rPr lang="en-US" sz="1400" dirty="0" err="1">
                <a:solidFill>
                  <a:srgbClr val="3C5790"/>
                </a:solidFill>
              </a:rPr>
              <a:t>ElasticSearch</a:t>
            </a:r>
            <a:r>
              <a:rPr lang="en-US" sz="1400" dirty="0">
                <a:solidFill>
                  <a:srgbClr val="3C5790"/>
                </a:solidFill>
              </a:rPr>
              <a:t> by closing the process POST request to http://localhost:9200/_cluster/nodes/_shutdown</a:t>
            </a:r>
            <a:r>
              <a:rPr lang="ro-RO" sz="1400" dirty="0">
                <a:solidFill>
                  <a:srgbClr val="3C5790"/>
                </a:solidFill>
              </a:rPr>
              <a:t>.</a:t>
            </a:r>
            <a:endParaRPr lang="en-US" sz="1400" dirty="0">
              <a:solidFill>
                <a:srgbClr val="3C579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4600" y="3276600"/>
            <a:ext cx="3581400" cy="2200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14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143</Template>
  <TotalTime>8174</TotalTime>
  <Words>2594</Words>
  <Application>Microsoft Office PowerPoint</Application>
  <PresentationFormat>On-screen Show (4:3)</PresentationFormat>
  <Paragraphs>219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4" baseType="lpstr">
      <vt:lpstr>Arial</vt:lpstr>
      <vt:lpstr>Calibri</vt:lpstr>
      <vt:lpstr>Wingdings</vt:lpstr>
      <vt:lpstr>143</vt:lpstr>
      <vt:lpstr>ElasticSearch</vt:lpstr>
      <vt:lpstr>Contents</vt:lpstr>
      <vt:lpstr>What is ElasticSearch?</vt:lpstr>
      <vt:lpstr>Architecture</vt:lpstr>
      <vt:lpstr>Features</vt:lpstr>
      <vt:lpstr>Terms</vt:lpstr>
      <vt:lpstr>Configuration</vt:lpstr>
      <vt:lpstr>Core</vt:lpstr>
      <vt:lpstr>Core (cont.)</vt:lpstr>
      <vt:lpstr>Core (cont.)</vt:lpstr>
      <vt:lpstr>Core (cont.)</vt:lpstr>
      <vt:lpstr>Core (cont.)</vt:lpstr>
      <vt:lpstr>Core (cont.)</vt:lpstr>
      <vt:lpstr>REST API</vt:lpstr>
      <vt:lpstr>REST API (cont.)</vt:lpstr>
      <vt:lpstr>REST API (cont.)</vt:lpstr>
      <vt:lpstr>REST API (cont.)</vt:lpstr>
      <vt:lpstr>REST API (cont.)</vt:lpstr>
      <vt:lpstr>REST API (cont.)</vt:lpstr>
      <vt:lpstr>REST API (cont.)</vt:lpstr>
      <vt:lpstr>REST API (cont.)</vt:lpstr>
      <vt:lpstr>REST API (cont.)</vt:lpstr>
      <vt:lpstr>REST API (cont.)</vt:lpstr>
      <vt:lpstr>REST API (cont.)</vt:lpstr>
      <vt:lpstr>Indexing</vt:lpstr>
      <vt:lpstr>Indexing (cont.)</vt:lpstr>
      <vt:lpstr>Indexing (cont.)</vt:lpstr>
      <vt:lpstr>Searching</vt:lpstr>
      <vt:lpstr>Searching (cont.)</vt:lpstr>
      <vt:lpstr>Searching (cont.)</vt:lpstr>
      <vt:lpstr>Searching (cont.)</vt:lpstr>
      <vt:lpstr>Searching (cont.)</vt:lpstr>
      <vt:lpstr>Searching (cont.)</vt:lpstr>
      <vt:lpstr>Searching (cont.)</vt:lpstr>
      <vt:lpstr>Searching (cont.)</vt:lpstr>
      <vt:lpstr>Searching (cont.)</vt:lpstr>
      <vt:lpstr>Clustering</vt:lpstr>
      <vt:lpstr>Clustering (cont.)</vt:lpstr>
      <vt:lpstr>Clustering (cont.)</vt:lpstr>
      <vt:lpstr>Bibliography</vt:lpstr>
    </vt:vector>
  </TitlesOfParts>
  <Company>Computaris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 NAME</dc:title>
  <dc:creator>Ionut Dima</dc:creator>
  <cp:lastModifiedBy>Ionut Dima</cp:lastModifiedBy>
  <cp:revision>716</cp:revision>
  <dcterms:created xsi:type="dcterms:W3CDTF">2012-04-12T06:19:17Z</dcterms:created>
  <dcterms:modified xsi:type="dcterms:W3CDTF">2022-05-03T06:28:17Z</dcterms:modified>
</cp:coreProperties>
</file>