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385" r:id="rId5"/>
    <p:sldId id="373" r:id="rId6"/>
    <p:sldId id="399" r:id="rId7"/>
    <p:sldId id="375" r:id="rId8"/>
    <p:sldId id="402" r:id="rId9"/>
    <p:sldId id="403" r:id="rId10"/>
    <p:sldId id="387" r:id="rId11"/>
    <p:sldId id="400" r:id="rId12"/>
    <p:sldId id="377" r:id="rId13"/>
    <p:sldId id="378" r:id="rId14"/>
    <p:sldId id="386" r:id="rId15"/>
    <p:sldId id="380" r:id="rId16"/>
    <p:sldId id="389" r:id="rId17"/>
    <p:sldId id="394" r:id="rId18"/>
    <p:sldId id="398" r:id="rId19"/>
    <p:sldId id="395" r:id="rId20"/>
    <p:sldId id="396" r:id="rId21"/>
    <p:sldId id="397" r:id="rId22"/>
    <p:sldId id="384" r:id="rId23"/>
    <p:sldId id="404" r:id="rId24"/>
    <p:sldId id="388" r:id="rId25"/>
    <p:sldId id="390" r:id="rId26"/>
    <p:sldId id="392" r:id="rId27"/>
    <p:sldId id="391" r:id="rId28"/>
    <p:sldId id="406" r:id="rId29"/>
    <p:sldId id="393" r:id="rId30"/>
    <p:sldId id="300" r:id="rId31"/>
    <p:sldId id="259" r:id="rId32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7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92" autoAdjust="0"/>
    <p:restoredTop sz="94660"/>
  </p:normalViewPr>
  <p:slideViewPr>
    <p:cSldViewPr>
      <p:cViewPr varScale="1">
        <p:scale>
          <a:sx n="60" d="100"/>
          <a:sy n="60" d="100"/>
        </p:scale>
        <p:origin x="144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807098-A8DF-4714-B43F-DC882CB72C38}" type="datetimeFigureOut">
              <a:rPr lang="fr-FR"/>
              <a:pPr>
                <a:defRPr/>
              </a:pPr>
              <a:t>18/04/2022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F57D0A-305D-4A35-A608-B814A0BEDBC9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0CA72D-36E4-4393-9507-9CBDA1AC8F50}" type="datetimeFigureOut">
              <a:rPr lang="fr-FR"/>
              <a:pPr>
                <a:defRPr/>
              </a:pPr>
              <a:t>18/04/2022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488108-AC2B-469D-8E1A-8A1FC91F787D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3A0D9B-B10A-4C2F-90C1-683BF0DFEB41}" type="datetimeFigureOut">
              <a:rPr lang="fr-FR"/>
              <a:pPr>
                <a:defRPr/>
              </a:pPr>
              <a:t>18/04/2022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44A544-6A6F-467F-AC6F-55FD44753437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80763A-51CB-4C09-97C6-6FDA1E354680}" type="datetimeFigureOut">
              <a:rPr lang="fr-FR"/>
              <a:pPr>
                <a:defRPr/>
              </a:pPr>
              <a:t>18/04/2022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92BCFE-7F07-4DEB-84D0-B6E069D09AB4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034F85-C7AC-44D9-8041-DCE5F1910771}" type="datetimeFigureOut">
              <a:rPr lang="fr-FR"/>
              <a:pPr>
                <a:defRPr/>
              </a:pPr>
              <a:t>18/04/2022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39C1E6-5858-412D-B164-0E5729C1B013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45984F-4687-4822-B90B-D2F0C053EC34}" type="datetimeFigureOut">
              <a:rPr lang="fr-FR"/>
              <a:pPr>
                <a:defRPr/>
              </a:pPr>
              <a:t>18/04/2022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F1BFA6-010D-431C-B551-A9D369DB37A1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AEB407-0560-4B40-983D-A7D236E18EC5}" type="datetimeFigureOut">
              <a:rPr lang="fr-FR"/>
              <a:pPr>
                <a:defRPr/>
              </a:pPr>
              <a:t>18/04/2022</a:t>
            </a:fld>
            <a:endParaRPr lang="fr-CA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D0B0A2-27E0-4485-9168-8AA570A8DAFC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E07EA0-14F2-420C-A475-0D18AFDA93B1}" type="datetimeFigureOut">
              <a:rPr lang="fr-FR"/>
              <a:pPr>
                <a:defRPr/>
              </a:pPr>
              <a:t>18/04/2022</a:t>
            </a:fld>
            <a:endParaRPr lang="fr-CA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B3AE74-2F99-4987-987A-6C3EA8F2668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DA1DD5-A17C-48EA-9412-EA98D6409207}" type="datetimeFigureOut">
              <a:rPr lang="fr-FR"/>
              <a:pPr>
                <a:defRPr/>
              </a:pPr>
              <a:t>18/04/2022</a:t>
            </a:fld>
            <a:endParaRPr lang="fr-CA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0E848E-D45A-49C9-AF07-E8D1D5BE3B06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002456-19D9-42BE-A6A4-31B0B2C0CD52}" type="datetimeFigureOut">
              <a:rPr lang="fr-FR"/>
              <a:pPr>
                <a:defRPr/>
              </a:pPr>
              <a:t>18/04/2022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AFF93D-3571-4F94-83EE-E5D41E95C87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fr-CA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FF835A-66CB-4758-9200-7B9C84F9639E}" type="datetimeFigureOut">
              <a:rPr lang="fr-FR"/>
              <a:pPr>
                <a:defRPr/>
              </a:pPr>
              <a:t>18/04/2022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7E2403-F942-4042-B87D-191FA9AEC4FC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 style du titre</a:t>
            </a:r>
            <a:endParaRPr lang="fr-CA"/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2E20E43-3D58-4660-B8C5-0C3B8220668E}" type="datetimeFigureOut">
              <a:rPr lang="fr-FR"/>
              <a:pPr>
                <a:defRPr/>
              </a:pPr>
              <a:t>18/04/2022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19B76BF-C9E2-4657-92CA-F0808A608D01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re 1"/>
          <p:cNvSpPr>
            <a:spLocks noGrp="1"/>
          </p:cNvSpPr>
          <p:nvPr>
            <p:ph type="ctrTitle"/>
          </p:nvPr>
        </p:nvSpPr>
        <p:spPr>
          <a:xfrm>
            <a:off x="685800" y="3373438"/>
            <a:ext cx="7772400" cy="1012825"/>
          </a:xfrm>
        </p:spPr>
        <p:txBody>
          <a:bodyPr/>
          <a:lstStyle/>
          <a:p>
            <a:r>
              <a:rPr lang="fr-CA" sz="4000" dirty="0" err="1">
                <a:solidFill>
                  <a:schemeClr val="bg1"/>
                </a:solidFill>
              </a:rPr>
              <a:t>Filebeat</a:t>
            </a:r>
            <a:endParaRPr lang="fr-CA" sz="3800" dirty="0">
              <a:solidFill>
                <a:schemeClr val="bg1"/>
              </a:solidFill>
            </a:endParaRPr>
          </a:p>
        </p:txBody>
      </p:sp>
      <p:sp>
        <p:nvSpPr>
          <p:cNvPr id="2051" name="Sous-titre 2"/>
          <p:cNvSpPr>
            <a:spLocks noGrp="1"/>
          </p:cNvSpPr>
          <p:nvPr>
            <p:ph type="subTitle" idx="1"/>
          </p:nvPr>
        </p:nvSpPr>
        <p:spPr>
          <a:xfrm>
            <a:off x="5715000" y="6091237"/>
            <a:ext cx="3124200" cy="614363"/>
          </a:xfrm>
        </p:spPr>
        <p:txBody>
          <a:bodyPr/>
          <a:lstStyle/>
          <a:p>
            <a:r>
              <a:rPr lang="fr-CA" sz="2600" dirty="0">
                <a:solidFill>
                  <a:schemeClr val="bg1"/>
                </a:solidFill>
              </a:rPr>
              <a:t>Dima Ionut Daniel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962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An input starts up a harvester for each file matched by its file pattern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Harvesters</a:t>
            </a:r>
            <a:r>
              <a:rPr lang="en-US" sz="1400" dirty="0">
                <a:solidFill>
                  <a:srgbClr val="3C5790"/>
                </a:solidFill>
              </a:rPr>
              <a:t> read files and keep track of their offsets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file offsets and other information is persisted to a registry</a:t>
            </a:r>
          </a:p>
          <a:p>
            <a:r>
              <a:rPr lang="en-US" sz="1400" dirty="0">
                <a:solidFill>
                  <a:srgbClr val="3C5790"/>
                </a:solidFill>
              </a:rPr>
              <a:t>Each </a:t>
            </a:r>
            <a:r>
              <a:rPr lang="en-US" sz="1400" dirty="0" err="1">
                <a:solidFill>
                  <a:srgbClr val="3C5790"/>
                </a:solidFill>
              </a:rPr>
              <a:t>Filebeat</a:t>
            </a:r>
            <a:r>
              <a:rPr lang="en-US" sz="1400" dirty="0">
                <a:solidFill>
                  <a:srgbClr val="3C5790"/>
                </a:solidFill>
              </a:rPr>
              <a:t> event is delivered at least once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registry file is located at </a:t>
            </a:r>
            <a:r>
              <a:rPr lang="en-US" sz="1400" b="1" dirty="0">
                <a:solidFill>
                  <a:srgbClr val="3C5790"/>
                </a:solidFill>
              </a:rPr>
              <a:t>data/registry </a:t>
            </a:r>
            <a:r>
              <a:rPr lang="en-US" sz="1400" dirty="0">
                <a:solidFill>
                  <a:srgbClr val="3C5790"/>
                </a:solidFill>
              </a:rPr>
              <a:t>folder</a:t>
            </a:r>
          </a:p>
          <a:p>
            <a:r>
              <a:rPr lang="en-US" sz="1400" dirty="0">
                <a:solidFill>
                  <a:srgbClr val="3C5790"/>
                </a:solidFill>
              </a:rPr>
              <a:t>Delete the file to clear the registry</a:t>
            </a:r>
          </a:p>
        </p:txBody>
      </p:sp>
    </p:spTree>
    <p:extLst>
      <p:ext uri="{BB962C8B-B14F-4D97-AF65-F5344CB8AC3E}">
        <p14:creationId xmlns:p14="http://schemas.microsoft.com/office/powerpoint/2010/main" val="31213240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2192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To configure </a:t>
            </a:r>
            <a:r>
              <a:rPr lang="en-US" sz="1400" dirty="0" err="1">
                <a:solidFill>
                  <a:srgbClr val="3C5790"/>
                </a:solidFill>
              </a:rPr>
              <a:t>Filebeat</a:t>
            </a:r>
            <a:r>
              <a:rPr lang="en-US" sz="1400" dirty="0">
                <a:solidFill>
                  <a:srgbClr val="3C5790"/>
                </a:solidFill>
              </a:rPr>
              <a:t>, edit the configuration file.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default configuration file is called </a:t>
            </a:r>
            <a:r>
              <a:rPr lang="en-US" sz="1400" b="1" dirty="0" err="1">
                <a:solidFill>
                  <a:srgbClr val="3C5790"/>
                </a:solidFill>
              </a:rPr>
              <a:t>filebeat.yml</a:t>
            </a:r>
            <a:r>
              <a:rPr lang="en-US" sz="1400" dirty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To configure </a:t>
            </a:r>
            <a:r>
              <a:rPr lang="en-US" sz="1400" dirty="0" err="1">
                <a:solidFill>
                  <a:srgbClr val="3C5790"/>
                </a:solidFill>
              </a:rPr>
              <a:t>Filebeat</a:t>
            </a:r>
            <a:r>
              <a:rPr lang="en-US" sz="1400" dirty="0">
                <a:solidFill>
                  <a:srgbClr val="3C5790"/>
                </a:solidFill>
              </a:rPr>
              <a:t> manually (instead of using modules), you specify a list of inputs in the </a:t>
            </a:r>
            <a:r>
              <a:rPr lang="en-US" sz="1400" b="1" dirty="0" err="1">
                <a:solidFill>
                  <a:srgbClr val="3C5790"/>
                </a:solidFill>
              </a:rPr>
              <a:t>filebeat.inputs</a:t>
            </a:r>
            <a:r>
              <a:rPr lang="en-US" sz="1400" b="1" dirty="0">
                <a:solidFill>
                  <a:srgbClr val="3C5790"/>
                </a:solidFill>
              </a:rPr>
              <a:t> </a:t>
            </a:r>
            <a:r>
              <a:rPr lang="en-US" sz="1400" dirty="0">
                <a:solidFill>
                  <a:srgbClr val="3C5790"/>
                </a:solidFill>
              </a:rPr>
              <a:t>section of the </a:t>
            </a:r>
            <a:r>
              <a:rPr lang="en-US" sz="1400" dirty="0" err="1">
                <a:solidFill>
                  <a:srgbClr val="3C5790"/>
                </a:solidFill>
              </a:rPr>
              <a:t>filebeat.yml</a:t>
            </a:r>
            <a:r>
              <a:rPr lang="en-US" sz="1400" dirty="0">
                <a:solidFill>
                  <a:srgbClr val="3C5790"/>
                </a:solidFill>
              </a:rPr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494575-DCBF-4149-8BA9-1501F64FCA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00" y="3611562"/>
            <a:ext cx="2832234" cy="2743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5959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962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For </a:t>
            </a:r>
            <a:r>
              <a:rPr lang="en-US" sz="1400" b="1" dirty="0" err="1">
                <a:solidFill>
                  <a:srgbClr val="3C5790"/>
                </a:solidFill>
              </a:rPr>
              <a:t>logstash</a:t>
            </a:r>
            <a:r>
              <a:rPr lang="en-US" sz="1400" dirty="0">
                <a:solidFill>
                  <a:srgbClr val="3C5790"/>
                </a:solidFill>
              </a:rPr>
              <a:t>, the beats input plugin is listening by convention on port </a:t>
            </a:r>
            <a:r>
              <a:rPr lang="en-US" sz="1400" b="1" dirty="0">
                <a:solidFill>
                  <a:srgbClr val="3C5790"/>
                </a:solidFill>
              </a:rPr>
              <a:t>5044</a:t>
            </a:r>
          </a:p>
          <a:p>
            <a:r>
              <a:rPr lang="en-US" sz="1400" dirty="0">
                <a:solidFill>
                  <a:srgbClr val="3C5790"/>
                </a:solidFill>
              </a:rPr>
              <a:t>input {</a:t>
            </a:r>
          </a:p>
          <a:p>
            <a:r>
              <a:rPr lang="en-US" sz="1400" dirty="0">
                <a:solidFill>
                  <a:srgbClr val="3C5790"/>
                </a:solidFill>
              </a:rPr>
              <a:t>  beats {</a:t>
            </a:r>
          </a:p>
          <a:p>
            <a:r>
              <a:rPr lang="en-US" sz="1400" dirty="0">
                <a:solidFill>
                  <a:srgbClr val="3C5790"/>
                </a:solidFill>
              </a:rPr>
              <a:t>    port =&gt; 5044</a:t>
            </a:r>
          </a:p>
          <a:p>
            <a:r>
              <a:rPr lang="en-US" sz="1400" dirty="0">
                <a:solidFill>
                  <a:srgbClr val="3C5790"/>
                </a:solidFill>
              </a:rPr>
              <a:t>    host =&gt; "0.0.0.0"</a:t>
            </a:r>
          </a:p>
          <a:p>
            <a:r>
              <a:rPr lang="en-US" sz="1400" dirty="0">
                <a:solidFill>
                  <a:srgbClr val="3C5790"/>
                </a:solidFill>
              </a:rPr>
              <a:t>  }</a:t>
            </a:r>
          </a:p>
          <a:p>
            <a:r>
              <a:rPr lang="en-US" sz="1400" dirty="0">
                <a:solidFill>
                  <a:srgbClr val="3C5790"/>
                </a:solidFill>
              </a:rPr>
              <a:t>}</a:t>
            </a:r>
          </a:p>
          <a:p>
            <a:endParaRPr lang="en-US" sz="1400" dirty="0">
              <a:solidFill>
                <a:srgbClr val="3C5790"/>
              </a:solidFill>
            </a:endParaRPr>
          </a:p>
          <a:p>
            <a:r>
              <a:rPr lang="en-US" sz="1400" dirty="0">
                <a:solidFill>
                  <a:srgbClr val="3C5790"/>
                </a:solidFill>
              </a:rPr>
              <a:t>output {</a:t>
            </a:r>
          </a:p>
          <a:p>
            <a:r>
              <a:rPr lang="en-US" sz="1400" dirty="0">
                <a:solidFill>
                  <a:srgbClr val="3C5790"/>
                </a:solidFill>
              </a:rPr>
              <a:t>  </a:t>
            </a:r>
            <a:r>
              <a:rPr lang="en-US" sz="1400" dirty="0" err="1">
                <a:solidFill>
                  <a:srgbClr val="3C5790"/>
                </a:solidFill>
              </a:rPr>
              <a:t>stdout</a:t>
            </a:r>
            <a:r>
              <a:rPr lang="en-US" sz="1400" dirty="0">
                <a:solidFill>
                  <a:srgbClr val="3C5790"/>
                </a:solidFill>
              </a:rPr>
              <a:t> {</a:t>
            </a:r>
          </a:p>
          <a:p>
            <a:r>
              <a:rPr lang="en-US" sz="1400" dirty="0">
                <a:solidFill>
                  <a:srgbClr val="3C5790"/>
                </a:solidFill>
              </a:rPr>
              <a:t>    codec =&gt; </a:t>
            </a:r>
            <a:r>
              <a:rPr lang="en-US" sz="1400" dirty="0" err="1">
                <a:solidFill>
                  <a:srgbClr val="3C5790"/>
                </a:solidFill>
              </a:rPr>
              <a:t>rubydebug</a:t>
            </a:r>
            <a:r>
              <a:rPr lang="en-US" sz="1400" dirty="0">
                <a:solidFill>
                  <a:srgbClr val="3C5790"/>
                </a:solidFill>
              </a:rPr>
              <a:t> {</a:t>
            </a:r>
          </a:p>
          <a:p>
            <a:r>
              <a:rPr lang="en-US" sz="1400" dirty="0">
                <a:solidFill>
                  <a:srgbClr val="3C5790"/>
                </a:solidFill>
              </a:rPr>
              <a:t>      metadata =&gt; true</a:t>
            </a:r>
          </a:p>
          <a:p>
            <a:r>
              <a:rPr lang="en-US" sz="1400" dirty="0">
                <a:solidFill>
                  <a:srgbClr val="3C5790"/>
                </a:solidFill>
              </a:rPr>
              <a:t>    }</a:t>
            </a:r>
          </a:p>
          <a:p>
            <a:r>
              <a:rPr lang="en-US" sz="1400" dirty="0">
                <a:solidFill>
                  <a:srgbClr val="3C5790"/>
                </a:solidFill>
              </a:rPr>
              <a:t>  }</a:t>
            </a:r>
          </a:p>
          <a:p>
            <a:r>
              <a:rPr lang="en-US" sz="1400" dirty="0">
                <a:solidFill>
                  <a:srgbClr val="3C5790"/>
                </a:solidFill>
              </a:rPr>
              <a:t>}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962400"/>
          </a:xfrm>
        </p:spPr>
        <p:txBody>
          <a:bodyPr/>
          <a:lstStyle/>
          <a:p>
            <a:r>
              <a:rPr lang="en-US" sz="1400" dirty="0" err="1">
                <a:solidFill>
                  <a:srgbClr val="3C5790"/>
                </a:solidFill>
              </a:rPr>
              <a:t>Filebeat</a:t>
            </a:r>
            <a:r>
              <a:rPr lang="en-US" sz="1400" dirty="0">
                <a:solidFill>
                  <a:srgbClr val="3C5790"/>
                </a:solidFill>
              </a:rPr>
              <a:t> by default will redirect error events to log file.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In development phase we can see the error logs in console using the </a:t>
            </a:r>
            <a:r>
              <a:rPr lang="en-US" sz="1400" b="1" dirty="0">
                <a:solidFill>
                  <a:srgbClr val="3C5790"/>
                </a:solidFill>
              </a:rPr>
              <a:t>-e</a:t>
            </a:r>
            <a:r>
              <a:rPr lang="en-US" sz="1400" dirty="0">
                <a:solidFill>
                  <a:srgbClr val="3C5790"/>
                </a:solidFill>
              </a:rPr>
              <a:t> parameter when we start </a:t>
            </a:r>
            <a:r>
              <a:rPr lang="en-US" sz="1400" dirty="0" err="1">
                <a:solidFill>
                  <a:srgbClr val="3C5790"/>
                </a:solidFill>
              </a:rPr>
              <a:t>filebeat</a:t>
            </a:r>
            <a:r>
              <a:rPr lang="en-US" sz="1400" dirty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To start </a:t>
            </a:r>
            <a:r>
              <a:rPr lang="en-US" sz="1400" dirty="0" err="1">
                <a:solidFill>
                  <a:srgbClr val="3C5790"/>
                </a:solidFill>
              </a:rPr>
              <a:t>filebeat</a:t>
            </a:r>
            <a:r>
              <a:rPr lang="en-US" sz="1400" dirty="0">
                <a:solidFill>
                  <a:srgbClr val="3C5790"/>
                </a:solidFill>
              </a:rPr>
              <a:t> with different configuration  use the </a:t>
            </a:r>
            <a:r>
              <a:rPr lang="en-US" sz="1400" b="1" dirty="0">
                <a:solidFill>
                  <a:srgbClr val="3C5790"/>
                </a:solidFill>
              </a:rPr>
              <a:t>–c</a:t>
            </a:r>
            <a:r>
              <a:rPr lang="en-US" sz="1400" dirty="0">
                <a:solidFill>
                  <a:srgbClr val="3C5790"/>
                </a:solidFill>
              </a:rPr>
              <a:t> parameter: “</a:t>
            </a:r>
            <a:r>
              <a:rPr lang="en-US" sz="1400" dirty="0" err="1">
                <a:solidFill>
                  <a:srgbClr val="3C5790"/>
                </a:solidFill>
              </a:rPr>
              <a:t>filebeat</a:t>
            </a:r>
            <a:r>
              <a:rPr lang="en-US" sz="1400" dirty="0">
                <a:solidFill>
                  <a:srgbClr val="3C5790"/>
                </a:solidFill>
              </a:rPr>
              <a:t> –e –c </a:t>
            </a:r>
            <a:r>
              <a:rPr lang="en-US" sz="1400" dirty="0" err="1">
                <a:solidFill>
                  <a:srgbClr val="3C5790"/>
                </a:solidFill>
              </a:rPr>
              <a:t>different_beats.yml</a:t>
            </a:r>
            <a:r>
              <a:rPr lang="en-US" sz="1400" dirty="0">
                <a:solidFill>
                  <a:srgbClr val="3C5790"/>
                </a:solidFill>
              </a:rPr>
              <a:t>”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</a:t>
            </a:r>
            <a:r>
              <a:rPr lang="en-US" sz="1400" b="1" dirty="0" err="1">
                <a:solidFill>
                  <a:srgbClr val="3C5790"/>
                </a:solidFill>
              </a:rPr>
              <a:t>fields.yml</a:t>
            </a:r>
            <a:r>
              <a:rPr lang="en-US" sz="1400" b="1" dirty="0">
                <a:solidFill>
                  <a:srgbClr val="3C5790"/>
                </a:solidFill>
              </a:rPr>
              <a:t> </a:t>
            </a:r>
            <a:r>
              <a:rPr lang="en-US" sz="1400" dirty="0">
                <a:solidFill>
                  <a:srgbClr val="3C5790"/>
                </a:solidFill>
              </a:rPr>
              <a:t>configuration it's related to Elasticsearch fields.</a:t>
            </a:r>
          </a:p>
        </p:txBody>
      </p:sp>
    </p:spTree>
    <p:extLst>
      <p:ext uri="{BB962C8B-B14F-4D97-AF65-F5344CB8AC3E}">
        <p14:creationId xmlns:p14="http://schemas.microsoft.com/office/powerpoint/2010/main" val="19972324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962400"/>
          </a:xfrm>
        </p:spPr>
        <p:txBody>
          <a:bodyPr/>
          <a:lstStyle/>
          <a:p>
            <a:r>
              <a:rPr lang="en-US" sz="1400" b="1" dirty="0">
                <a:solidFill>
                  <a:srgbClr val="3C5790"/>
                </a:solidFill>
              </a:rPr>
              <a:t>filebeat.exe setup --dashboards</a:t>
            </a:r>
          </a:p>
          <a:p>
            <a:r>
              <a:rPr lang="en-US" sz="1400" dirty="0">
                <a:solidFill>
                  <a:srgbClr val="3C5790"/>
                </a:solidFill>
              </a:rPr>
              <a:t>Dashboards can be added with a command or automatically when </a:t>
            </a:r>
            <a:r>
              <a:rPr lang="en-US" sz="1400" dirty="0" err="1">
                <a:solidFill>
                  <a:srgbClr val="3C5790"/>
                </a:solidFill>
              </a:rPr>
              <a:t>Filebeat</a:t>
            </a:r>
            <a:r>
              <a:rPr lang="en-US" sz="1400" dirty="0">
                <a:solidFill>
                  <a:srgbClr val="3C5790"/>
                </a:solidFill>
              </a:rPr>
              <a:t> starts up</a:t>
            </a:r>
          </a:p>
          <a:p>
            <a:r>
              <a:rPr lang="en-US" sz="1400" dirty="0">
                <a:solidFill>
                  <a:srgbClr val="3C5790"/>
                </a:solidFill>
              </a:rPr>
              <a:t>Prefer adding dashboards at startup if </a:t>
            </a:r>
            <a:r>
              <a:rPr lang="en-US" sz="1400" dirty="0" err="1">
                <a:solidFill>
                  <a:srgbClr val="3C5790"/>
                </a:solidFill>
              </a:rPr>
              <a:t>Filebeat</a:t>
            </a:r>
            <a:r>
              <a:rPr lang="en-US" sz="1400" dirty="0">
                <a:solidFill>
                  <a:srgbClr val="3C5790"/>
                </a:solidFill>
              </a:rPr>
              <a:t> can access Kibana</a:t>
            </a:r>
          </a:p>
        </p:txBody>
      </p:sp>
    </p:spTree>
    <p:extLst>
      <p:ext uri="{BB962C8B-B14F-4D97-AF65-F5344CB8AC3E}">
        <p14:creationId xmlns:p14="http://schemas.microsoft.com/office/powerpoint/2010/main" val="34388019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962400"/>
          </a:xfrm>
        </p:spPr>
        <p:txBody>
          <a:bodyPr/>
          <a:lstStyle/>
          <a:p>
            <a:r>
              <a:rPr lang="en-US" sz="1400" b="1" dirty="0">
                <a:solidFill>
                  <a:srgbClr val="3C5790"/>
                </a:solidFill>
              </a:rPr>
              <a:t>Tags</a:t>
            </a:r>
            <a:r>
              <a:rPr lang="en-US" sz="1400" dirty="0">
                <a:solidFill>
                  <a:srgbClr val="3C5790"/>
                </a:solidFill>
              </a:rPr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3C5790"/>
                </a:solidFill>
              </a:rPr>
              <a:t>use the "tags" option to add one or more tags to </a:t>
            </a:r>
            <a:r>
              <a:rPr lang="en-US" sz="1400" dirty="0" err="1">
                <a:solidFill>
                  <a:srgbClr val="3C5790"/>
                </a:solidFill>
              </a:rPr>
              <a:t>Filebeat</a:t>
            </a:r>
            <a:r>
              <a:rPr lang="en-US" sz="1400" dirty="0">
                <a:solidFill>
                  <a:srgbClr val="3C5790"/>
                </a:solidFill>
              </a:rPr>
              <a:t> events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3C5790"/>
                </a:solidFill>
              </a:rPr>
              <a:t>these tags can then be used within the configured output (</a:t>
            </a:r>
            <a:r>
              <a:rPr lang="en-US" sz="1400" dirty="0" err="1">
                <a:solidFill>
                  <a:srgbClr val="3C5790"/>
                </a:solidFill>
              </a:rPr>
              <a:t>eg</a:t>
            </a:r>
            <a:r>
              <a:rPr lang="en-US" sz="1400" dirty="0">
                <a:solidFill>
                  <a:srgbClr val="3C5790"/>
                </a:solidFill>
              </a:rPr>
              <a:t>: Logstash)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3C5790"/>
                </a:solidFill>
              </a:rPr>
              <a:t>tags can be used for filtering in Logstash, exactly with any other tags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3C5790"/>
                </a:solidFill>
              </a:rPr>
              <a:t>tags are added to all events, for all inputs</a:t>
            </a:r>
          </a:p>
        </p:txBody>
      </p:sp>
    </p:spTree>
    <p:extLst>
      <p:ext uri="{BB962C8B-B14F-4D97-AF65-F5344CB8AC3E}">
        <p14:creationId xmlns:p14="http://schemas.microsoft.com/office/powerpoint/2010/main" val="27228999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962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Multiple Logstash pipelines cannot bind to the same pot</a:t>
            </a:r>
          </a:p>
          <a:p>
            <a:r>
              <a:rPr lang="en-US" sz="1400" dirty="0">
                <a:solidFill>
                  <a:srgbClr val="3C5790"/>
                </a:solidFill>
              </a:rPr>
              <a:t>A </a:t>
            </a:r>
            <a:r>
              <a:rPr lang="en-US" sz="1400" dirty="0" err="1">
                <a:solidFill>
                  <a:srgbClr val="3C5790"/>
                </a:solidFill>
              </a:rPr>
              <a:t>Filebeat</a:t>
            </a:r>
            <a:r>
              <a:rPr lang="en-US" sz="1400" dirty="0">
                <a:solidFill>
                  <a:srgbClr val="3C5790"/>
                </a:solidFill>
              </a:rPr>
              <a:t> instance can only send data to a single output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To send data to multiple Logstash pipelines, we need to run </a:t>
            </a:r>
            <a:r>
              <a:rPr lang="en-US" sz="1400" dirty="0" err="1">
                <a:solidFill>
                  <a:srgbClr val="3C5790"/>
                </a:solidFill>
              </a:rPr>
              <a:t>severel</a:t>
            </a:r>
            <a:r>
              <a:rPr lang="en-US" sz="1400" dirty="0">
                <a:solidFill>
                  <a:srgbClr val="3C5790"/>
                </a:solidFill>
              </a:rPr>
              <a:t> </a:t>
            </a:r>
            <a:r>
              <a:rPr lang="en-US" sz="1400" dirty="0" err="1">
                <a:solidFill>
                  <a:srgbClr val="3C5790"/>
                </a:solidFill>
              </a:rPr>
              <a:t>filebeat</a:t>
            </a:r>
            <a:r>
              <a:rPr lang="en-US" sz="1400" dirty="0">
                <a:solidFill>
                  <a:srgbClr val="3C5790"/>
                </a:solidFill>
              </a:rPr>
              <a:t> </a:t>
            </a:r>
            <a:r>
              <a:rPr lang="en-US" sz="1400" dirty="0" err="1">
                <a:solidFill>
                  <a:srgbClr val="3C5790"/>
                </a:solidFill>
              </a:rPr>
              <a:t>tinstance</a:t>
            </a:r>
            <a:r>
              <a:rPr lang="en-US" sz="1400" dirty="0">
                <a:solidFill>
                  <a:srgbClr val="3C5790"/>
                </a:solidFill>
              </a:rPr>
              <a:t>, with different output configurations</a:t>
            </a:r>
          </a:p>
          <a:p>
            <a:r>
              <a:rPr lang="en-US" sz="1400" dirty="0">
                <a:solidFill>
                  <a:srgbClr val="3C5790"/>
                </a:solidFill>
              </a:rPr>
              <a:t>Sending different events to a Logstash pipeline, increases its complexity and decreases the scalability</a:t>
            </a:r>
          </a:p>
        </p:txBody>
      </p:sp>
    </p:spTree>
    <p:extLst>
      <p:ext uri="{BB962C8B-B14F-4D97-AF65-F5344CB8AC3E}">
        <p14:creationId xmlns:p14="http://schemas.microsoft.com/office/powerpoint/2010/main" val="37002759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962400"/>
          </a:xfrm>
        </p:spPr>
        <p:txBody>
          <a:bodyPr/>
          <a:lstStyle/>
          <a:p>
            <a:r>
              <a:rPr lang="en-US" sz="1400" b="1" dirty="0">
                <a:solidFill>
                  <a:srgbClr val="3C5790"/>
                </a:solidFill>
              </a:rPr>
              <a:t>timeout</a:t>
            </a:r>
            <a:r>
              <a:rPr lang="en-US" sz="1400" dirty="0">
                <a:solidFill>
                  <a:srgbClr val="3C5790"/>
                </a:solidFill>
              </a:rPr>
              <a:t> option: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3C5790"/>
                </a:solidFill>
              </a:rPr>
              <a:t>specifies the timeout after which </a:t>
            </a:r>
            <a:r>
              <a:rPr lang="en-US" sz="1400" dirty="0" err="1">
                <a:solidFill>
                  <a:srgbClr val="3C5790"/>
                </a:solidFill>
              </a:rPr>
              <a:t>Filebeat</a:t>
            </a:r>
            <a:r>
              <a:rPr lang="en-US" sz="1400" dirty="0">
                <a:solidFill>
                  <a:srgbClr val="3C5790"/>
                </a:solidFill>
              </a:rPr>
              <a:t> will flush multiline events to the configured output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 err="1">
                <a:solidFill>
                  <a:srgbClr val="3C5790"/>
                </a:solidFill>
              </a:rPr>
              <a:t>Filebeat</a:t>
            </a:r>
            <a:r>
              <a:rPr lang="en-US" sz="1400" dirty="0">
                <a:solidFill>
                  <a:srgbClr val="3C5790"/>
                </a:solidFill>
              </a:rPr>
              <a:t> doesn't know when new lines are added to files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3C5790"/>
                </a:solidFill>
              </a:rPr>
              <a:t>the default value is 5 seconds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3C5790"/>
                </a:solidFill>
              </a:rPr>
              <a:t>corresponds to Logstash's </a:t>
            </a:r>
            <a:r>
              <a:rPr lang="en-US" sz="1400" dirty="0" err="1">
                <a:solidFill>
                  <a:srgbClr val="3C5790"/>
                </a:solidFill>
              </a:rPr>
              <a:t>auth_flush_interval</a:t>
            </a:r>
            <a:r>
              <a:rPr lang="en-US" sz="1400" dirty="0">
                <a:solidFill>
                  <a:srgbClr val="3C5790"/>
                </a:solidFill>
              </a:rPr>
              <a:t> option</a:t>
            </a:r>
          </a:p>
        </p:txBody>
      </p:sp>
    </p:spTree>
    <p:extLst>
      <p:ext uri="{BB962C8B-B14F-4D97-AF65-F5344CB8AC3E}">
        <p14:creationId xmlns:p14="http://schemas.microsoft.com/office/powerpoint/2010/main" val="204368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962400"/>
          </a:xfrm>
        </p:spPr>
        <p:txBody>
          <a:bodyPr/>
          <a:lstStyle/>
          <a:p>
            <a:r>
              <a:rPr lang="en-US" sz="1400" b="1" dirty="0" err="1">
                <a:solidFill>
                  <a:srgbClr val="3C5790"/>
                </a:solidFill>
              </a:rPr>
              <a:t>flush_pattern</a:t>
            </a:r>
            <a:r>
              <a:rPr lang="en-US" sz="1400" dirty="0">
                <a:solidFill>
                  <a:srgbClr val="3C5790"/>
                </a:solidFill>
              </a:rPr>
              <a:t> option: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3C5790"/>
                </a:solidFill>
              </a:rPr>
              <a:t>when a line matches the pattern, the event will be flushed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3C5790"/>
                </a:solidFill>
              </a:rPr>
              <a:t>use the "pattern" option to match the first line, and the "</a:t>
            </a:r>
            <a:r>
              <a:rPr lang="en-US" sz="1400" dirty="0" err="1">
                <a:solidFill>
                  <a:srgbClr val="3C5790"/>
                </a:solidFill>
              </a:rPr>
              <a:t>flush_pattern</a:t>
            </a:r>
            <a:r>
              <a:rPr lang="en-US" sz="1400" dirty="0">
                <a:solidFill>
                  <a:srgbClr val="3C5790"/>
                </a:solidFill>
              </a:rPr>
              <a:t>" option to match the last line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>
              <a:solidFill>
                <a:srgbClr val="3C5790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>
              <a:solidFill>
                <a:srgbClr val="3C5790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>
              <a:solidFill>
                <a:srgbClr val="3C5790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>
              <a:solidFill>
                <a:srgbClr val="3C5790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59698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962400"/>
          </a:xfrm>
        </p:spPr>
        <p:txBody>
          <a:bodyPr/>
          <a:lstStyle/>
          <a:p>
            <a:r>
              <a:rPr lang="en-US" sz="1400" b="1" dirty="0" err="1">
                <a:solidFill>
                  <a:srgbClr val="3C5790"/>
                </a:solidFill>
              </a:rPr>
              <a:t>max_lines</a:t>
            </a:r>
            <a:r>
              <a:rPr lang="en-US" sz="1400" b="1" dirty="0">
                <a:solidFill>
                  <a:srgbClr val="3C5790"/>
                </a:solidFill>
              </a:rPr>
              <a:t> </a:t>
            </a:r>
            <a:r>
              <a:rPr lang="en-US" sz="1400" dirty="0">
                <a:solidFill>
                  <a:srgbClr val="3C5790"/>
                </a:solidFill>
              </a:rPr>
              <a:t>option: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3C5790"/>
                </a:solidFill>
              </a:rPr>
              <a:t>rarely useful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3C5790"/>
                </a:solidFill>
              </a:rPr>
              <a:t>specifies the maximum number of lines an event can span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3C5790"/>
                </a:solidFill>
              </a:rPr>
              <a:t>any lines after this number, are discarded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3C5790"/>
                </a:solidFill>
              </a:rPr>
              <a:t>the default value is 500</a:t>
            </a:r>
          </a:p>
        </p:txBody>
      </p:sp>
    </p:spTree>
    <p:extLst>
      <p:ext uri="{BB962C8B-B14F-4D97-AF65-F5344CB8AC3E}">
        <p14:creationId xmlns:p14="http://schemas.microsoft.com/office/powerpoint/2010/main" val="3718672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071688" y="274638"/>
            <a:ext cx="6615112" cy="1143000"/>
          </a:xfrm>
        </p:spPr>
        <p:txBody>
          <a:bodyPr/>
          <a:lstStyle/>
          <a:p>
            <a:pPr algn="l"/>
            <a:r>
              <a:rPr lang="fr-CA" sz="4000" dirty="0">
                <a:solidFill>
                  <a:srgbClr val="3C5790"/>
                </a:solidFill>
              </a:rPr>
              <a:t>Contents</a:t>
            </a: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2071688" y="1600200"/>
            <a:ext cx="6615112" cy="5029200"/>
          </a:xfrm>
        </p:spPr>
        <p:txBody>
          <a:bodyPr/>
          <a:lstStyle/>
          <a:p>
            <a:r>
              <a:rPr lang="fr-CA" sz="1600" dirty="0" err="1">
                <a:solidFill>
                  <a:srgbClr val="3C5790"/>
                </a:solidFill>
              </a:rPr>
              <a:t>What</a:t>
            </a:r>
            <a:r>
              <a:rPr lang="fr-CA" sz="1600" dirty="0">
                <a:solidFill>
                  <a:srgbClr val="3C5790"/>
                </a:solidFill>
              </a:rPr>
              <a:t> </a:t>
            </a:r>
            <a:r>
              <a:rPr lang="fr-CA" sz="1600" dirty="0" err="1">
                <a:solidFill>
                  <a:srgbClr val="3C5790"/>
                </a:solidFill>
              </a:rPr>
              <a:t>is</a:t>
            </a:r>
            <a:r>
              <a:rPr lang="fr-CA" sz="1600" dirty="0">
                <a:solidFill>
                  <a:srgbClr val="3C5790"/>
                </a:solidFill>
              </a:rPr>
              <a:t> </a:t>
            </a:r>
            <a:r>
              <a:rPr lang="fr-CA" sz="1600" dirty="0" err="1">
                <a:solidFill>
                  <a:srgbClr val="3C5790"/>
                </a:solidFill>
              </a:rPr>
              <a:t>Filebeat</a:t>
            </a:r>
            <a:r>
              <a:rPr lang="fr-CA" sz="1600" dirty="0">
                <a:solidFill>
                  <a:srgbClr val="3C5790"/>
                </a:solidFill>
              </a:rPr>
              <a:t> ?</a:t>
            </a:r>
          </a:p>
          <a:p>
            <a:r>
              <a:rPr lang="fr-CA" sz="1600" dirty="0" err="1">
                <a:solidFill>
                  <a:srgbClr val="3C5790"/>
                </a:solidFill>
              </a:rPr>
              <a:t>Arhitecture</a:t>
            </a:r>
            <a:endParaRPr lang="fr-CA" sz="1600" dirty="0">
              <a:solidFill>
                <a:srgbClr val="3C5790"/>
              </a:solidFill>
            </a:endParaRPr>
          </a:p>
          <a:p>
            <a:r>
              <a:rPr lang="fr-CA" sz="1600" dirty="0" err="1">
                <a:solidFill>
                  <a:srgbClr val="3C5790"/>
                </a:solidFill>
              </a:rPr>
              <a:t>Core</a:t>
            </a:r>
            <a:endParaRPr lang="fr-CA" sz="1600" dirty="0">
              <a:solidFill>
                <a:srgbClr val="3C5790"/>
              </a:solidFill>
            </a:endParaRPr>
          </a:p>
          <a:p>
            <a:r>
              <a:rPr lang="fr-CA" sz="1600" dirty="0">
                <a:solidFill>
                  <a:srgbClr val="3C5790"/>
                </a:solidFill>
              </a:rPr>
              <a:t>Modules</a:t>
            </a:r>
          </a:p>
          <a:p>
            <a:r>
              <a:rPr lang="fr-CA" sz="1600" dirty="0">
                <a:solidFill>
                  <a:srgbClr val="3C5790"/>
                </a:solidFill>
              </a:rPr>
              <a:t>Conclusions</a:t>
            </a:r>
          </a:p>
          <a:p>
            <a:r>
              <a:rPr lang="fr-CA" sz="1600" dirty="0" err="1">
                <a:solidFill>
                  <a:srgbClr val="3C5790"/>
                </a:solidFill>
              </a:rPr>
              <a:t>Bibliography</a:t>
            </a:r>
            <a:br>
              <a:rPr lang="fr-CA" sz="1600" dirty="0">
                <a:solidFill>
                  <a:srgbClr val="3C5790"/>
                </a:solidFill>
              </a:rPr>
            </a:br>
            <a:endParaRPr lang="fr-CA" sz="1600" dirty="0">
              <a:solidFill>
                <a:srgbClr val="3C579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962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Log file:</a:t>
            </a:r>
          </a:p>
          <a:p>
            <a:r>
              <a:rPr lang="en-US" sz="1400" dirty="0">
                <a:solidFill>
                  <a:srgbClr val="3C5790"/>
                </a:solidFill>
              </a:rPr>
              <a:t>---BEGIN EVENT---</a:t>
            </a:r>
          </a:p>
          <a:p>
            <a:r>
              <a:rPr lang="en-US" sz="1400" dirty="0">
                <a:solidFill>
                  <a:srgbClr val="3C5790"/>
                </a:solidFill>
              </a:rPr>
              <a:t>Event </a:t>
            </a:r>
          </a:p>
          <a:p>
            <a:r>
              <a:rPr lang="en-US" sz="1400" dirty="0">
                <a:solidFill>
                  <a:srgbClr val="3C5790"/>
                </a:solidFill>
              </a:rPr>
              <a:t>--END EVENT--</a:t>
            </a:r>
          </a:p>
          <a:p>
            <a:endParaRPr lang="en-US" sz="1400" dirty="0">
              <a:solidFill>
                <a:srgbClr val="3C5790"/>
              </a:solidFill>
            </a:endParaRPr>
          </a:p>
          <a:p>
            <a:r>
              <a:rPr lang="en-US" sz="1400" dirty="0" err="1">
                <a:solidFill>
                  <a:srgbClr val="3C5790"/>
                </a:solidFill>
              </a:rPr>
              <a:t>filebeat</a:t>
            </a:r>
            <a:r>
              <a:rPr lang="en-US" sz="1400" dirty="0">
                <a:solidFill>
                  <a:srgbClr val="3C5790"/>
                </a:solidFill>
              </a:rPr>
              <a:t> configuration:</a:t>
            </a:r>
          </a:p>
          <a:p>
            <a:r>
              <a:rPr lang="en-US" sz="1400" dirty="0" err="1">
                <a:solidFill>
                  <a:srgbClr val="3C5790"/>
                </a:solidFill>
              </a:rPr>
              <a:t>multiline.pattern</a:t>
            </a:r>
            <a:r>
              <a:rPr lang="en-US" sz="1400" dirty="0">
                <a:solidFill>
                  <a:srgbClr val="3C5790"/>
                </a:solidFill>
              </a:rPr>
              <a:t>: '---BEGIN EVENT---'</a:t>
            </a:r>
          </a:p>
          <a:p>
            <a:r>
              <a:rPr lang="en-US" sz="1400" dirty="0" err="1">
                <a:solidFill>
                  <a:srgbClr val="3C5790"/>
                </a:solidFill>
              </a:rPr>
              <a:t>multiline.negate</a:t>
            </a:r>
            <a:r>
              <a:rPr lang="en-US" sz="1400" dirty="0">
                <a:solidFill>
                  <a:srgbClr val="3C5790"/>
                </a:solidFill>
              </a:rPr>
              <a:t>: true</a:t>
            </a:r>
          </a:p>
          <a:p>
            <a:r>
              <a:rPr lang="en-US" sz="1400" dirty="0" err="1">
                <a:solidFill>
                  <a:srgbClr val="3C5790"/>
                </a:solidFill>
              </a:rPr>
              <a:t>multiline.match</a:t>
            </a:r>
            <a:r>
              <a:rPr lang="en-US" sz="1400" dirty="0">
                <a:solidFill>
                  <a:srgbClr val="3C5790"/>
                </a:solidFill>
              </a:rPr>
              <a:t>: after</a:t>
            </a:r>
          </a:p>
          <a:p>
            <a:r>
              <a:rPr lang="en-US" sz="1400" dirty="0" err="1">
                <a:solidFill>
                  <a:srgbClr val="3C5790"/>
                </a:solidFill>
              </a:rPr>
              <a:t>multiline.flush_pattern</a:t>
            </a:r>
            <a:r>
              <a:rPr lang="en-US" sz="1400" dirty="0">
                <a:solidFill>
                  <a:srgbClr val="3C5790"/>
                </a:solidFill>
              </a:rPr>
              <a:t>: '---END EVENT---’</a:t>
            </a:r>
          </a:p>
        </p:txBody>
      </p:sp>
    </p:spTree>
    <p:extLst>
      <p:ext uri="{BB962C8B-B14F-4D97-AF65-F5344CB8AC3E}">
        <p14:creationId xmlns:p14="http://schemas.microsoft.com/office/powerpoint/2010/main" val="10003849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962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To test the </a:t>
            </a:r>
            <a:r>
              <a:rPr lang="en-US" sz="1400" dirty="0" err="1">
                <a:solidFill>
                  <a:srgbClr val="3C5790"/>
                </a:solidFill>
              </a:rPr>
              <a:t>filebeat</a:t>
            </a:r>
            <a:r>
              <a:rPr lang="en-US" sz="1400" dirty="0">
                <a:solidFill>
                  <a:srgbClr val="3C5790"/>
                </a:solidFill>
              </a:rPr>
              <a:t> configuration is ok run: "</a:t>
            </a:r>
            <a:r>
              <a:rPr lang="en-US" sz="1400" b="1" dirty="0" err="1">
                <a:solidFill>
                  <a:srgbClr val="3C5790"/>
                </a:solidFill>
              </a:rPr>
              <a:t>filebeat</a:t>
            </a:r>
            <a:r>
              <a:rPr lang="en-US" sz="1400" b="1" dirty="0">
                <a:solidFill>
                  <a:srgbClr val="3C5790"/>
                </a:solidFill>
              </a:rPr>
              <a:t> test config</a:t>
            </a:r>
            <a:r>
              <a:rPr lang="en-US" sz="1400" dirty="0">
                <a:solidFill>
                  <a:srgbClr val="3C5790"/>
                </a:solidFill>
              </a:rPr>
              <a:t>"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To test the </a:t>
            </a:r>
            <a:r>
              <a:rPr lang="en-US" sz="1400" dirty="0" err="1">
                <a:solidFill>
                  <a:srgbClr val="3C5790"/>
                </a:solidFill>
              </a:rPr>
              <a:t>filebeat</a:t>
            </a:r>
            <a:r>
              <a:rPr lang="en-US" sz="1400" dirty="0">
                <a:solidFill>
                  <a:srgbClr val="3C5790"/>
                </a:solidFill>
              </a:rPr>
              <a:t> output is ok run: "</a:t>
            </a:r>
            <a:r>
              <a:rPr lang="en-US" sz="1400" b="1" dirty="0" err="1">
                <a:solidFill>
                  <a:srgbClr val="3C5790"/>
                </a:solidFill>
              </a:rPr>
              <a:t>filebeat</a:t>
            </a:r>
            <a:r>
              <a:rPr lang="en-US" sz="1400" b="1" dirty="0">
                <a:solidFill>
                  <a:srgbClr val="3C5790"/>
                </a:solidFill>
              </a:rPr>
              <a:t> test output</a:t>
            </a:r>
            <a:r>
              <a:rPr lang="en-US" sz="1400" dirty="0">
                <a:solidFill>
                  <a:srgbClr val="3C5790"/>
                </a:solidFill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510997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Modules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962400"/>
          </a:xfrm>
        </p:spPr>
        <p:txBody>
          <a:bodyPr/>
          <a:lstStyle/>
          <a:p>
            <a:r>
              <a:rPr lang="en-US" sz="1400" dirty="0" err="1">
                <a:solidFill>
                  <a:srgbClr val="3C5790"/>
                </a:solidFill>
              </a:rPr>
              <a:t>Filebeat</a:t>
            </a:r>
            <a:r>
              <a:rPr lang="en-US" sz="1400" dirty="0">
                <a:solidFill>
                  <a:srgbClr val="3C5790"/>
                </a:solidFill>
              </a:rPr>
              <a:t> modules: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3C5790"/>
                </a:solidFill>
              </a:rPr>
              <a:t>using modules with Logstash requires additional configuration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3C5790"/>
                </a:solidFill>
              </a:rPr>
              <a:t>reduces simplicity and convenience, but increases flexibility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3C5790"/>
                </a:solidFill>
              </a:rPr>
              <a:t>in some cases, we save a lot of configuration with modules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3C5790"/>
                </a:solidFill>
              </a:rPr>
              <a:t>automatically benefit from boilerplate configuration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3C5790"/>
                </a:solidFill>
              </a:rPr>
              <a:t>reduces the risk of mistakes</a:t>
            </a:r>
          </a:p>
        </p:txBody>
      </p:sp>
    </p:spTree>
    <p:extLst>
      <p:ext uri="{BB962C8B-B14F-4D97-AF65-F5344CB8AC3E}">
        <p14:creationId xmlns:p14="http://schemas.microsoft.com/office/powerpoint/2010/main" val="19645739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Modules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962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To enable </a:t>
            </a:r>
            <a:r>
              <a:rPr lang="en-US" sz="1400" dirty="0" err="1">
                <a:solidFill>
                  <a:srgbClr val="3C5790"/>
                </a:solidFill>
              </a:rPr>
              <a:t>apache</a:t>
            </a:r>
            <a:r>
              <a:rPr lang="en-US" sz="1400" dirty="0">
                <a:solidFill>
                  <a:srgbClr val="3C5790"/>
                </a:solidFill>
              </a:rPr>
              <a:t> module type: "</a:t>
            </a:r>
            <a:r>
              <a:rPr lang="en-US" sz="1400" b="1" dirty="0">
                <a:solidFill>
                  <a:srgbClr val="3C5790"/>
                </a:solidFill>
              </a:rPr>
              <a:t>filebeat.exe modules enable </a:t>
            </a:r>
            <a:r>
              <a:rPr lang="en-US" sz="1400" b="1" dirty="0" err="1">
                <a:solidFill>
                  <a:srgbClr val="3C5790"/>
                </a:solidFill>
              </a:rPr>
              <a:t>apache</a:t>
            </a:r>
            <a:r>
              <a:rPr lang="en-US" sz="1400" dirty="0">
                <a:solidFill>
                  <a:srgbClr val="3C5790"/>
                </a:solidFill>
              </a:rPr>
              <a:t>"</a:t>
            </a:r>
          </a:p>
          <a:p>
            <a:r>
              <a:rPr lang="en-US" sz="1400" dirty="0">
                <a:solidFill>
                  <a:srgbClr val="3C5790"/>
                </a:solidFill>
              </a:rPr>
              <a:t>"</a:t>
            </a:r>
            <a:r>
              <a:rPr lang="en-US" sz="1400" b="1" dirty="0">
                <a:solidFill>
                  <a:srgbClr val="3C5790"/>
                </a:solidFill>
              </a:rPr>
              <a:t>filebeat.exe modules list</a:t>
            </a:r>
            <a:r>
              <a:rPr lang="en-US" sz="1400" dirty="0">
                <a:solidFill>
                  <a:srgbClr val="3C5790"/>
                </a:solidFill>
              </a:rPr>
              <a:t>" --&gt; displays the enable and disable modules</a:t>
            </a:r>
          </a:p>
          <a:p>
            <a:r>
              <a:rPr lang="en-US" sz="1400" dirty="0">
                <a:solidFill>
                  <a:srgbClr val="3C5790"/>
                </a:solidFill>
              </a:rPr>
              <a:t>In </a:t>
            </a:r>
            <a:r>
              <a:rPr lang="en-US" sz="1400" b="1" dirty="0" err="1">
                <a:solidFill>
                  <a:srgbClr val="3C5790"/>
                </a:solidFill>
              </a:rPr>
              <a:t>modules.d</a:t>
            </a:r>
            <a:r>
              <a:rPr lang="en-US" sz="1400" b="1" dirty="0">
                <a:solidFill>
                  <a:srgbClr val="3C5790"/>
                </a:solidFill>
              </a:rPr>
              <a:t> </a:t>
            </a:r>
            <a:r>
              <a:rPr lang="en-US" sz="1400" dirty="0">
                <a:solidFill>
                  <a:srgbClr val="3C5790"/>
                </a:solidFill>
              </a:rPr>
              <a:t>the modules configuration are found.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For </a:t>
            </a:r>
            <a:r>
              <a:rPr lang="en-US" sz="1400" dirty="0" err="1">
                <a:solidFill>
                  <a:srgbClr val="3C5790"/>
                </a:solidFill>
              </a:rPr>
              <a:t>apache</a:t>
            </a:r>
            <a:r>
              <a:rPr lang="en-US" sz="1400" dirty="0">
                <a:solidFill>
                  <a:srgbClr val="3C5790"/>
                </a:solidFill>
              </a:rPr>
              <a:t> module, the </a:t>
            </a:r>
            <a:r>
              <a:rPr lang="en-US" sz="1400" dirty="0" err="1">
                <a:solidFill>
                  <a:srgbClr val="3C5790"/>
                </a:solidFill>
              </a:rPr>
              <a:t>module.d</a:t>
            </a:r>
            <a:r>
              <a:rPr lang="en-US" sz="1400" dirty="0">
                <a:solidFill>
                  <a:srgbClr val="3C5790"/>
                </a:solidFill>
              </a:rPr>
              <a:t>/</a:t>
            </a:r>
            <a:r>
              <a:rPr lang="en-US" sz="1400" dirty="0" err="1">
                <a:solidFill>
                  <a:srgbClr val="3C5790"/>
                </a:solidFill>
              </a:rPr>
              <a:t>apache.yml</a:t>
            </a:r>
            <a:r>
              <a:rPr lang="en-US" sz="1400" dirty="0">
                <a:solidFill>
                  <a:srgbClr val="3C5790"/>
                </a:solidFill>
              </a:rPr>
              <a:t> needs to be configured.</a:t>
            </a:r>
          </a:p>
        </p:txBody>
      </p:sp>
    </p:spTree>
    <p:extLst>
      <p:ext uri="{BB962C8B-B14F-4D97-AF65-F5344CB8AC3E}">
        <p14:creationId xmlns:p14="http://schemas.microsoft.com/office/powerpoint/2010/main" val="8919307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Modules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962400"/>
          </a:xfrm>
        </p:spPr>
        <p:txBody>
          <a:bodyPr/>
          <a:lstStyle/>
          <a:p>
            <a:r>
              <a:rPr lang="en-US" sz="1400" dirty="0" err="1">
                <a:solidFill>
                  <a:srgbClr val="3C5790"/>
                </a:solidFill>
              </a:rPr>
              <a:t>Filebeat</a:t>
            </a:r>
            <a:r>
              <a:rPr lang="en-US" sz="1400" dirty="0">
                <a:solidFill>
                  <a:srgbClr val="3C5790"/>
                </a:solidFill>
              </a:rPr>
              <a:t> modules simplify the collection, parsing, and visualization of common log formats.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A typical module is composed of one or more </a:t>
            </a:r>
            <a:r>
              <a:rPr lang="en-US" sz="1400" dirty="0" err="1">
                <a:solidFill>
                  <a:srgbClr val="3C5790"/>
                </a:solidFill>
              </a:rPr>
              <a:t>filesets</a:t>
            </a:r>
            <a:r>
              <a:rPr lang="en-US" sz="1400" dirty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A </a:t>
            </a:r>
            <a:r>
              <a:rPr lang="en-US" sz="1400" dirty="0" err="1">
                <a:solidFill>
                  <a:srgbClr val="3C5790"/>
                </a:solidFill>
              </a:rPr>
              <a:t>fileset</a:t>
            </a:r>
            <a:r>
              <a:rPr lang="en-US" sz="1400" dirty="0">
                <a:solidFill>
                  <a:srgbClr val="3C5790"/>
                </a:solidFill>
              </a:rPr>
              <a:t> contains the following: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 err="1">
                <a:solidFill>
                  <a:srgbClr val="3C5790"/>
                </a:solidFill>
              </a:rPr>
              <a:t>Filebeat</a:t>
            </a:r>
            <a:r>
              <a:rPr lang="en-US" sz="1400" dirty="0">
                <a:solidFill>
                  <a:srgbClr val="3C5790"/>
                </a:solidFill>
              </a:rPr>
              <a:t> input configurations, which contain the default paths where to look for the log files. These default paths depend on the operating system. The </a:t>
            </a:r>
            <a:r>
              <a:rPr lang="en-US" sz="1400" dirty="0" err="1">
                <a:solidFill>
                  <a:srgbClr val="3C5790"/>
                </a:solidFill>
              </a:rPr>
              <a:t>Filebeat</a:t>
            </a:r>
            <a:r>
              <a:rPr lang="en-US" sz="1400" dirty="0">
                <a:solidFill>
                  <a:srgbClr val="3C5790"/>
                </a:solidFill>
              </a:rPr>
              <a:t> configuration is also responsible with stitching together multiline events when needed.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3C5790"/>
                </a:solidFill>
              </a:rPr>
              <a:t>Elasticsearch ingest pipeline definition, which is used to parse the log lines.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3C5790"/>
                </a:solidFill>
              </a:rPr>
              <a:t>Fields definitions, which are used to configure Elasticsearch with the correct types for each field. They also contain short descriptions for each of the fields.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3C5790"/>
                </a:solidFill>
              </a:rPr>
              <a:t>Sample Kibana dashboards, when available, that can be used to visualize the log files.</a:t>
            </a:r>
          </a:p>
        </p:txBody>
      </p:sp>
    </p:spTree>
    <p:extLst>
      <p:ext uri="{BB962C8B-B14F-4D97-AF65-F5344CB8AC3E}">
        <p14:creationId xmlns:p14="http://schemas.microsoft.com/office/powerpoint/2010/main" val="1457567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Modules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8382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The </a:t>
            </a:r>
            <a:r>
              <a:rPr lang="en-US" sz="1400" b="1" dirty="0" err="1">
                <a:solidFill>
                  <a:srgbClr val="3C5790"/>
                </a:solidFill>
              </a:rPr>
              <a:t>apache</a:t>
            </a:r>
            <a:r>
              <a:rPr lang="en-US" sz="1400" dirty="0">
                <a:solidFill>
                  <a:srgbClr val="3C5790"/>
                </a:solidFill>
              </a:rPr>
              <a:t> module parses access and error logs created by the Apache HTTP server.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To configure paths for Apache logs we need to configure </a:t>
            </a:r>
            <a:r>
              <a:rPr lang="en-US" sz="1400" b="1" dirty="0" err="1">
                <a:solidFill>
                  <a:srgbClr val="3C5790"/>
                </a:solidFill>
              </a:rPr>
              <a:t>modules.d</a:t>
            </a:r>
            <a:r>
              <a:rPr lang="en-US" sz="1400" b="1" dirty="0">
                <a:solidFill>
                  <a:srgbClr val="3C5790"/>
                </a:solidFill>
              </a:rPr>
              <a:t>/</a:t>
            </a:r>
            <a:r>
              <a:rPr lang="en-US" sz="1400" b="1" dirty="0" err="1">
                <a:solidFill>
                  <a:srgbClr val="3C5790"/>
                </a:solidFill>
              </a:rPr>
              <a:t>apache.yml</a:t>
            </a:r>
            <a:r>
              <a:rPr lang="en-US" sz="1400" b="1" dirty="0">
                <a:solidFill>
                  <a:srgbClr val="3C5790"/>
                </a:solidFill>
              </a:rPr>
              <a:t> </a:t>
            </a:r>
            <a:r>
              <a:rPr lang="en-US" sz="1400" dirty="0">
                <a:solidFill>
                  <a:srgbClr val="3C5790"/>
                </a:solidFill>
              </a:rPr>
              <a:t>file.</a:t>
            </a:r>
          </a:p>
          <a:p>
            <a:endParaRPr lang="en-US" sz="1400" dirty="0">
              <a:solidFill>
                <a:srgbClr val="3C579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C8AEB05-F374-480A-BBE0-8DE02472E5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3212232"/>
            <a:ext cx="5905500" cy="2274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3014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Modules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533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The </a:t>
            </a:r>
            <a:r>
              <a:rPr lang="en-US" sz="1400" b="1" dirty="0">
                <a:solidFill>
                  <a:srgbClr val="3C5790"/>
                </a:solidFill>
              </a:rPr>
              <a:t>nginx</a:t>
            </a:r>
            <a:r>
              <a:rPr lang="en-US" sz="1400" dirty="0">
                <a:solidFill>
                  <a:srgbClr val="3C5790"/>
                </a:solidFill>
              </a:rPr>
              <a:t> module parses access and error logs created by the Nginx HTTP server.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E652CB-EAD6-4843-BF8D-E4D34DC2B0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2925762"/>
            <a:ext cx="5819775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8089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Modules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533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The </a:t>
            </a:r>
            <a:r>
              <a:rPr lang="en-US" sz="1400" b="1" dirty="0" err="1">
                <a:solidFill>
                  <a:srgbClr val="3C5790"/>
                </a:solidFill>
              </a:rPr>
              <a:t>activeMQ</a:t>
            </a:r>
            <a:r>
              <a:rPr lang="en-US" sz="1400" dirty="0">
                <a:solidFill>
                  <a:srgbClr val="3C5790"/>
                </a:solidFill>
              </a:rPr>
              <a:t> module parses Apache ActiveMQ application and audit logs.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3C2679-50CE-49F6-B95E-AF127A72B2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3200400"/>
            <a:ext cx="6781800" cy="2167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6114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>
                <a:solidFill>
                  <a:schemeClr val="bg1"/>
                </a:solidFill>
              </a:rPr>
              <a:t>Modules (cont.)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533400"/>
          </a:xfrm>
        </p:spPr>
        <p:txBody>
          <a:bodyPr/>
          <a:lstStyle/>
          <a:p>
            <a:r>
              <a:rPr lang="en-US" sz="1400">
                <a:solidFill>
                  <a:srgbClr val="3C5790"/>
                </a:solidFill>
              </a:rPr>
              <a:t>The </a:t>
            </a:r>
            <a:r>
              <a:rPr lang="en-US" sz="1400" b="1">
                <a:solidFill>
                  <a:srgbClr val="3C5790"/>
                </a:solidFill>
              </a:rPr>
              <a:t>kafka</a:t>
            </a:r>
            <a:r>
              <a:rPr lang="en-US" sz="1400">
                <a:solidFill>
                  <a:srgbClr val="3C5790"/>
                </a:solidFill>
              </a:rPr>
              <a:t> module parses Apache Kafka application and audit logs.</a:t>
            </a:r>
          </a:p>
          <a:p>
            <a:r>
              <a:rPr lang="en-US" sz="1400">
                <a:solidFill>
                  <a:srgbClr val="3C5790"/>
                </a:solidFill>
              </a:rPr>
              <a:t>The module has additional support for parsing thread ID from logs. </a:t>
            </a:r>
            <a:endParaRPr lang="en-US" sz="1400" dirty="0">
              <a:solidFill>
                <a:srgbClr val="3C579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996AFA-FC61-4885-AEE0-5919B70044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3048000"/>
            <a:ext cx="4142560" cy="2247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7654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Modules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962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Useful modules for databases: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 err="1">
                <a:solidFill>
                  <a:srgbClr val="3C5790"/>
                </a:solidFill>
              </a:rPr>
              <a:t>Mongodb</a:t>
            </a:r>
            <a:endParaRPr lang="en-US" sz="1400" dirty="0">
              <a:solidFill>
                <a:srgbClr val="3C5790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 err="1">
                <a:solidFill>
                  <a:srgbClr val="3C5790"/>
                </a:solidFill>
              </a:rPr>
              <a:t>Mysql</a:t>
            </a:r>
            <a:endParaRPr lang="en-US" sz="1400" dirty="0">
              <a:solidFill>
                <a:srgbClr val="3C5790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 err="1">
                <a:solidFill>
                  <a:srgbClr val="3C5790"/>
                </a:solidFill>
              </a:rPr>
              <a:t>Mssql</a:t>
            </a:r>
            <a:endParaRPr lang="en-US" sz="1400" dirty="0">
              <a:solidFill>
                <a:srgbClr val="3C5790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3C5790"/>
                </a:solidFill>
              </a:rPr>
              <a:t>IIS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 err="1">
                <a:solidFill>
                  <a:srgbClr val="3C5790"/>
                </a:solidFill>
              </a:rPr>
              <a:t>Postgresql</a:t>
            </a:r>
            <a:endParaRPr lang="en-US" sz="1400" dirty="0">
              <a:solidFill>
                <a:srgbClr val="3C5790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 err="1">
                <a:solidFill>
                  <a:srgbClr val="3C5790"/>
                </a:solidFill>
              </a:rPr>
              <a:t>RabitMQ</a:t>
            </a:r>
            <a:endParaRPr lang="en-US" sz="1400" dirty="0">
              <a:solidFill>
                <a:srgbClr val="3C5790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3C5790"/>
                </a:solidFill>
              </a:rPr>
              <a:t>Redis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3C5790"/>
                </a:solidFill>
              </a:rPr>
              <a:t>Oracle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1000" dirty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6955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What</a:t>
            </a:r>
            <a:r>
              <a:rPr lang="fr-CA" dirty="0">
                <a:solidFill>
                  <a:schemeClr val="bg1"/>
                </a:solidFill>
              </a:rPr>
              <a:t> </a:t>
            </a:r>
            <a:r>
              <a:rPr lang="fr-CA" dirty="0" err="1">
                <a:solidFill>
                  <a:schemeClr val="bg1"/>
                </a:solidFill>
              </a:rPr>
              <a:t>is</a:t>
            </a:r>
            <a:r>
              <a:rPr lang="fr-CA" dirty="0">
                <a:solidFill>
                  <a:schemeClr val="bg1"/>
                </a:solidFill>
              </a:rPr>
              <a:t> </a:t>
            </a:r>
            <a:r>
              <a:rPr lang="fr-CA" dirty="0" err="1">
                <a:solidFill>
                  <a:schemeClr val="bg1"/>
                </a:solidFill>
              </a:rPr>
              <a:t>Filebeat</a:t>
            </a:r>
            <a:r>
              <a:rPr lang="fr-CA" dirty="0">
                <a:solidFill>
                  <a:schemeClr val="bg1"/>
                </a:solidFill>
              </a:rPr>
              <a:t> ?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2514600"/>
          </a:xfrm>
        </p:spPr>
        <p:txBody>
          <a:bodyPr/>
          <a:lstStyle/>
          <a:p>
            <a:r>
              <a:rPr lang="en-US" sz="1500" dirty="0">
                <a:solidFill>
                  <a:srgbClr val="3C5790"/>
                </a:solidFill>
              </a:rPr>
              <a:t>Beats is a collection of light-wight data shippers</a:t>
            </a:r>
          </a:p>
          <a:p>
            <a:r>
              <a:rPr lang="en-US" sz="1500" dirty="0">
                <a:solidFill>
                  <a:srgbClr val="3C5790"/>
                </a:solidFill>
              </a:rPr>
              <a:t>They are installed on server and send data to outputs</a:t>
            </a:r>
          </a:p>
          <a:p>
            <a:r>
              <a:rPr lang="en-US" sz="1500" dirty="0">
                <a:solidFill>
                  <a:srgbClr val="3C5790"/>
                </a:solidFill>
              </a:rPr>
              <a:t>The most used Beats are </a:t>
            </a:r>
            <a:r>
              <a:rPr lang="en-US" sz="1500" b="1" dirty="0" err="1">
                <a:solidFill>
                  <a:srgbClr val="3C5790"/>
                </a:solidFill>
              </a:rPr>
              <a:t>Filebeat</a:t>
            </a:r>
            <a:r>
              <a:rPr lang="en-US" sz="1500" dirty="0">
                <a:solidFill>
                  <a:srgbClr val="3C5790"/>
                </a:solidFill>
              </a:rPr>
              <a:t> and </a:t>
            </a:r>
            <a:r>
              <a:rPr lang="en-US" sz="1500" b="1" dirty="0" err="1">
                <a:solidFill>
                  <a:srgbClr val="3C5790"/>
                </a:solidFill>
              </a:rPr>
              <a:t>Metricbeat</a:t>
            </a:r>
            <a:r>
              <a:rPr lang="en-US" sz="1500" dirty="0">
                <a:solidFill>
                  <a:srgbClr val="3C5790"/>
                </a:solidFill>
              </a:rPr>
              <a:t>.</a:t>
            </a:r>
          </a:p>
          <a:p>
            <a:r>
              <a:rPr lang="en-US" sz="1500" dirty="0">
                <a:solidFill>
                  <a:srgbClr val="3C5790"/>
                </a:solidFill>
              </a:rPr>
              <a:t>Modules reduce configuration and provide Kibana dashboards</a:t>
            </a:r>
          </a:p>
          <a:p>
            <a:r>
              <a:rPr lang="en-US" sz="1500" dirty="0">
                <a:solidFill>
                  <a:srgbClr val="3C5790"/>
                </a:solidFill>
              </a:rPr>
              <a:t>Sending data over the network has numerous advantages</a:t>
            </a:r>
          </a:p>
          <a:p>
            <a:endParaRPr lang="en-US" sz="1500" dirty="0">
              <a:solidFill>
                <a:srgbClr val="3C5790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sz="3200" dirty="0">
                <a:solidFill>
                  <a:schemeClr val="bg1"/>
                </a:solidFill>
              </a:rPr>
              <a:t>Conclusions</a:t>
            </a:r>
            <a:endParaRPr lang="fr-CA" sz="3000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46482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Lightweight utility which allows you to decouple your log processing from application logic</a:t>
            </a:r>
          </a:p>
          <a:p>
            <a:r>
              <a:rPr lang="en-US" sz="1400" dirty="0">
                <a:solidFill>
                  <a:srgbClr val="3C5790"/>
                </a:solidFill>
              </a:rPr>
              <a:t>Natively supports load-balancing among multiple instances of </a:t>
            </a:r>
            <a:r>
              <a:rPr lang="en-US" sz="1400" dirty="0" err="1">
                <a:solidFill>
                  <a:srgbClr val="3C5790"/>
                </a:solidFill>
              </a:rPr>
              <a:t>logstash</a:t>
            </a:r>
            <a:r>
              <a:rPr lang="en-US" sz="1400" dirty="0">
                <a:solidFill>
                  <a:srgbClr val="3C5790"/>
                </a:solidFill>
              </a:rPr>
              <a:t> destinations</a:t>
            </a:r>
          </a:p>
          <a:p>
            <a:r>
              <a:rPr lang="en-US" sz="1400" dirty="0">
                <a:solidFill>
                  <a:srgbClr val="3C5790"/>
                </a:solidFill>
              </a:rPr>
              <a:t>Logs can be enriched with additional fields</a:t>
            </a:r>
          </a:p>
          <a:p>
            <a:endParaRPr lang="en-US" sz="1400" dirty="0">
              <a:solidFill>
                <a:srgbClr val="3C5790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z="4000" dirty="0" err="1">
                <a:solidFill>
                  <a:schemeClr val="bg1">
                    <a:lumMod val="95000"/>
                  </a:schemeClr>
                </a:solidFill>
              </a:rPr>
              <a:t>Bibliography</a:t>
            </a:r>
            <a:endParaRPr lang="fr-CA" sz="4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123" name="Espace réservé du contenu 4"/>
          <p:cNvSpPr>
            <a:spLocks noGrp="1"/>
          </p:cNvSpPr>
          <p:nvPr>
            <p:ph idx="1"/>
          </p:nvPr>
        </p:nvSpPr>
        <p:spPr>
          <a:xfrm>
            <a:off x="457200" y="1676400"/>
            <a:ext cx="8458200" cy="4876800"/>
          </a:xfrm>
        </p:spPr>
        <p:txBody>
          <a:bodyPr/>
          <a:lstStyle/>
          <a:p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https://www.elastic.co/guide/en/beats/filebeat/current</a:t>
            </a:r>
          </a:p>
          <a:p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Udemy - Data Processing with Logstash (and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</a:rPr>
              <a:t>Filebeat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What</a:t>
            </a:r>
            <a:r>
              <a:rPr lang="fr-CA" dirty="0">
                <a:solidFill>
                  <a:schemeClr val="bg1"/>
                </a:solidFill>
              </a:rPr>
              <a:t> </a:t>
            </a:r>
            <a:r>
              <a:rPr lang="fr-CA" dirty="0" err="1">
                <a:solidFill>
                  <a:schemeClr val="bg1"/>
                </a:solidFill>
              </a:rPr>
              <a:t>is</a:t>
            </a:r>
            <a:r>
              <a:rPr lang="fr-CA" dirty="0">
                <a:solidFill>
                  <a:schemeClr val="bg1"/>
                </a:solidFill>
              </a:rPr>
              <a:t> </a:t>
            </a:r>
            <a:r>
              <a:rPr lang="fr-CA" dirty="0" err="1">
                <a:solidFill>
                  <a:schemeClr val="bg1"/>
                </a:solidFill>
              </a:rPr>
              <a:t>Filebeat</a:t>
            </a:r>
            <a:r>
              <a:rPr lang="fr-CA" dirty="0">
                <a:solidFill>
                  <a:schemeClr val="bg1"/>
                </a:solidFill>
              </a:rPr>
              <a:t> ?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2514600"/>
          </a:xfrm>
        </p:spPr>
        <p:txBody>
          <a:bodyPr/>
          <a:lstStyle/>
          <a:p>
            <a:r>
              <a:rPr lang="en-US" sz="1500" dirty="0">
                <a:solidFill>
                  <a:srgbClr val="3C5790"/>
                </a:solidFill>
              </a:rPr>
              <a:t>Beats are data shippers: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b="1" dirty="0" err="1">
                <a:solidFill>
                  <a:srgbClr val="3C5790"/>
                </a:solidFill>
              </a:rPr>
              <a:t>Filebeat</a:t>
            </a:r>
            <a:r>
              <a:rPr lang="en-US" sz="1400" dirty="0">
                <a:solidFill>
                  <a:srgbClr val="3C5790"/>
                </a:solidFill>
              </a:rPr>
              <a:t>: collects log files (</a:t>
            </a:r>
            <a:r>
              <a:rPr lang="en-US" sz="1400" dirty="0" err="1">
                <a:solidFill>
                  <a:srgbClr val="3C5790"/>
                </a:solidFill>
              </a:rPr>
              <a:t>mysql</a:t>
            </a:r>
            <a:r>
              <a:rPr lang="en-US" sz="1400" dirty="0">
                <a:solidFill>
                  <a:srgbClr val="3C5790"/>
                </a:solidFill>
              </a:rPr>
              <a:t>/</a:t>
            </a:r>
            <a:r>
              <a:rPr lang="en-US" sz="1400" dirty="0" err="1">
                <a:solidFill>
                  <a:srgbClr val="3C5790"/>
                </a:solidFill>
              </a:rPr>
              <a:t>apache</a:t>
            </a:r>
            <a:r>
              <a:rPr lang="en-US" sz="1400" dirty="0">
                <a:solidFill>
                  <a:srgbClr val="3C5790"/>
                </a:solidFill>
              </a:rPr>
              <a:t>/nginx)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b="1" dirty="0" err="1">
                <a:solidFill>
                  <a:srgbClr val="3C5790"/>
                </a:solidFill>
              </a:rPr>
              <a:t>Metricbeat</a:t>
            </a:r>
            <a:r>
              <a:rPr lang="en-US" sz="1400" dirty="0">
                <a:solidFill>
                  <a:srgbClr val="3C5790"/>
                </a:solidFill>
              </a:rPr>
              <a:t>: collects system-level and service-level metrics: CPU and memory usage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b="1" dirty="0" err="1">
                <a:solidFill>
                  <a:srgbClr val="3C5790"/>
                </a:solidFill>
              </a:rPr>
              <a:t>Packetbeat</a:t>
            </a:r>
            <a:r>
              <a:rPr lang="en-US" sz="1400" dirty="0">
                <a:solidFill>
                  <a:srgbClr val="3C5790"/>
                </a:solidFill>
              </a:rPr>
              <a:t>: collects network data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b="1" dirty="0" err="1">
                <a:solidFill>
                  <a:srgbClr val="3C5790"/>
                </a:solidFill>
              </a:rPr>
              <a:t>Winlogbeat</a:t>
            </a:r>
            <a:r>
              <a:rPr lang="en-US" sz="1400" dirty="0">
                <a:solidFill>
                  <a:srgbClr val="3C5790"/>
                </a:solidFill>
              </a:rPr>
              <a:t>: collects windows events logs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b="1" dirty="0" err="1">
                <a:solidFill>
                  <a:srgbClr val="3C5790"/>
                </a:solidFill>
              </a:rPr>
              <a:t>Auditbeat</a:t>
            </a:r>
            <a:r>
              <a:rPr lang="en-US" sz="1400" dirty="0">
                <a:solidFill>
                  <a:srgbClr val="3C5790"/>
                </a:solidFill>
              </a:rPr>
              <a:t>: collects audit data from </a:t>
            </a:r>
            <a:r>
              <a:rPr lang="en-US" sz="1400" dirty="0" err="1">
                <a:solidFill>
                  <a:srgbClr val="3C5790"/>
                </a:solidFill>
              </a:rPr>
              <a:t>linux</a:t>
            </a:r>
            <a:endParaRPr lang="en-US" sz="1400" dirty="0">
              <a:solidFill>
                <a:srgbClr val="3C5790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rgbClr val="3C5790"/>
                </a:solidFill>
              </a:rPr>
              <a:t>Heartbeat</a:t>
            </a:r>
            <a:r>
              <a:rPr lang="en-US" sz="1400" dirty="0">
                <a:solidFill>
                  <a:srgbClr val="3C5790"/>
                </a:solidFill>
              </a:rPr>
              <a:t>: monitors service uptime </a:t>
            </a:r>
          </a:p>
        </p:txBody>
      </p:sp>
    </p:spTree>
    <p:extLst>
      <p:ext uri="{BB962C8B-B14F-4D97-AF65-F5344CB8AC3E}">
        <p14:creationId xmlns:p14="http://schemas.microsoft.com/office/powerpoint/2010/main" val="3456590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Arhitecture</a:t>
            </a:r>
            <a:endParaRPr lang="fr-CA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FF1A96-FBF6-4BA3-9AFF-B2AA623A2F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0052" y="2590800"/>
            <a:ext cx="6230429" cy="4114800"/>
          </a:xfrm>
          <a:prstGeom prst="rect">
            <a:avLst/>
          </a:prstGeom>
        </p:spPr>
      </p:pic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B07672E0-795B-4599-9F84-032522743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981200"/>
            <a:ext cx="8229600" cy="3810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The </a:t>
            </a:r>
            <a:r>
              <a:rPr lang="en-US" sz="1400" b="1" dirty="0">
                <a:solidFill>
                  <a:srgbClr val="3C5790"/>
                </a:solidFill>
              </a:rPr>
              <a:t>Elastic Stack </a:t>
            </a:r>
            <a:r>
              <a:rPr lang="en-US" sz="1400" dirty="0">
                <a:solidFill>
                  <a:srgbClr val="3C5790"/>
                </a:solidFill>
              </a:rPr>
              <a:t>today is comprised of four components, </a:t>
            </a:r>
            <a:r>
              <a:rPr lang="en-US" sz="1400" b="1" dirty="0">
                <a:solidFill>
                  <a:srgbClr val="3C5790"/>
                </a:solidFill>
              </a:rPr>
              <a:t>Elasticsearch</a:t>
            </a:r>
            <a:r>
              <a:rPr lang="en-US" sz="1400" dirty="0">
                <a:solidFill>
                  <a:srgbClr val="3C5790"/>
                </a:solidFill>
              </a:rPr>
              <a:t>, </a:t>
            </a:r>
            <a:r>
              <a:rPr lang="en-US" sz="1400" b="1" dirty="0">
                <a:solidFill>
                  <a:srgbClr val="3C5790"/>
                </a:solidFill>
              </a:rPr>
              <a:t>Logstash</a:t>
            </a:r>
            <a:r>
              <a:rPr lang="en-US" sz="1400" dirty="0">
                <a:solidFill>
                  <a:srgbClr val="3C5790"/>
                </a:solidFill>
              </a:rPr>
              <a:t>, </a:t>
            </a:r>
            <a:r>
              <a:rPr lang="en-US" sz="1400" b="1" dirty="0">
                <a:solidFill>
                  <a:srgbClr val="3C5790"/>
                </a:solidFill>
              </a:rPr>
              <a:t>Kibana</a:t>
            </a:r>
            <a:r>
              <a:rPr lang="en-US" sz="1400" dirty="0">
                <a:solidFill>
                  <a:srgbClr val="3C5790"/>
                </a:solidFill>
              </a:rPr>
              <a:t>, and </a:t>
            </a:r>
            <a:r>
              <a:rPr lang="en-US" sz="1400" b="1" dirty="0">
                <a:solidFill>
                  <a:srgbClr val="3C5790"/>
                </a:solidFill>
              </a:rPr>
              <a:t>Beats</a:t>
            </a:r>
            <a:r>
              <a:rPr lang="en-US" sz="1400" dirty="0">
                <a:solidFill>
                  <a:srgbClr val="3C5790"/>
                </a:solidFill>
              </a:rPr>
              <a:t>.  </a:t>
            </a:r>
            <a:endParaRPr lang="en-US" sz="1200" dirty="0">
              <a:solidFill>
                <a:srgbClr val="3C579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Arhitecture</a:t>
            </a:r>
            <a:endParaRPr lang="fr-CA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240B33-2B57-430B-8C76-A5E5EE4222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1905000"/>
            <a:ext cx="6096000" cy="4856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911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962400"/>
          </a:xfrm>
        </p:spPr>
        <p:txBody>
          <a:bodyPr/>
          <a:lstStyle/>
          <a:p>
            <a:r>
              <a:rPr lang="en-US" sz="1400" dirty="0" err="1">
                <a:solidFill>
                  <a:srgbClr val="3C5790"/>
                </a:solidFill>
              </a:rPr>
              <a:t>Filebeat</a:t>
            </a:r>
            <a:r>
              <a:rPr lang="en-US" sz="1400" dirty="0">
                <a:solidFill>
                  <a:srgbClr val="3C5790"/>
                </a:solidFill>
              </a:rPr>
              <a:t> consists of 2 main components: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rgbClr val="3C5790"/>
                </a:solidFill>
              </a:rPr>
              <a:t>inputs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b="1" dirty="0" err="1">
                <a:solidFill>
                  <a:srgbClr val="3C5790"/>
                </a:solidFill>
              </a:rPr>
              <a:t>harversters</a:t>
            </a:r>
            <a:endParaRPr lang="en-US" sz="1400" b="1" dirty="0">
              <a:solidFill>
                <a:srgbClr val="3C5790"/>
              </a:solidFill>
            </a:endParaRPr>
          </a:p>
          <a:p>
            <a:r>
              <a:rPr lang="en-US" sz="1400" dirty="0">
                <a:solidFill>
                  <a:srgbClr val="3C5790"/>
                </a:solidFill>
              </a:rPr>
              <a:t>These components work together to tail files and send event data to the output that you specify.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962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A </a:t>
            </a:r>
            <a:r>
              <a:rPr lang="en-US" sz="1400" b="1" dirty="0">
                <a:solidFill>
                  <a:srgbClr val="3C5790"/>
                </a:solidFill>
              </a:rPr>
              <a:t>harvester</a:t>
            </a:r>
            <a:r>
              <a:rPr lang="en-US" sz="1400" dirty="0">
                <a:solidFill>
                  <a:srgbClr val="3C5790"/>
                </a:solidFill>
              </a:rPr>
              <a:t> is responsible for reading the content of a single file.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One harvester is started for each file.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harvester is responsible for opening and closing the file, which means that the file descriptor remains open while the harvester is running.</a:t>
            </a:r>
          </a:p>
        </p:txBody>
      </p:sp>
    </p:spTree>
    <p:extLst>
      <p:ext uri="{BB962C8B-B14F-4D97-AF65-F5344CB8AC3E}">
        <p14:creationId xmlns:p14="http://schemas.microsoft.com/office/powerpoint/2010/main" val="2765258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962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An </a:t>
            </a:r>
            <a:r>
              <a:rPr lang="en-US" sz="1400" b="1" dirty="0">
                <a:solidFill>
                  <a:srgbClr val="3C5790"/>
                </a:solidFill>
              </a:rPr>
              <a:t>input</a:t>
            </a:r>
            <a:r>
              <a:rPr lang="en-US" sz="1400" dirty="0">
                <a:solidFill>
                  <a:srgbClr val="3C5790"/>
                </a:solidFill>
              </a:rPr>
              <a:t> is responsible for managing the harvesters and finding all sources to read from</a:t>
            </a:r>
          </a:p>
          <a:p>
            <a:r>
              <a:rPr lang="en-US" sz="1400" dirty="0" err="1">
                <a:solidFill>
                  <a:srgbClr val="3C5790"/>
                </a:solidFill>
              </a:rPr>
              <a:t>Filebeat</a:t>
            </a:r>
            <a:r>
              <a:rPr lang="en-US" sz="1400" dirty="0">
                <a:solidFill>
                  <a:srgbClr val="3C5790"/>
                </a:solidFill>
              </a:rPr>
              <a:t> currently supports several input types.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Each input type can be defined multiple times.</a:t>
            </a:r>
          </a:p>
        </p:txBody>
      </p:sp>
    </p:spTree>
    <p:extLst>
      <p:ext uri="{BB962C8B-B14F-4D97-AF65-F5344CB8AC3E}">
        <p14:creationId xmlns:p14="http://schemas.microsoft.com/office/powerpoint/2010/main" val="2391257926"/>
      </p:ext>
    </p:extLst>
  </p:cSld>
  <p:clrMapOvr>
    <a:masterClrMapping/>
  </p:clrMapOvr>
</p:sld>
</file>

<file path=ppt/theme/theme1.xml><?xml version="1.0" encoding="utf-8"?>
<a:theme xmlns:a="http://schemas.openxmlformats.org/drawingml/2006/main" name="14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143</Template>
  <TotalTime>9156</TotalTime>
  <Words>1260</Words>
  <Application>Microsoft Office PowerPoint</Application>
  <PresentationFormat>On-screen Show (4:3)</PresentationFormat>
  <Paragraphs>166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Wingdings</vt:lpstr>
      <vt:lpstr>143</vt:lpstr>
      <vt:lpstr>Filebeat</vt:lpstr>
      <vt:lpstr>Contents</vt:lpstr>
      <vt:lpstr>What is Filebeat ?</vt:lpstr>
      <vt:lpstr>What is Filebeat ? (cont.)</vt:lpstr>
      <vt:lpstr>Arhitecture</vt:lpstr>
      <vt:lpstr>Arhitecture</vt:lpstr>
      <vt:lpstr>Core</vt:lpstr>
      <vt:lpstr>Core (cont.)</vt:lpstr>
      <vt:lpstr>Core (cont.)</vt:lpstr>
      <vt:lpstr>Core (cont.)</vt:lpstr>
      <vt:lpstr>Core (cont.)</vt:lpstr>
      <vt:lpstr>Core (cont.)</vt:lpstr>
      <vt:lpstr>Core (cont.)</vt:lpstr>
      <vt:lpstr>Core (cont.)</vt:lpstr>
      <vt:lpstr>Core (cont.)</vt:lpstr>
      <vt:lpstr>Core (cont.)</vt:lpstr>
      <vt:lpstr>Core (cont.)</vt:lpstr>
      <vt:lpstr>Core (cont.)</vt:lpstr>
      <vt:lpstr>Core (cont.)</vt:lpstr>
      <vt:lpstr>Core (cont.)</vt:lpstr>
      <vt:lpstr>Core (cont.)</vt:lpstr>
      <vt:lpstr>Modules</vt:lpstr>
      <vt:lpstr>Modules (cont.)</vt:lpstr>
      <vt:lpstr>Modules (cont.)</vt:lpstr>
      <vt:lpstr>Modules (cont.)</vt:lpstr>
      <vt:lpstr>Modules (cont.)</vt:lpstr>
      <vt:lpstr>Modules (cont.)</vt:lpstr>
      <vt:lpstr>Modules (cont.)</vt:lpstr>
      <vt:lpstr>Modules (cont.)</vt:lpstr>
      <vt:lpstr>Conclusions</vt:lpstr>
      <vt:lpstr>Bibliography</vt:lpstr>
    </vt:vector>
  </TitlesOfParts>
  <Company>Computaris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 NAME</dc:title>
  <dc:creator>Ionut Dima</dc:creator>
  <cp:lastModifiedBy>Ionut Dima</cp:lastModifiedBy>
  <cp:revision>776</cp:revision>
  <dcterms:created xsi:type="dcterms:W3CDTF">2012-04-12T06:19:17Z</dcterms:created>
  <dcterms:modified xsi:type="dcterms:W3CDTF">2022-04-19T16:31:03Z</dcterms:modified>
</cp:coreProperties>
</file>