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89" r:id="rId7"/>
    <p:sldId id="390" r:id="rId8"/>
    <p:sldId id="375" r:id="rId9"/>
    <p:sldId id="388" r:id="rId10"/>
    <p:sldId id="377" r:id="rId11"/>
    <p:sldId id="391" r:id="rId12"/>
    <p:sldId id="392" r:id="rId13"/>
    <p:sldId id="393" r:id="rId14"/>
    <p:sldId id="378" r:id="rId15"/>
    <p:sldId id="380" r:id="rId16"/>
    <p:sldId id="385" r:id="rId17"/>
    <p:sldId id="384" r:id="rId18"/>
    <p:sldId id="387" r:id="rId19"/>
    <p:sldId id="386" r:id="rId20"/>
    <p:sldId id="398" r:id="rId21"/>
    <p:sldId id="399" r:id="rId22"/>
    <p:sldId id="400" r:id="rId23"/>
    <p:sldId id="401" r:id="rId24"/>
    <p:sldId id="404" r:id="rId25"/>
    <p:sldId id="405" r:id="rId26"/>
    <p:sldId id="406" r:id="rId27"/>
    <p:sldId id="407" r:id="rId28"/>
    <p:sldId id="408" r:id="rId29"/>
    <p:sldId id="431" r:id="rId30"/>
    <p:sldId id="432" r:id="rId31"/>
    <p:sldId id="402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8" r:id="rId40"/>
    <p:sldId id="417" r:id="rId41"/>
    <p:sldId id="420" r:id="rId42"/>
    <p:sldId id="419" r:id="rId43"/>
    <p:sldId id="421" r:id="rId44"/>
    <p:sldId id="409" r:id="rId45"/>
    <p:sldId id="422" r:id="rId46"/>
    <p:sldId id="423" r:id="rId47"/>
    <p:sldId id="403" r:id="rId48"/>
    <p:sldId id="424" r:id="rId49"/>
    <p:sldId id="425" r:id="rId50"/>
    <p:sldId id="426" r:id="rId51"/>
    <p:sldId id="427" r:id="rId52"/>
    <p:sldId id="428" r:id="rId53"/>
    <p:sldId id="429" r:id="rId54"/>
    <p:sldId id="394" r:id="rId55"/>
    <p:sldId id="395" r:id="rId56"/>
    <p:sldId id="396" r:id="rId57"/>
    <p:sldId id="397" r:id="rId58"/>
    <p:sldId id="434" r:id="rId59"/>
    <p:sldId id="435" r:id="rId60"/>
    <p:sldId id="379" r:id="rId61"/>
    <p:sldId id="381" r:id="rId62"/>
    <p:sldId id="382" r:id="rId63"/>
    <p:sldId id="383" r:id="rId64"/>
    <p:sldId id="300" r:id="rId65"/>
    <p:sldId id="259" r:id="rId6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75" d="100"/>
          <a:sy n="75" d="100"/>
        </p:scale>
        <p:origin x="1000" y="-4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26/04/2022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JUnit 5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main modules in JUnit 5 are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junit-jupiter-api</a:t>
            </a:r>
            <a:r>
              <a:rPr lang="en-US" sz="1400" dirty="0">
                <a:solidFill>
                  <a:srgbClr val="3C5790"/>
                </a:solidFill>
              </a:rPr>
              <a:t>: This module defines the API that you need to write your tests.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-platform-launcher</a:t>
            </a:r>
            <a:r>
              <a:rPr lang="en-US" sz="1400" dirty="0">
                <a:solidFill>
                  <a:srgbClr val="3C5790"/>
                </a:solidFill>
              </a:rPr>
              <a:t>: This module defines the launcher API that external tool use. Launchers can be used to discover, filter, and execute tests.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-platform-engine</a:t>
            </a:r>
            <a:r>
              <a:rPr lang="en-US" sz="1400" dirty="0">
                <a:solidFill>
                  <a:srgbClr val="3C5790"/>
                </a:solidFill>
              </a:rPr>
              <a:t>: This provides the API that you can use to write your own </a:t>
            </a:r>
            <a:r>
              <a:rPr lang="en-US" sz="1400" dirty="0" err="1">
                <a:solidFill>
                  <a:srgbClr val="3C5790"/>
                </a:solidFill>
              </a:rPr>
              <a:t>TestEngine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r>
              <a:rPr lang="en-US" sz="1400" dirty="0" err="1">
                <a:solidFill>
                  <a:srgbClr val="3C5790"/>
                </a:solidFill>
              </a:rPr>
              <a:t>TestEngine</a:t>
            </a:r>
            <a:r>
              <a:rPr lang="en-US" sz="1400" dirty="0">
                <a:solidFill>
                  <a:srgbClr val="3C5790"/>
                </a:solidFill>
              </a:rPr>
              <a:t> is responsible for the discovery and execution of tests.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jupiter</a:t>
            </a:r>
            <a:r>
              <a:rPr lang="en-US" sz="1400" b="1" dirty="0">
                <a:solidFill>
                  <a:srgbClr val="3C5790"/>
                </a:solidFill>
              </a:rPr>
              <a:t>-engine</a:t>
            </a:r>
            <a:r>
              <a:rPr lang="en-US" sz="1400" dirty="0">
                <a:solidFill>
                  <a:srgbClr val="3C5790"/>
                </a:solidFill>
              </a:rPr>
              <a:t>: It is the implementation of </a:t>
            </a:r>
            <a:r>
              <a:rPr lang="en-US" sz="1400" dirty="0" err="1">
                <a:solidFill>
                  <a:srgbClr val="3C5790"/>
                </a:solidFill>
              </a:rPr>
              <a:t>junit-platformengine</a:t>
            </a:r>
            <a:r>
              <a:rPr lang="en-US" sz="1400" dirty="0">
                <a:solidFill>
                  <a:srgbClr val="3C5790"/>
                </a:solidFill>
              </a:rPr>
              <a:t> API for JUnit 5.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-vintage-engine</a:t>
            </a:r>
            <a:r>
              <a:rPr lang="en-US" sz="1400" dirty="0">
                <a:solidFill>
                  <a:srgbClr val="3C5790"/>
                </a:solidFill>
              </a:rPr>
              <a:t>: It is the implementation of </a:t>
            </a:r>
            <a:r>
              <a:rPr lang="en-US" sz="1400" dirty="0" err="1">
                <a:solidFill>
                  <a:srgbClr val="3C5790"/>
                </a:solidFill>
              </a:rPr>
              <a:t>junit-platformengine</a:t>
            </a:r>
            <a:r>
              <a:rPr lang="en-US" sz="1400" dirty="0">
                <a:solidFill>
                  <a:srgbClr val="3C5790"/>
                </a:solidFill>
              </a:rPr>
              <a:t> API for JUnit 3 and JUnit 4.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-platform-commons</a:t>
            </a:r>
            <a:r>
              <a:rPr lang="en-US" sz="1400" dirty="0">
                <a:solidFill>
                  <a:srgbClr val="3C5790"/>
                </a:solidFill>
              </a:rPr>
              <a:t>: It contains all the utilities which are used across different modules.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-platform-console</a:t>
            </a:r>
            <a:r>
              <a:rPr lang="en-US" sz="1400" dirty="0">
                <a:solidFill>
                  <a:srgbClr val="3C5790"/>
                </a:solidFill>
              </a:rPr>
              <a:t>: This provides an implementation of a launcher called </a:t>
            </a:r>
            <a:r>
              <a:rPr lang="en-US" sz="1400" dirty="0" err="1">
                <a:solidFill>
                  <a:srgbClr val="3C5790"/>
                </a:solidFill>
              </a:rPr>
              <a:t>ConsoleLauncher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  <a:r>
              <a:rPr lang="en-US" sz="1400" dirty="0" err="1">
                <a:solidFill>
                  <a:srgbClr val="3C5790"/>
                </a:solidFill>
              </a:rPr>
              <a:t>ConsoleLauncher</a:t>
            </a:r>
            <a:r>
              <a:rPr lang="en-US" sz="1400" dirty="0">
                <a:solidFill>
                  <a:srgbClr val="3C5790"/>
                </a:solidFill>
              </a:rPr>
              <a:t> is a standalone application used to launch JUnit platform from the console.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</a:t>
            </a:r>
            <a:r>
              <a:rPr lang="en-US" sz="1400" b="1" dirty="0" err="1">
                <a:solidFill>
                  <a:srgbClr val="3C5790"/>
                </a:solidFill>
              </a:rPr>
              <a:t>gradle</a:t>
            </a:r>
            <a:r>
              <a:rPr lang="en-US" sz="1400" b="1" dirty="0">
                <a:solidFill>
                  <a:srgbClr val="3C5790"/>
                </a:solidFill>
              </a:rPr>
              <a:t>-plugin</a:t>
            </a:r>
            <a:r>
              <a:rPr lang="en-US" sz="1400" dirty="0">
                <a:solidFill>
                  <a:srgbClr val="3C5790"/>
                </a:solidFill>
              </a:rPr>
              <a:t>: This is a Gradle plug-in that can be used to run JUnit 5 tests.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-platform-surefire-provider</a:t>
            </a:r>
            <a:r>
              <a:rPr lang="en-US" sz="1400" dirty="0">
                <a:solidFill>
                  <a:srgbClr val="3C5790"/>
                </a:solidFill>
              </a:rPr>
              <a:t>: This module provides Maven integration for JUnit 5.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JUnit5 does not require a test class to have a public no-</a:t>
            </a:r>
            <a:r>
              <a:rPr lang="en-US" sz="1400" dirty="0" err="1">
                <a:solidFill>
                  <a:srgbClr val="3C5790"/>
                </a:solidFill>
              </a:rPr>
              <a:t>arg</a:t>
            </a:r>
            <a:r>
              <a:rPr lang="en-US" sz="1400" dirty="0">
                <a:solidFill>
                  <a:srgbClr val="3C5790"/>
                </a:solidFill>
              </a:rPr>
              <a:t> constructor.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constructor can be package protected, protected or even private.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JUnit 5 a test method can be either protected or package protected.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Tests in JUnit 5 must be annotated with </a:t>
            </a:r>
            <a:r>
              <a:rPr lang="en-US" sz="1400" b="1" dirty="0" err="1">
                <a:solidFill>
                  <a:srgbClr val="3C5790"/>
                </a:solidFill>
              </a:rPr>
              <a:t>org.junit.jupiter.api.Test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annotation.</a:t>
            </a:r>
          </a:p>
        </p:txBody>
      </p:sp>
    </p:spTree>
    <p:extLst>
      <p:ext uri="{BB962C8B-B14F-4D97-AF65-F5344CB8AC3E}">
        <p14:creationId xmlns:p14="http://schemas.microsoft.com/office/powerpoint/2010/main" val="334041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allows setting custom names for test classes by using </a:t>
            </a:r>
            <a:r>
              <a:rPr lang="en-US" sz="1400" b="1" dirty="0">
                <a:solidFill>
                  <a:srgbClr val="3C5790"/>
                </a:solidFill>
              </a:rPr>
              <a:t>@DisplayName</a:t>
            </a:r>
            <a:r>
              <a:rPr lang="en-US" sz="1400" dirty="0">
                <a:solidFill>
                  <a:srgbClr val="3C5790"/>
                </a:solidFill>
              </a:rPr>
              <a:t> annotation.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annotation can be used on class and method level.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2DBE3-0880-445F-91DF-E43C8B6A0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2688787"/>
            <a:ext cx="3838575" cy="1620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CFE7D-9DC3-4C77-9425-9C70D5F85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596190"/>
            <a:ext cx="4419600" cy="198717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0BDFDB-49A1-44F4-A527-E4E5C7DDE95E}"/>
              </a:ext>
            </a:extLst>
          </p:cNvPr>
          <p:cNvCxnSpPr/>
          <p:nvPr/>
        </p:nvCxnSpPr>
        <p:spPr>
          <a:xfrm>
            <a:off x="457200" y="4343400"/>
            <a:ext cx="792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5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</a:t>
            </a:r>
            <a:r>
              <a:rPr lang="en-US" sz="1400" b="1" dirty="0" err="1">
                <a:solidFill>
                  <a:srgbClr val="3C5790"/>
                </a:solidFill>
              </a:rPr>
              <a:t>TestInfo</a:t>
            </a:r>
            <a:r>
              <a:rPr lang="en-US" sz="1400" dirty="0">
                <a:solidFill>
                  <a:srgbClr val="3C5790"/>
                </a:solidFill>
              </a:rPr>
              <a:t> object, as parameter to the test method to obtain metadata.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1665DB-7D91-4817-9016-C6495160F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806" y="2819400"/>
            <a:ext cx="6910387" cy="1969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23346-2A4E-4B8C-853A-3AEEBA272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561" y="5200380"/>
            <a:ext cx="39528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A0629-B954-417B-9558-043AACE7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0411"/>
            <a:ext cx="3605827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26166-5B59-46F2-BFCE-258514533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8999"/>
            <a:ext cx="1905000" cy="16652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290187-C298-4B15-9EFA-2FE08608B44F}"/>
              </a:ext>
            </a:extLst>
          </p:cNvPr>
          <p:cNvCxnSpPr>
            <a:cxnSpLocks/>
          </p:cNvCxnSpPr>
          <p:nvPr/>
        </p:nvCxnSpPr>
        <p:spPr>
          <a:xfrm>
            <a:off x="5257800" y="2133600"/>
            <a:ext cx="0" cy="4409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3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specify the order of the tests with </a:t>
            </a:r>
            <a:r>
              <a:rPr lang="en-US" sz="1400" b="1" dirty="0">
                <a:solidFill>
                  <a:srgbClr val="3C5790"/>
                </a:solidFill>
              </a:rPr>
              <a:t>@Order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@TestMethodOrder(OrderAnnotation.class)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6C663-33C7-4EA1-BFBD-A0048D30C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286000"/>
            <a:ext cx="3568306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9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run tests in a random order using </a:t>
            </a:r>
            <a:r>
              <a:rPr lang="en-US" sz="1400" b="1" dirty="0">
                <a:solidFill>
                  <a:srgbClr val="3C5790"/>
                </a:solidFill>
              </a:rPr>
              <a:t>@TestMethodOrder(MethodOrderer.Random.class) 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configure a custom seed using the </a:t>
            </a:r>
            <a:r>
              <a:rPr lang="en-US" sz="1400" b="1" dirty="0" err="1">
                <a:solidFill>
                  <a:srgbClr val="3C5790"/>
                </a:solidFill>
              </a:rPr>
              <a:t>junit.jupiter.execution.order.random.seed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Create a file called </a:t>
            </a:r>
            <a:r>
              <a:rPr lang="en-US" sz="1400" b="1" dirty="0" err="1">
                <a:solidFill>
                  <a:srgbClr val="3C5790"/>
                </a:solidFill>
              </a:rPr>
              <a:t>junit-platform.properties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and set the property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junit.jupiter.execution.order.random.seed</a:t>
            </a:r>
            <a:r>
              <a:rPr lang="en-US" sz="1400" dirty="0">
                <a:solidFill>
                  <a:srgbClr val="3C5790"/>
                </a:solidFill>
              </a:rPr>
              <a:t>=100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AE49C-B626-4EED-B96C-4190D18C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276600"/>
            <a:ext cx="375034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5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our own custom order by implementing the </a:t>
            </a:r>
            <a:r>
              <a:rPr lang="en-US" sz="1400" b="1" dirty="0" err="1">
                <a:solidFill>
                  <a:srgbClr val="3C5790"/>
                </a:solidFill>
              </a:rPr>
              <a:t>MethodOrderer</a:t>
            </a:r>
            <a:r>
              <a:rPr lang="en-US" sz="1400" dirty="0">
                <a:solidFill>
                  <a:srgbClr val="3C5790"/>
                </a:solidFill>
              </a:rPr>
              <a:t>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DB91F-F525-4F70-A50A-A0D07B16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60280"/>
            <a:ext cx="7315200" cy="1432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BB724-CE97-4D20-A58F-34B0B002A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049" y="4011687"/>
            <a:ext cx="2507101" cy="26384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24E6D6-B2AD-4E94-A3FD-C19E25036145}"/>
              </a:ext>
            </a:extLst>
          </p:cNvPr>
          <p:cNvCxnSpPr/>
          <p:nvPr/>
        </p:nvCxnSpPr>
        <p:spPr>
          <a:xfrm flipV="1">
            <a:off x="762000" y="3886200"/>
            <a:ext cx="7924800" cy="58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7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4999"/>
            <a:ext cx="8534400" cy="685801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configure the default order parameter in the </a:t>
            </a:r>
            <a:r>
              <a:rPr lang="en-US" sz="1400" b="1" dirty="0" err="1">
                <a:solidFill>
                  <a:srgbClr val="3C5790"/>
                </a:solidFill>
              </a:rPr>
              <a:t>junit-platform.properties</a:t>
            </a:r>
            <a:r>
              <a:rPr lang="en-US" sz="1400" dirty="0">
                <a:solidFill>
                  <a:srgbClr val="3C5790"/>
                </a:solidFill>
              </a:rPr>
              <a:t> file: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junit.jupiter.testmethod.order.default</a:t>
            </a:r>
            <a:r>
              <a:rPr lang="en-US" sz="1400" dirty="0">
                <a:solidFill>
                  <a:srgbClr val="3C5790"/>
                </a:solidFill>
              </a:rPr>
              <a:t> = </a:t>
            </a:r>
            <a:r>
              <a:rPr lang="en-US" sz="1400" dirty="0" err="1">
                <a:solidFill>
                  <a:srgbClr val="3C5790"/>
                </a:solidFill>
              </a:rPr>
              <a:t>org.junit.jupiter.api.MethodOrderer$DisplayName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5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is divided into various modules.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-platform-launcher</a:t>
            </a:r>
            <a:r>
              <a:rPr lang="en-US" sz="1400" dirty="0">
                <a:solidFill>
                  <a:srgbClr val="3C5790"/>
                </a:solidFill>
              </a:rPr>
              <a:t> defined the API that is used by tools like IDE to discover and execute tests.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junit</a:t>
            </a:r>
            <a:r>
              <a:rPr lang="en-US" sz="1400" b="1" dirty="0">
                <a:solidFill>
                  <a:srgbClr val="3C5790"/>
                </a:solidFill>
              </a:rPr>
              <a:t>-platform-engine</a:t>
            </a:r>
            <a:r>
              <a:rPr lang="en-US" sz="1400" dirty="0">
                <a:solidFill>
                  <a:srgbClr val="3C5790"/>
                </a:solidFill>
              </a:rPr>
              <a:t> provides an API that we can use to write our own test engine.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create  an </a:t>
            </a:r>
            <a:r>
              <a:rPr lang="en-US" sz="1400" b="1" dirty="0" err="1">
                <a:solidFill>
                  <a:srgbClr val="3C5790"/>
                </a:solidFill>
              </a:rPr>
              <a:t>org.junit.platform.launcher.Launcher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instance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launcher detects supported test engines and engines will execute the tests.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JUnit 5 provides a default </a:t>
            </a:r>
            <a:r>
              <a:rPr lang="en-US" sz="1400" b="1" dirty="0" err="1">
                <a:solidFill>
                  <a:srgbClr val="3C5790"/>
                </a:solidFill>
              </a:rPr>
              <a:t>org.junit.platform.launcher.core.DefaultLauncher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implementation.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2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JUnit 5?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Testing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Extension API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Assertions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Assumptions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Annotations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8BD5F-B213-41B9-A8B9-3DAC6166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8095129" cy="1764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60E36-41CA-4062-B232-DD47C1837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245117"/>
            <a:ext cx="2867084" cy="23050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564D30-B77A-4ADD-9A45-88BD7B784965}"/>
              </a:ext>
            </a:extLst>
          </p:cNvPr>
          <p:cNvCxnSpPr/>
          <p:nvPr/>
        </p:nvCxnSpPr>
        <p:spPr>
          <a:xfrm>
            <a:off x="304800" y="4114800"/>
            <a:ext cx="853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922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provides the </a:t>
            </a:r>
            <a:r>
              <a:rPr lang="en-US" sz="1400" b="1" dirty="0">
                <a:solidFill>
                  <a:srgbClr val="3C5790"/>
                </a:solidFill>
              </a:rPr>
              <a:t>@Nested </a:t>
            </a:r>
            <a:r>
              <a:rPr lang="en-US" sz="1400" dirty="0">
                <a:solidFill>
                  <a:srgbClr val="3C5790"/>
                </a:solidFill>
              </a:rPr>
              <a:t>annotation to provide a logical grouping of test cases in  the form of static inner member classes.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A36052-5B89-44E7-8CCE-73F0982FA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71751"/>
            <a:ext cx="4747113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94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5C8F3-B169-4B64-B6E5-020D28A8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48000"/>
            <a:ext cx="3790950" cy="3238500"/>
          </a:xfrm>
          <a:prstGeom prst="rect">
            <a:avLst/>
          </a:prstGeom>
        </p:spPr>
      </p:pic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These methods will be executed in hierarchical order.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Additionally, the nested classes can be marked with @DisplayName, giving us all the benefits of proper test names.</a:t>
            </a:r>
          </a:p>
        </p:txBody>
      </p:sp>
    </p:spTree>
    <p:extLst>
      <p:ext uri="{BB962C8B-B14F-4D97-AF65-F5344CB8AC3E}">
        <p14:creationId xmlns:p14="http://schemas.microsoft.com/office/powerpoint/2010/main" val="371270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has limited support for JUnit 4 Rule API support.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support for Rule API is defined in the </a:t>
            </a:r>
            <a:r>
              <a:rPr lang="en-US" sz="1400" dirty="0" err="1">
                <a:solidFill>
                  <a:srgbClr val="3C5790"/>
                </a:solidFill>
              </a:rPr>
              <a:t>j</a:t>
            </a:r>
            <a:r>
              <a:rPr lang="en-US" sz="1400" b="1" dirty="0" err="1">
                <a:solidFill>
                  <a:srgbClr val="3C5790"/>
                </a:solidFill>
              </a:rPr>
              <a:t>unit</a:t>
            </a:r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jupiter</a:t>
            </a:r>
            <a:r>
              <a:rPr lang="en-US" sz="1400" b="1" dirty="0">
                <a:solidFill>
                  <a:srgbClr val="3C5790"/>
                </a:solidFill>
              </a:rPr>
              <a:t>-migration-support</a:t>
            </a:r>
            <a:r>
              <a:rPr lang="en-US" sz="1400" dirty="0">
                <a:solidFill>
                  <a:srgbClr val="3C5790"/>
                </a:solidFill>
              </a:rPr>
              <a:t> module.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F73AD-D6F9-46FA-B6EE-F3BE80B0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971800"/>
            <a:ext cx="7820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6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Timeouts are useful when we don't want to wait for the test indefinitely.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Until the previous version of JUnit, the @Test annotation had an attribute to provide timeout value.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JUnit 5 test annotation does not support any attribute, but instead provides new assertion methods: </a:t>
            </a:r>
            <a:r>
              <a:rPr lang="en-US" sz="1400" b="1" dirty="0" err="1">
                <a:solidFill>
                  <a:srgbClr val="3C5790"/>
                </a:solidFill>
              </a:rPr>
              <a:t>assertTimeout</a:t>
            </a:r>
            <a:r>
              <a:rPr lang="en-US" sz="1400" b="1" dirty="0">
                <a:solidFill>
                  <a:srgbClr val="3C5790"/>
                </a:solidFill>
              </a:rPr>
              <a:t>() </a:t>
            </a:r>
            <a:r>
              <a:rPr lang="en-US" sz="1400" dirty="0">
                <a:solidFill>
                  <a:srgbClr val="3C5790"/>
                </a:solidFill>
              </a:rPr>
              <a:t>and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assertTimeoutPreemptively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738F0-83C1-4CB6-8E6D-94F26872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24200"/>
            <a:ext cx="7467600" cy="12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82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assertTimeout</a:t>
            </a:r>
            <a:r>
              <a:rPr lang="en-US" sz="1400" dirty="0">
                <a:solidFill>
                  <a:srgbClr val="3C5790"/>
                </a:solidFill>
              </a:rPr>
              <a:t> executes the executable code in the same thread as the calling code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assertTimeoutPreemptively</a:t>
            </a:r>
            <a:endParaRPr lang="en-US" sz="1400" b="1" dirty="0">
              <a:solidFill>
                <a:srgbClr val="3C579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overcomes the limitation of </a:t>
            </a:r>
            <a:r>
              <a:rPr lang="en-US" sz="1400" dirty="0" err="1">
                <a:solidFill>
                  <a:srgbClr val="3C5790"/>
                </a:solidFill>
              </a:rPr>
              <a:t>assertTimeout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It makes sure that the test completes before the timeout.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It runs the test in a different thread than the calling thread.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It will abort the code when the timeout is exceeded.</a:t>
            </a:r>
          </a:p>
        </p:txBody>
      </p:sp>
    </p:spTree>
    <p:extLst>
      <p:ext uri="{BB962C8B-B14F-4D97-AF65-F5344CB8AC3E}">
        <p14:creationId xmlns:p14="http://schemas.microsoft.com/office/powerpoint/2010/main" val="2187458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has added support for running a test a specified number of times, using </a:t>
            </a:r>
            <a:r>
              <a:rPr lang="en-US" sz="1400" b="1" dirty="0">
                <a:solidFill>
                  <a:srgbClr val="3C5790"/>
                </a:solidFill>
              </a:rPr>
              <a:t>@RepeatedTest</a:t>
            </a:r>
            <a:r>
              <a:rPr lang="en-US" sz="1400" dirty="0">
                <a:solidFill>
                  <a:srgbClr val="3C5790"/>
                </a:solidFill>
              </a:rPr>
              <a:t> annotation.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DD561-1CC1-4A80-AED8-6C95F23FF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334330"/>
            <a:ext cx="3581400" cy="1030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99FCF-5935-4ED4-8DF1-125B1B44B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607762"/>
            <a:ext cx="2647950" cy="29756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77D890-D7CF-4732-A8F0-7874D3314ABC}"/>
              </a:ext>
            </a:extLst>
          </p:cNvPr>
          <p:cNvCxnSpPr/>
          <p:nvPr/>
        </p:nvCxnSpPr>
        <p:spPr>
          <a:xfrm>
            <a:off x="685800" y="3429000"/>
            <a:ext cx="807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995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customize the name of the test using a predefined set of placeholders.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9B495-6C9C-4243-B52F-72DE21A7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40229"/>
            <a:ext cx="7620000" cy="1074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5D157-5C9C-45E4-9D29-F665773EF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733800"/>
            <a:ext cx="2486025" cy="26626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F894CB-005D-488A-B1CB-A8736C37C3C0}"/>
              </a:ext>
            </a:extLst>
          </p:cNvPr>
          <p:cNvCxnSpPr/>
          <p:nvPr/>
        </p:nvCxnSpPr>
        <p:spPr>
          <a:xfrm>
            <a:off x="685800" y="3429000"/>
            <a:ext cx="807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930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Tags are a JUnit Platform concept for marking and filtering tests.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Test classes and methods can be tagged via the </a:t>
            </a:r>
            <a:r>
              <a:rPr lang="en-US" sz="1400" b="1" dirty="0">
                <a:solidFill>
                  <a:srgbClr val="3C5790"/>
                </a:solidFill>
              </a:rPr>
              <a:t>@Tag </a:t>
            </a:r>
            <a:r>
              <a:rPr lang="en-US" sz="1400" dirty="0">
                <a:solidFill>
                  <a:srgbClr val="3C5790"/>
                </a:solidFill>
              </a:rPr>
              <a:t>annotation.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Those tags can later be used to filter test discovery and execution.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D4416-05BC-4AFC-87F1-859A25CD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85680"/>
            <a:ext cx="4343400" cy="37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72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maven, we can include or exclude tags for execution.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mvn</a:t>
            </a:r>
            <a:r>
              <a:rPr lang="en-US" sz="1400" dirty="0">
                <a:solidFill>
                  <a:srgbClr val="3C5790"/>
                </a:solidFill>
              </a:rPr>
              <a:t> -</a:t>
            </a:r>
            <a:r>
              <a:rPr lang="en-US" sz="1400" dirty="0" err="1">
                <a:solidFill>
                  <a:srgbClr val="3C5790"/>
                </a:solidFill>
              </a:rPr>
              <a:t>Dgroups</a:t>
            </a:r>
            <a:r>
              <a:rPr lang="en-US" sz="1400" dirty="0">
                <a:solidFill>
                  <a:srgbClr val="3C5790"/>
                </a:solidFill>
              </a:rPr>
              <a:t>="integration, fast, feature-168"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mvn</a:t>
            </a:r>
            <a:r>
              <a:rPr lang="en-US" sz="1400" dirty="0">
                <a:solidFill>
                  <a:srgbClr val="3C5790"/>
                </a:solidFill>
              </a:rPr>
              <a:t> -</a:t>
            </a:r>
            <a:r>
              <a:rPr lang="en-US" sz="1400" dirty="0" err="1">
                <a:solidFill>
                  <a:srgbClr val="3C5790"/>
                </a:solidFill>
              </a:rPr>
              <a:t>DexcludedGroups</a:t>
            </a:r>
            <a:r>
              <a:rPr lang="en-US" sz="1400" dirty="0">
                <a:solidFill>
                  <a:srgbClr val="3C5790"/>
                </a:solidFill>
              </a:rPr>
              <a:t>="slow"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6B1A4-5D0E-45DB-BA77-F368D01A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3082925"/>
            <a:ext cx="3124200" cy="406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1D8F9-7369-4E32-814C-166A4722B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52237"/>
            <a:ext cx="795614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0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Junit</a:t>
            </a:r>
            <a:r>
              <a:rPr lang="fr-CA" dirty="0">
                <a:solidFill>
                  <a:schemeClr val="bg1"/>
                </a:solidFill>
              </a:rPr>
              <a:t> 5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JUnit is one the most popular unit-testing frameworks for Java developers.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JUnit rejected the idea of GUI-based tests, instead provides a lightweight framework which enables the test creation by writing code.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JUnit 5 is backward compatible with Junit 4 and 3.8.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allow individual test methods to be executed in isolation and to avoid unexpected side effects due to mutable test instance state, JUnit creates a new instance of each test class before executing each test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"per-method" test instance lifecycle is the default behavior in JUnit Jupiter.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prefer that JUnit Jupiter execute all test methods on the same test instance, we need to annotate the test class with </a:t>
            </a:r>
            <a:r>
              <a:rPr lang="en-US" sz="1400" b="1" dirty="0">
                <a:solidFill>
                  <a:srgbClr val="3C5790"/>
                </a:solidFill>
              </a:rPr>
              <a:t>@TestInstance(Lifecycle.PER_CLASS</a:t>
            </a:r>
            <a:r>
              <a:rPr lang="en-US" sz="1400" dirty="0">
                <a:solidFill>
                  <a:srgbClr val="3C579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88980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One of the core principles of JUnit is to prefer extension points over features.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Extensions are not new to JUnit.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JUnit 4 offered two extension mechanisms: </a:t>
            </a:r>
            <a:r>
              <a:rPr lang="en-US" sz="1400" b="1" dirty="0">
                <a:solidFill>
                  <a:srgbClr val="3C5790"/>
                </a:solidFill>
              </a:rPr>
              <a:t>Runner API </a:t>
            </a:r>
            <a:r>
              <a:rPr lang="en-US" sz="1400" dirty="0">
                <a:solidFill>
                  <a:srgbClr val="3C5790"/>
                </a:solidFill>
              </a:rPr>
              <a:t>and </a:t>
            </a:r>
            <a:r>
              <a:rPr lang="en-US" sz="1400" b="1" dirty="0">
                <a:solidFill>
                  <a:srgbClr val="3C5790"/>
                </a:solidFill>
              </a:rPr>
              <a:t>Rule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8673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Runner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was added to JUnit 4 to provide capability for writing custom runners.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runner manages the full life cycle of a test–instantiation of test class, calling setup and tear-down methods,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executing test cases, notifying </a:t>
            </a:r>
            <a:r>
              <a:rPr lang="en-US" sz="1400" b="1" dirty="0" err="1">
                <a:solidFill>
                  <a:srgbClr val="3C5790"/>
                </a:solidFill>
              </a:rPr>
              <a:t>RunNotifier</a:t>
            </a:r>
            <a:r>
              <a:rPr lang="en-US" sz="1400" dirty="0">
                <a:solidFill>
                  <a:srgbClr val="3C5790"/>
                </a:solidFill>
              </a:rPr>
              <a:t> with progress of your tests.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Anyone can write their own custom runner by extending the Runner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instruct JUnit to a use custom runner, you use the </a:t>
            </a:r>
            <a:r>
              <a:rPr lang="en-US" sz="1400" b="1" dirty="0">
                <a:solidFill>
                  <a:srgbClr val="3C5790"/>
                </a:solidFill>
              </a:rPr>
              <a:t>@RunWith</a:t>
            </a:r>
            <a:r>
              <a:rPr lang="en-US" sz="1400" dirty="0">
                <a:solidFill>
                  <a:srgbClr val="3C5790"/>
                </a:solidFill>
              </a:rPr>
              <a:t> annotation and specify your custom runner.</a:t>
            </a:r>
          </a:p>
        </p:txBody>
      </p:sp>
    </p:spTree>
    <p:extLst>
      <p:ext uri="{BB962C8B-B14F-4D97-AF65-F5344CB8AC3E}">
        <p14:creationId xmlns:p14="http://schemas.microsoft.com/office/powerpoint/2010/main" val="3997574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Rule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was introduced in JUnit 4.7 to provide a lightweight mechanism to extend JUnit.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use a rule, you create a public instance variable of the rule and annotate it with @Rule annotation.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Rule API works by wrapping test methods into a statement.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statement will first run any @Before methods, then the @Test method, and finally any @After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Rule API overcomes the limitations of the Runner API, but they were limited by what they could do.</a:t>
            </a:r>
          </a:p>
        </p:txBody>
      </p:sp>
    </p:spTree>
    <p:extLst>
      <p:ext uri="{BB962C8B-B14F-4D97-AF65-F5344CB8AC3E}">
        <p14:creationId xmlns:p14="http://schemas.microsoft.com/office/powerpoint/2010/main" val="3863849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extension API is part of JUnit Jupiter engine.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</a:t>
            </a:r>
            <a:r>
              <a:rPr lang="en-US" sz="1400" u="sng" dirty="0">
                <a:solidFill>
                  <a:srgbClr val="3C5790"/>
                </a:solidFill>
              </a:rPr>
              <a:t>5 main extension points </a:t>
            </a:r>
            <a:r>
              <a:rPr lang="en-US" sz="1400" dirty="0">
                <a:solidFill>
                  <a:srgbClr val="3C5790"/>
                </a:solidFill>
              </a:rPr>
              <a:t>that you can hook into.</a:t>
            </a:r>
          </a:p>
          <a:p>
            <a:pPr lvl="1">
              <a:buFont typeface="+mj-lt"/>
              <a:buAutoNum type="arabicPeriod"/>
            </a:pPr>
            <a:r>
              <a:rPr lang="en-US" sz="1400" b="1" dirty="0">
                <a:solidFill>
                  <a:srgbClr val="3C5790"/>
                </a:solidFill>
              </a:rPr>
              <a:t>Test life cycle callbacks</a:t>
            </a:r>
          </a:p>
          <a:p>
            <a:pPr lvl="1">
              <a:buFont typeface="+mj-lt"/>
              <a:buAutoNum type="arabicPeriod"/>
            </a:pPr>
            <a:r>
              <a:rPr lang="en-US" sz="1400" b="1" dirty="0">
                <a:solidFill>
                  <a:srgbClr val="3C5790"/>
                </a:solidFill>
              </a:rPr>
              <a:t>Test instance post-processing</a:t>
            </a:r>
          </a:p>
          <a:p>
            <a:pPr lvl="1">
              <a:buFont typeface="+mj-lt"/>
              <a:buAutoNum type="arabicPeriod"/>
            </a:pPr>
            <a:r>
              <a:rPr lang="en-US" sz="1400" b="1" dirty="0">
                <a:solidFill>
                  <a:srgbClr val="3C5790"/>
                </a:solidFill>
              </a:rPr>
              <a:t>Conditional test execution</a:t>
            </a:r>
          </a:p>
          <a:p>
            <a:pPr lvl="1">
              <a:buFont typeface="+mj-lt"/>
              <a:buAutoNum type="arabicPeriod"/>
            </a:pPr>
            <a:r>
              <a:rPr lang="en-US" sz="1400" b="1" dirty="0">
                <a:solidFill>
                  <a:srgbClr val="3C5790"/>
                </a:solidFill>
              </a:rPr>
              <a:t>Parameter resolution</a:t>
            </a:r>
          </a:p>
          <a:p>
            <a:pPr lvl="1">
              <a:buFont typeface="+mj-lt"/>
              <a:buAutoNum type="arabicPeriod"/>
            </a:pPr>
            <a:r>
              <a:rPr lang="en-US" sz="1400" b="1" dirty="0">
                <a:solidFill>
                  <a:srgbClr val="3C5790"/>
                </a:solidFill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058484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the extension point interfaces extend a marked interface call </a:t>
            </a:r>
            <a:r>
              <a:rPr lang="en-US" sz="1400" b="1" dirty="0">
                <a:solidFill>
                  <a:srgbClr val="3C5790"/>
                </a:solidFill>
              </a:rPr>
              <a:t>Extension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ExtensionContext</a:t>
            </a:r>
            <a:r>
              <a:rPr lang="en-US" sz="1400" dirty="0">
                <a:solidFill>
                  <a:srgbClr val="3C5790"/>
                </a:solidFill>
              </a:rPr>
              <a:t> interface is used to encapsulate the context in which the test or test container is executed.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BECC7C-2CDE-4AFA-8862-EEA12125F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769669"/>
            <a:ext cx="5105400" cy="37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85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Jupiter creates a tree of test nodes, and each node will have </a:t>
            </a:r>
            <a:r>
              <a:rPr lang="en-US" sz="1400" dirty="0" err="1">
                <a:solidFill>
                  <a:srgbClr val="3C5790"/>
                </a:solidFill>
              </a:rPr>
              <a:t>ExtensionContext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test node will have a test class node as its parent.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So, </a:t>
            </a:r>
            <a:r>
              <a:rPr lang="en-US" sz="1400" dirty="0" err="1">
                <a:solidFill>
                  <a:srgbClr val="3C5790"/>
                </a:solidFill>
              </a:rPr>
              <a:t>getParent</a:t>
            </a:r>
            <a:r>
              <a:rPr lang="en-US" sz="1400" dirty="0">
                <a:solidFill>
                  <a:srgbClr val="3C5790"/>
                </a:solidFill>
              </a:rPr>
              <a:t> will be </a:t>
            </a:r>
            <a:r>
              <a:rPr lang="en-US" sz="1400" dirty="0" err="1">
                <a:solidFill>
                  <a:srgbClr val="3C5790"/>
                </a:solidFill>
              </a:rPr>
              <a:t>Optional.empty</a:t>
            </a:r>
            <a:r>
              <a:rPr lang="en-US" sz="1400" dirty="0">
                <a:solidFill>
                  <a:srgbClr val="3C5790"/>
                </a:solidFill>
              </a:rPr>
              <a:t> when called on the test class node but it will non-empty when </a:t>
            </a:r>
            <a:r>
              <a:rPr lang="en-US" sz="1400" dirty="0" err="1">
                <a:solidFill>
                  <a:srgbClr val="3C5790"/>
                </a:solidFill>
              </a:rPr>
              <a:t>getParent</a:t>
            </a:r>
            <a:r>
              <a:rPr lang="en-US" sz="1400" dirty="0">
                <a:solidFill>
                  <a:srgbClr val="3C5790"/>
                </a:solidFill>
              </a:rPr>
              <a:t> is called on the test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getExecutionException</a:t>
            </a:r>
            <a:r>
              <a:rPr lang="en-US" sz="1400" dirty="0">
                <a:solidFill>
                  <a:srgbClr val="3C5790"/>
                </a:solidFill>
              </a:rPr>
              <a:t>() method is used to get the exception thrown during the execution of a test or container.</a:t>
            </a:r>
          </a:p>
        </p:txBody>
      </p:sp>
    </p:spTree>
    <p:extLst>
      <p:ext uri="{BB962C8B-B14F-4D97-AF65-F5344CB8AC3E}">
        <p14:creationId xmlns:p14="http://schemas.microsoft.com/office/powerpoint/2010/main" val="634768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extensions make use of a Store to write and read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Store is a </a:t>
            </a:r>
            <a:r>
              <a:rPr lang="en-US" sz="1400" dirty="0" err="1">
                <a:solidFill>
                  <a:srgbClr val="3C5790"/>
                </a:solidFill>
              </a:rPr>
              <a:t>namespaced</a:t>
            </a:r>
            <a:r>
              <a:rPr lang="en-US" sz="1400" dirty="0">
                <a:solidFill>
                  <a:srgbClr val="3C5790"/>
                </a:solidFill>
              </a:rPr>
              <a:t>, hierarchical, key/value data store.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access a store via </a:t>
            </a:r>
            <a:r>
              <a:rPr lang="en-US" sz="1400" b="1" dirty="0" err="1">
                <a:solidFill>
                  <a:srgbClr val="3C5790"/>
                </a:solidFill>
              </a:rPr>
              <a:t>ExtensionContext</a:t>
            </a:r>
            <a:r>
              <a:rPr lang="en-US" sz="1400" dirty="0">
                <a:solidFill>
                  <a:srgbClr val="3C5790"/>
                </a:solidFill>
              </a:rPr>
              <a:t>, you call the </a:t>
            </a:r>
            <a:r>
              <a:rPr lang="en-US" sz="1400" b="1" dirty="0" err="1">
                <a:solidFill>
                  <a:srgbClr val="3C5790"/>
                </a:solidFill>
              </a:rPr>
              <a:t>getStore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 method with a Namespace object.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B01D6-9D37-47A1-BD30-37F43A4F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3471143"/>
            <a:ext cx="7953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8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test class is composed of following life cycle methods: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BeforeAll</a:t>
            </a:r>
            <a:r>
              <a:rPr lang="en-US" sz="1400" dirty="0">
                <a:solidFill>
                  <a:srgbClr val="3C5790"/>
                </a:solidFill>
              </a:rPr>
              <a:t>: The methods marked with the @BeforeAll annotation are executed before all tests in the current test class. They are only executed once for a test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BeforeEach</a:t>
            </a:r>
            <a:r>
              <a:rPr lang="en-US" sz="1400" dirty="0">
                <a:solidFill>
                  <a:srgbClr val="3C5790"/>
                </a:solidFill>
              </a:rPr>
              <a:t>: The methods marked with the @BeforeEach annotation are executed before each test method in the current test class. They are called once for each test in the current test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Test</a:t>
            </a:r>
            <a:r>
              <a:rPr lang="en-US" sz="1400" dirty="0">
                <a:solidFill>
                  <a:srgbClr val="3C5790"/>
                </a:solidFill>
              </a:rPr>
              <a:t>: All methods marked with the @Test annotation are actual test methods.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AfterEach</a:t>
            </a:r>
            <a:r>
              <a:rPr lang="en-US" sz="1400" dirty="0">
                <a:solidFill>
                  <a:srgbClr val="3C5790"/>
                </a:solidFill>
              </a:rPr>
              <a:t>: The methods marked with @AfterEach are executed after each test method in the current test class. They are executed once for each test in the current test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AfterAll</a:t>
            </a:r>
            <a:r>
              <a:rPr lang="en-US" sz="1400" dirty="0">
                <a:solidFill>
                  <a:srgbClr val="3C5790"/>
                </a:solidFill>
              </a:rPr>
              <a:t>: The methods marked with @AfterAll are executed after all tests in the current test class. They are only called executed once for a test class.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957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each of these test life cycle stages JUnit 5 provides an extension interface.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BeforeAllCallback</a:t>
            </a:r>
            <a:r>
              <a:rPr lang="en-US" sz="1400" dirty="0">
                <a:solidFill>
                  <a:srgbClr val="3C5790"/>
                </a:solidFill>
              </a:rPr>
              <a:t>: This extension is executed before all the test methods are executed.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AfterAllCallback</a:t>
            </a:r>
            <a:r>
              <a:rPr lang="en-US" sz="1400" dirty="0">
                <a:solidFill>
                  <a:srgbClr val="3C5790"/>
                </a:solidFill>
              </a:rPr>
              <a:t>: This extension is executed after all the test methods are executed.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BeforeEachCallback</a:t>
            </a:r>
            <a:r>
              <a:rPr lang="en-US" sz="1400" dirty="0">
                <a:solidFill>
                  <a:srgbClr val="3C5790"/>
                </a:solidFill>
              </a:rPr>
              <a:t>: This extension is executed before each test method is executed.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AfterEachCallback</a:t>
            </a:r>
            <a:r>
              <a:rPr lang="en-US" sz="1400" dirty="0">
                <a:solidFill>
                  <a:srgbClr val="3C5790"/>
                </a:solidFill>
              </a:rPr>
              <a:t>: This extension is executed after each test method is executed.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BeforeTestExecutionCallback</a:t>
            </a:r>
            <a:r>
              <a:rPr lang="en-US" sz="1400" dirty="0">
                <a:solidFill>
                  <a:srgbClr val="3C5790"/>
                </a:solidFill>
              </a:rPr>
              <a:t>: This extension is executed immediately before the test is executed.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AfterTestExecutionCallback</a:t>
            </a:r>
            <a:r>
              <a:rPr lang="en-US" sz="1400" dirty="0">
                <a:solidFill>
                  <a:srgbClr val="3C5790"/>
                </a:solidFill>
              </a:rPr>
              <a:t>: This extension is executed immediately after the test is executed.</a:t>
            </a:r>
          </a:p>
        </p:txBody>
      </p:sp>
    </p:spTree>
    <p:extLst>
      <p:ext uri="{BB962C8B-B14F-4D97-AF65-F5344CB8AC3E}">
        <p14:creationId xmlns:p14="http://schemas.microsoft.com/office/powerpoint/2010/main" val="229520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better assertions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better testing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modularity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better extensibility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usage of lambda in JUnit tests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59331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Test Instance</a:t>
            </a:r>
            <a:r>
              <a:rPr lang="en-US" sz="1400" b="1" dirty="0">
                <a:solidFill>
                  <a:srgbClr val="3C5790"/>
                </a:solidFill>
              </a:rPr>
              <a:t> Post-Processing </a:t>
            </a:r>
            <a:r>
              <a:rPr lang="en-US" sz="1400" dirty="0">
                <a:solidFill>
                  <a:srgbClr val="3C5790"/>
                </a:solidFill>
              </a:rPr>
              <a:t>extension allows to hook after a test instance has been created.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35CAA-0001-4A40-B729-A1C4FCDF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2" y="2564331"/>
            <a:ext cx="6581775" cy="30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9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situations in which we would like to control whether we should run a test case or not.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JUnit 5 provides the </a:t>
            </a:r>
            <a:r>
              <a:rPr lang="en-US" sz="1400" b="1" dirty="0" err="1">
                <a:solidFill>
                  <a:srgbClr val="3C5790"/>
                </a:solidFill>
              </a:rPr>
              <a:t>ExecutionCondition</a:t>
            </a:r>
            <a:r>
              <a:rPr lang="en-US" sz="1400" dirty="0">
                <a:solidFill>
                  <a:srgbClr val="3C5790"/>
                </a:solidFill>
              </a:rPr>
              <a:t> extension interface for implementing this use case.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0B56D-F968-40C9-A65A-6BC726BA3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95600"/>
            <a:ext cx="6053138" cy="302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75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parameter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resolution</a:t>
            </a:r>
            <a:r>
              <a:rPr lang="en-US" sz="1400" dirty="0">
                <a:solidFill>
                  <a:srgbClr val="3C5790"/>
                </a:solidFill>
              </a:rPr>
              <a:t> extension is used to resolve a parameter received by a constructor or test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EA18-4928-47E3-BE92-4C284C009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971800"/>
            <a:ext cx="5146373" cy="2148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8F0C2-8984-4EFF-88E2-82786454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5" y="2987842"/>
            <a:ext cx="3171825" cy="13677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BA216-E3D1-419D-A69E-00391106156A}"/>
              </a:ext>
            </a:extLst>
          </p:cNvPr>
          <p:cNvCxnSpPr/>
          <p:nvPr/>
        </p:nvCxnSpPr>
        <p:spPr>
          <a:xfrm>
            <a:off x="5410200" y="2362200"/>
            <a:ext cx="76200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5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bundles the following three </a:t>
            </a:r>
            <a:r>
              <a:rPr lang="en-US" sz="1400" dirty="0" err="1">
                <a:solidFill>
                  <a:srgbClr val="3C5790"/>
                </a:solidFill>
              </a:rPr>
              <a:t>ParameterResolvers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TestInfoParameterResolver</a:t>
            </a:r>
            <a:r>
              <a:rPr lang="en-US" sz="1400" dirty="0">
                <a:solidFill>
                  <a:srgbClr val="3C5790"/>
                </a:solidFill>
              </a:rPr>
              <a:t>: provides an instance of </a:t>
            </a:r>
            <a:r>
              <a:rPr lang="en-US" sz="1400" dirty="0" err="1">
                <a:solidFill>
                  <a:srgbClr val="3C5790"/>
                </a:solidFill>
              </a:rPr>
              <a:t>org.junit.jupiter.api.TestInfo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TestReporterparameterResolver</a:t>
            </a:r>
            <a:r>
              <a:rPr lang="en-US" sz="1400" dirty="0">
                <a:solidFill>
                  <a:srgbClr val="3C5790"/>
                </a:solidFill>
              </a:rPr>
              <a:t>: provides an instance of </a:t>
            </a:r>
            <a:r>
              <a:rPr lang="en-US" sz="1400" dirty="0" err="1">
                <a:solidFill>
                  <a:srgbClr val="3C5790"/>
                </a:solidFill>
              </a:rPr>
              <a:t>org.junit.jupiter.api.TestReporter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RepetitionInfoParameterResolver</a:t>
            </a:r>
            <a:r>
              <a:rPr lang="en-US" sz="1400" dirty="0">
                <a:solidFill>
                  <a:srgbClr val="3C5790"/>
                </a:solidFill>
              </a:rPr>
              <a:t>: provides an instance of </a:t>
            </a:r>
            <a:r>
              <a:rPr lang="en-US" sz="1400" dirty="0" err="1">
                <a:solidFill>
                  <a:srgbClr val="3C5790"/>
                </a:solidFill>
              </a:rPr>
              <a:t>org.junit.jupiter.api.RepetitionInfo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95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TestExecutionExceptionHandler</a:t>
            </a:r>
            <a:r>
              <a:rPr lang="en-US" sz="1400" dirty="0">
                <a:solidFill>
                  <a:srgbClr val="3C5790"/>
                </a:solidFill>
              </a:rPr>
              <a:t> Extension interface is called when the test results in an exception.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A260D-EFD4-4F6A-904C-2D0610F50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14543"/>
            <a:ext cx="6629400" cy="174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88CACA-A5E3-4A07-A8EA-A33BE2CC0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778401"/>
            <a:ext cx="4572000" cy="18065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A750D7-6530-47F1-B96E-663E76E4D91F}"/>
              </a:ext>
            </a:extLst>
          </p:cNvPr>
          <p:cNvCxnSpPr/>
          <p:nvPr/>
        </p:nvCxnSpPr>
        <p:spPr>
          <a:xfrm>
            <a:off x="381000" y="4572000"/>
            <a:ext cx="815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993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JUnit team used the extension model to develop the following new test types: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@TestTemplate</a:t>
            </a:r>
            <a:r>
              <a:rPr lang="en-US" sz="1400" dirty="0">
                <a:solidFill>
                  <a:srgbClr val="3C5790"/>
                </a:solidFill>
              </a:rPr>
              <a:t>: Define a template which generates tests at runtime.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@ParametrerizedTest</a:t>
            </a:r>
            <a:r>
              <a:rPr lang="en-US" sz="1400" dirty="0">
                <a:solidFill>
                  <a:srgbClr val="3C5790"/>
                </a:solidFill>
              </a:rPr>
              <a:t>: Defines a test method with parameters.</a:t>
            </a:r>
          </a:p>
        </p:txBody>
      </p:sp>
    </p:spTree>
    <p:extLst>
      <p:ext uri="{BB962C8B-B14F-4D97-AF65-F5344CB8AC3E}">
        <p14:creationId xmlns:p14="http://schemas.microsoft.com/office/powerpoint/2010/main" val="1898032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enables us to create </a:t>
            </a:r>
            <a:r>
              <a:rPr lang="en-US" sz="1400" b="1" dirty="0">
                <a:solidFill>
                  <a:srgbClr val="3C5790"/>
                </a:solidFill>
              </a:rPr>
              <a:t>test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skeletons</a:t>
            </a:r>
            <a:r>
              <a:rPr lang="en-US" sz="1400" dirty="0">
                <a:solidFill>
                  <a:srgbClr val="3C5790"/>
                </a:solidFill>
              </a:rPr>
              <a:t> which are instantiated with </a:t>
            </a:r>
            <a:r>
              <a:rPr lang="en-US" sz="1400" b="1" dirty="0" err="1">
                <a:solidFill>
                  <a:srgbClr val="3C5790"/>
                </a:solidFill>
              </a:rPr>
              <a:t>TestTemplateInvocationContext</a:t>
            </a:r>
            <a:r>
              <a:rPr lang="en-US" sz="1400" dirty="0">
                <a:solidFill>
                  <a:srgbClr val="3C5790"/>
                </a:solidFill>
              </a:rPr>
              <a:t> to generate tests at runtime.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generated tests are like @Test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templates support the complete test life cycle: @BeforeAll/@BeforeEach/@AfterEach/@AfterAll.</a:t>
            </a:r>
          </a:p>
        </p:txBody>
      </p:sp>
    </p:spTree>
    <p:extLst>
      <p:ext uri="{BB962C8B-B14F-4D97-AF65-F5344CB8AC3E}">
        <p14:creationId xmlns:p14="http://schemas.microsoft.com/office/powerpoint/2010/main" val="2456418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test template is created by marking a non-static method test class with </a:t>
            </a:r>
            <a:r>
              <a:rPr lang="en-US" sz="1400" b="1" dirty="0" err="1">
                <a:solidFill>
                  <a:srgbClr val="3C5790"/>
                </a:solidFill>
              </a:rPr>
              <a:t>org.junit.jupiter.api.TestTemplate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Additionally, we must register an implementation of </a:t>
            </a:r>
            <a:r>
              <a:rPr lang="en-US" sz="1400" b="1" dirty="0" err="1">
                <a:solidFill>
                  <a:srgbClr val="3C5790"/>
                </a:solidFill>
              </a:rPr>
              <a:t>TestTemplateInvocationContextProvider</a:t>
            </a:r>
            <a:r>
              <a:rPr lang="en-US" sz="1400" dirty="0">
                <a:solidFill>
                  <a:srgbClr val="3C5790"/>
                </a:solidFill>
              </a:rPr>
              <a:t> Extension, which is used to generate an actual test from the template.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61DC1-370B-4FFD-B716-8A14DEA6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8" y="3441834"/>
            <a:ext cx="8534400" cy="16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677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allows us to inject parameters into a test using </a:t>
            </a:r>
            <a:r>
              <a:rPr lang="en-US" sz="1400" b="1" dirty="0">
                <a:solidFill>
                  <a:srgbClr val="3C5790"/>
                </a:solidFill>
              </a:rPr>
              <a:t>@ParameterizedTest </a:t>
            </a:r>
            <a:r>
              <a:rPr lang="en-US" sz="1400" dirty="0">
                <a:solidFill>
                  <a:srgbClr val="3C5790"/>
                </a:solidFill>
              </a:rPr>
              <a:t>annotation.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the </a:t>
            </a:r>
            <a:r>
              <a:rPr lang="en-US" sz="1400" b="1" dirty="0">
                <a:solidFill>
                  <a:srgbClr val="3C5790"/>
                </a:solidFill>
              </a:rPr>
              <a:t>@ValueSource</a:t>
            </a:r>
            <a:r>
              <a:rPr lang="en-US" sz="1400" dirty="0">
                <a:solidFill>
                  <a:srgbClr val="3C5790"/>
                </a:solidFill>
              </a:rPr>
              <a:t> annotation, we can pass an array of literal values to the test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CB05A-AE2B-4820-95B8-8874556F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304367"/>
            <a:ext cx="3332749" cy="1121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B5425-FEE8-4A49-8329-5C3FBA512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215986"/>
            <a:ext cx="6565023" cy="103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DB1AC0-9D53-4642-B70F-7538DF0FE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509" y="2676621"/>
            <a:ext cx="3065009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771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267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@ValueSource</a:t>
            </a:r>
            <a:r>
              <a:rPr lang="en-US" sz="1400" dirty="0">
                <a:solidFill>
                  <a:srgbClr val="3C5790"/>
                </a:solidFill>
              </a:rPr>
              <a:t> can be used to specify an array of primitive (integer/double/long) and String.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package also provides the following sources: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EnumSource</a:t>
            </a:r>
            <a:r>
              <a:rPr lang="en-US" sz="1400" dirty="0">
                <a:solidFill>
                  <a:srgbClr val="3C5790"/>
                </a:solidFill>
              </a:rPr>
              <a:t>: The source can be used to inject values from an Enum. The source allows to select/deselect a subset of specified Enum values.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MethodSource</a:t>
            </a:r>
            <a:r>
              <a:rPr lang="en-US" sz="1400" dirty="0">
                <a:solidFill>
                  <a:srgbClr val="3C5790"/>
                </a:solidFill>
              </a:rPr>
              <a:t>: The source can be used provide a Stream/Array/</a:t>
            </a:r>
            <a:r>
              <a:rPr lang="en-US" sz="1400" dirty="0" err="1">
                <a:solidFill>
                  <a:srgbClr val="3C5790"/>
                </a:solidFill>
              </a:rPr>
              <a:t>Iterable</a:t>
            </a:r>
            <a:r>
              <a:rPr lang="en-US" sz="1400" dirty="0">
                <a:solidFill>
                  <a:srgbClr val="3C5790"/>
                </a:solidFill>
              </a:rPr>
              <a:t> of values. The method must be static and must not take any arguments.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CSVSource</a:t>
            </a:r>
            <a:r>
              <a:rPr lang="en-US" sz="1400" dirty="0">
                <a:solidFill>
                  <a:srgbClr val="3C5790"/>
                </a:solidFill>
              </a:rPr>
              <a:t>: The source can be used to inject a list of comma separated values. Each of the comma separated values can be used to match a test method argument.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CSVFileSource</a:t>
            </a:r>
            <a:r>
              <a:rPr lang="en-US" sz="1400" dirty="0">
                <a:solidFill>
                  <a:srgbClr val="3C5790"/>
                </a:solidFill>
              </a:rPr>
              <a:t>: The source can be used to inject a list of comma separated values from a specified file. Each of the comma separated values can be used to match a test method argument.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ArgumentSource</a:t>
            </a:r>
            <a:r>
              <a:rPr lang="en-US" sz="1400" dirty="0">
                <a:solidFill>
                  <a:srgbClr val="3C5790"/>
                </a:solidFill>
              </a:rPr>
              <a:t>: The source can be used to register a custom provider of Stream&lt;Arguments&gt;. The registered provider can be</a:t>
            </a:r>
          </a:p>
        </p:txBody>
      </p:sp>
    </p:spTree>
    <p:extLst>
      <p:ext uri="{BB962C8B-B14F-4D97-AF65-F5344CB8AC3E}">
        <p14:creationId xmlns:p14="http://schemas.microsoft.com/office/powerpoint/2010/main" val="4625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EF5ED-8F29-4130-AE58-DBE4C77AF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45" y="1954957"/>
            <a:ext cx="6083055" cy="49030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C2860-0A7C-44E5-84DD-B4E062ED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2819400"/>
            <a:ext cx="7400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27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A2C31-D54E-4B71-B0AC-60EF755F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53" y="2385080"/>
            <a:ext cx="8001000" cy="1387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38C207-7569-4A21-AFD2-63EE7A161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495800"/>
            <a:ext cx="5508151" cy="120015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CDEAAD-8DC1-4E8D-89AB-D6E085BD65F7}"/>
              </a:ext>
            </a:extLst>
          </p:cNvPr>
          <p:cNvCxnSpPr/>
          <p:nvPr/>
        </p:nvCxnSpPr>
        <p:spPr>
          <a:xfrm>
            <a:off x="381000" y="4114800"/>
            <a:ext cx="845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09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9" name="Espace réservé du contenu 4">
            <a:extLst>
              <a:ext uri="{FF2B5EF4-FFF2-40B4-BE49-F238E27FC236}">
                <a16:creationId xmlns:a16="http://schemas.microsoft.com/office/drawing/2014/main" id="{C38A4CBF-65DE-45D7-A712-C86146766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4999"/>
            <a:ext cx="8534400" cy="1142995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dynamic test is generated at runtime by a factory method that is annotated with </a:t>
            </a:r>
            <a:r>
              <a:rPr lang="en-US" sz="1400" b="1" dirty="0">
                <a:solidFill>
                  <a:srgbClr val="3C5790"/>
                </a:solidFill>
              </a:rPr>
              <a:t>@TestFactory.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method annotated with @TestFactory must return a Stream/Collection/</a:t>
            </a:r>
            <a:r>
              <a:rPr lang="en-US" sz="1400" dirty="0" err="1">
                <a:solidFill>
                  <a:srgbClr val="3C5790"/>
                </a:solidFill>
              </a:rPr>
              <a:t>Iterable</a:t>
            </a:r>
            <a:r>
              <a:rPr lang="en-US" sz="1400" dirty="0">
                <a:solidFill>
                  <a:srgbClr val="3C5790"/>
                </a:solidFill>
              </a:rPr>
              <a:t>/Iterator of </a:t>
            </a:r>
            <a:r>
              <a:rPr lang="en-US" sz="1400" dirty="0" err="1">
                <a:solidFill>
                  <a:srgbClr val="3C5790"/>
                </a:solidFill>
              </a:rPr>
              <a:t>DynamicTest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static method </a:t>
            </a:r>
            <a:r>
              <a:rPr lang="en-US" sz="1400" dirty="0" err="1">
                <a:solidFill>
                  <a:srgbClr val="3C5790"/>
                </a:solidFill>
              </a:rPr>
              <a:t>org.junit.jupiter.api.DynamicTest.dynamicTest</a:t>
            </a:r>
            <a:r>
              <a:rPr lang="en-US" sz="1400" dirty="0">
                <a:solidFill>
                  <a:srgbClr val="3C5790"/>
                </a:solidFill>
              </a:rPr>
              <a:t> created a dynamic test.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</a:t>
            </a:r>
            <a:r>
              <a:rPr lang="en-US" sz="1400" b="1" dirty="0" err="1">
                <a:solidFill>
                  <a:srgbClr val="3C5790"/>
                </a:solidFill>
              </a:rPr>
              <a:t>dynamicTest</a:t>
            </a:r>
            <a:r>
              <a:rPr lang="en-US" sz="1400" dirty="0">
                <a:solidFill>
                  <a:srgbClr val="3C5790"/>
                </a:solidFill>
              </a:rPr>
              <a:t> consists of 2 parts: a string for the display name and an Executable for the assertions.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7441D-77DE-431B-B2B4-95B049F67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58873"/>
            <a:ext cx="7315200" cy="1032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80BFD-EA13-4A2E-AB8A-D8E91D969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724401"/>
            <a:ext cx="2890597" cy="190499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2C7876-8967-445F-B43D-A828BC3858F0}"/>
              </a:ext>
            </a:extLst>
          </p:cNvPr>
          <p:cNvCxnSpPr/>
          <p:nvPr/>
        </p:nvCxnSpPr>
        <p:spPr>
          <a:xfrm>
            <a:off x="457200" y="4419600"/>
            <a:ext cx="82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078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Extension 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0E7FD-321D-4154-9D61-9E5B0E75F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85950"/>
            <a:ext cx="3195126" cy="4972050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555E8015-6EED-4801-86A7-A1EFF6C30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2362200"/>
            <a:ext cx="3886200" cy="3505201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@ParameterizeTest is more suitable over @TestFactory because it has full lifecycle support (@BeforeEach and @AfterEach), while the test factory doesn’t.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Both support display name.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reasons for using dynamic tests: when the tests cannot be expressed at compile-time or when the parameterized tests are not good enough.</a:t>
            </a:r>
          </a:p>
        </p:txBody>
      </p:sp>
    </p:spTree>
    <p:extLst>
      <p:ext uri="{BB962C8B-B14F-4D97-AF65-F5344CB8AC3E}">
        <p14:creationId xmlns:p14="http://schemas.microsoft.com/office/powerpoint/2010/main" val="444927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Assertions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Assertions are statis methods that we call to verify expected behavior.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JUnit 5 assertions are defined as part of </a:t>
            </a:r>
            <a:r>
              <a:rPr lang="en-US" sz="1400" b="1" dirty="0" err="1">
                <a:solidFill>
                  <a:srgbClr val="3C5790"/>
                </a:solidFill>
              </a:rPr>
              <a:t>org.junit.jupiter.api.Assertions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</a:t>
            </a:r>
            <a:r>
              <a:rPr lang="en-US" sz="1400" b="1" dirty="0" err="1">
                <a:solidFill>
                  <a:srgbClr val="3C5790"/>
                </a:solidFill>
              </a:rPr>
              <a:t>assertXXX</a:t>
            </a:r>
            <a:r>
              <a:rPr lang="en-US" sz="1400" dirty="0">
                <a:solidFill>
                  <a:srgbClr val="3C5790"/>
                </a:solidFill>
              </a:rPr>
              <a:t> method provided by Junit has at least 3 overloaded methods.</a:t>
            </a:r>
          </a:p>
        </p:txBody>
      </p:sp>
    </p:spTree>
    <p:extLst>
      <p:ext uri="{BB962C8B-B14F-4D97-AF65-F5344CB8AC3E}">
        <p14:creationId xmlns:p14="http://schemas.microsoft.com/office/powerpoint/2010/main" val="826146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Assertions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D01B6-58C1-4746-BF39-87896F69E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14600"/>
            <a:ext cx="81819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4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Assertions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assertAll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 method can group multiple assertions and have all run.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7214D-654A-451E-9FD4-0DCACCA2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67152"/>
            <a:ext cx="5700712" cy="1405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F0080-D0C0-4689-AE99-69A9EC003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421789"/>
            <a:ext cx="7172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1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Assertions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JUnit, there is a difference between </a:t>
            </a:r>
            <a:r>
              <a:rPr lang="en-US" sz="1400" b="1" dirty="0">
                <a:solidFill>
                  <a:srgbClr val="3C5790"/>
                </a:solidFill>
              </a:rPr>
              <a:t>error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failure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test fails when an assertion it not met, and an error occurs when the test throws unexpected exception.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F151FA-1D44-444C-8B76-8907FBAF2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72991"/>
            <a:ext cx="5367338" cy="25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13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Assumptions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Jupiter comes with a subset of the assumption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JUnit Jupiter assumptions are static methods in the </a:t>
            </a:r>
            <a:r>
              <a:rPr lang="en-US" sz="1400" b="1" dirty="0" err="1">
                <a:solidFill>
                  <a:srgbClr val="3C5790"/>
                </a:solidFill>
              </a:rPr>
              <a:t>org.junit.jupiter.api.Assumptions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</a:t>
            </a:r>
            <a:r>
              <a:rPr lang="en-US" sz="1400" b="1" dirty="0" err="1">
                <a:solidFill>
                  <a:srgbClr val="3C5790"/>
                </a:solidFill>
              </a:rPr>
              <a:t>assumeTrue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assertFalse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 are not success,  then the execution of the test is stop.</a:t>
            </a:r>
          </a:p>
        </p:txBody>
      </p:sp>
    </p:spTree>
    <p:extLst>
      <p:ext uri="{BB962C8B-B14F-4D97-AF65-F5344CB8AC3E}">
        <p14:creationId xmlns:p14="http://schemas.microsoft.com/office/powerpoint/2010/main" val="2044885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Assumptions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D61A7-4279-4E69-BD1C-1F9F0128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3" y="2209800"/>
            <a:ext cx="8117167" cy="367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1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Testing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Tests need to have several characteristics so that they remain useful: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Readable</a:t>
            </a:r>
            <a:r>
              <a:rPr lang="en-US" sz="1400" dirty="0">
                <a:solidFill>
                  <a:srgbClr val="3C5790"/>
                </a:solidFill>
              </a:rPr>
              <a:t>: what the unit being tested will 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Fast</a:t>
            </a:r>
            <a:r>
              <a:rPr lang="en-US" sz="1400" dirty="0">
                <a:solidFill>
                  <a:srgbClr val="3C5790"/>
                </a:solidFill>
              </a:rPr>
              <a:t>: Tests should run in few seconds so that they provide quick feedback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Independent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and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Isolated</a:t>
            </a:r>
            <a:r>
              <a:rPr lang="en-US" sz="1400" dirty="0">
                <a:solidFill>
                  <a:srgbClr val="3C5790"/>
                </a:solidFill>
              </a:rPr>
              <a:t>: good unit tests are independent of execution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Correct</a:t>
            </a:r>
            <a:r>
              <a:rPr lang="en-US" sz="1400" dirty="0">
                <a:solidFill>
                  <a:srgbClr val="3C5790"/>
                </a:solidFill>
              </a:rPr>
              <a:t>: Good unit test does what it says.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Environment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agnostic</a:t>
            </a:r>
            <a:r>
              <a:rPr lang="en-US" sz="1400" dirty="0">
                <a:solidFill>
                  <a:srgbClr val="3C5790"/>
                </a:solidFill>
              </a:rPr>
              <a:t>: A good unit test does not depend on the environment.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Repeatable</a:t>
            </a:r>
            <a:r>
              <a:rPr lang="en-US" sz="1400" dirty="0">
                <a:solidFill>
                  <a:srgbClr val="3C5790"/>
                </a:solidFill>
              </a:rPr>
              <a:t>: A good unit test produces the same result each time you run it.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29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3820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core annotations are in the </a:t>
            </a:r>
            <a:r>
              <a:rPr lang="en-US" sz="1400" b="1" dirty="0" err="1">
                <a:solidFill>
                  <a:srgbClr val="3C5790"/>
                </a:solidFill>
              </a:rPr>
              <a:t>org.junit.jupiter.api</a:t>
            </a:r>
            <a:r>
              <a:rPr lang="en-US" sz="1400" dirty="0">
                <a:solidFill>
                  <a:srgbClr val="3C5790"/>
                </a:solidFill>
              </a:rPr>
              <a:t> package in the </a:t>
            </a:r>
            <a:r>
              <a:rPr lang="en-US" sz="1400" b="1" dirty="0" err="1">
                <a:solidFill>
                  <a:srgbClr val="3C5790"/>
                </a:solidFill>
              </a:rPr>
              <a:t>junit-jupiter-api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module.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JUnit Jupiter supports the following annotations for configuring tests and extending the framework.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696641-171E-426F-9DD8-7A2A6CE50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577928"/>
              </p:ext>
            </p:extLst>
          </p:nvPr>
        </p:nvGraphicFramePr>
        <p:xfrm>
          <a:off x="381000" y="2667000"/>
          <a:ext cx="84582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42335045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779677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8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denotes that a method is a test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21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ParameterizedTest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denotes that a method is a parameterized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3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RepeatedTest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denotes that a method is a test template for a repeated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TestFactory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denotes that a method is a template for test cases designed to be invoked multiple times depending on the number of invocation contexts returned by the registered providers.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TestMethodOrder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configure the test method execution order for the annotated test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7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TestInstance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configure the test instance lifecycle for the annotated test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@DisplayName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a custom display name for the test class or test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876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957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08437-FA58-4181-AF53-8739525E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27569"/>
              </p:ext>
            </p:extLst>
          </p:nvPr>
        </p:nvGraphicFramePr>
        <p:xfrm>
          <a:off x="228600" y="2077720"/>
          <a:ext cx="87630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9320769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52959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DisplayNameGeneration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declares a custom display name generator for the test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7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BeforeEach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should be executed before each @Test, @</a:t>
                      </a:r>
                      <a:r>
                        <a:rPr lang="en-US" dirty="0" err="1"/>
                        <a:t>RepeatedTest</a:t>
                      </a:r>
                      <a:r>
                        <a:rPr lang="en-US" dirty="0"/>
                        <a:t>, @</a:t>
                      </a:r>
                      <a:r>
                        <a:rPr lang="en-US" dirty="0" err="1"/>
                        <a:t>ParameterizedTest</a:t>
                      </a:r>
                      <a:r>
                        <a:rPr lang="en-US" dirty="0"/>
                        <a:t>, or @</a:t>
                      </a:r>
                      <a:r>
                        <a:rPr lang="en-US" dirty="0" err="1"/>
                        <a:t>TestFactory</a:t>
                      </a:r>
                      <a:r>
                        <a:rPr lang="en-US" dirty="0"/>
                        <a:t> method in the current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2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AfterEach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should be executed before after @Test, @</a:t>
                      </a:r>
                      <a:r>
                        <a:rPr lang="en-US" dirty="0" err="1"/>
                        <a:t>RepeatedTest</a:t>
                      </a:r>
                      <a:r>
                        <a:rPr lang="en-US" dirty="0"/>
                        <a:t>, @</a:t>
                      </a:r>
                      <a:r>
                        <a:rPr lang="en-US" dirty="0" err="1"/>
                        <a:t>ParameterizedTest</a:t>
                      </a:r>
                      <a:r>
                        <a:rPr lang="en-US" dirty="0"/>
                        <a:t>, or @</a:t>
                      </a:r>
                      <a:r>
                        <a:rPr lang="en-US" dirty="0" err="1"/>
                        <a:t>TestFactory</a:t>
                      </a:r>
                      <a:r>
                        <a:rPr lang="en-US" dirty="0"/>
                        <a:t> method in the current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BeforeAll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should be executed before all @Test, @</a:t>
                      </a:r>
                      <a:r>
                        <a:rPr lang="en-US" dirty="0" err="1"/>
                        <a:t>RepeatedTest</a:t>
                      </a:r>
                      <a:r>
                        <a:rPr lang="en-US" dirty="0"/>
                        <a:t>, @</a:t>
                      </a:r>
                      <a:r>
                        <a:rPr lang="en-US" dirty="0" err="1"/>
                        <a:t>ParameterizedTest</a:t>
                      </a:r>
                      <a:r>
                        <a:rPr lang="en-US" dirty="0"/>
                        <a:t>, and @</a:t>
                      </a:r>
                      <a:r>
                        <a:rPr lang="en-US" dirty="0" err="1"/>
                        <a:t>TestFactory</a:t>
                      </a:r>
                      <a:r>
                        <a:rPr lang="en-US" dirty="0"/>
                        <a:t> methods in the current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AfterAll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should be executed after all @Test, @</a:t>
                      </a:r>
                      <a:r>
                        <a:rPr lang="en-US" dirty="0" err="1"/>
                        <a:t>RepeatedTest</a:t>
                      </a:r>
                      <a:r>
                        <a:rPr lang="en-US" dirty="0"/>
                        <a:t>, @</a:t>
                      </a:r>
                      <a:r>
                        <a:rPr lang="en-US" dirty="0" err="1"/>
                        <a:t>ParameterizedTest</a:t>
                      </a:r>
                      <a:r>
                        <a:rPr lang="en-US" dirty="0"/>
                        <a:t>, and @</a:t>
                      </a:r>
                      <a:r>
                        <a:rPr lang="en-US" dirty="0" err="1"/>
                        <a:t>TestFactory</a:t>
                      </a:r>
                      <a:r>
                        <a:rPr lang="en-US" dirty="0"/>
                        <a:t> methods in the current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8891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08437-FA58-4181-AF53-8739525E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566640"/>
              </p:ext>
            </p:extLst>
          </p:nvPr>
        </p:nvGraphicFramePr>
        <p:xfrm>
          <a:off x="228600" y="2311400"/>
          <a:ext cx="8763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3207698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52959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@Nested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denotes that the annotated class is a non-static nested test class. @</a:t>
                      </a:r>
                      <a:r>
                        <a:rPr lang="en-US" dirty="0" err="1"/>
                        <a:t>BeforeAll</a:t>
                      </a:r>
                      <a:r>
                        <a:rPr lang="en-US" dirty="0"/>
                        <a:t> and @</a:t>
                      </a:r>
                      <a:r>
                        <a:rPr lang="en-US" dirty="0" err="1"/>
                        <a:t>AfterAll</a:t>
                      </a:r>
                      <a:r>
                        <a:rPr lang="en-US" dirty="0"/>
                        <a:t> methods cannot be used directly in a @Nested test class unless the "per-class" test instance lifecycle is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7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declare tags for filtering tests, either at the class or method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2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disable a test class or test method; analogous to JUnit 4’s @Ignore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fail a test, test factory, test template, or lifecycle method if its execution exceeds a given duration.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3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0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Annotations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908437-FA58-4181-AF53-8739525E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34518"/>
              </p:ext>
            </p:extLst>
          </p:nvPr>
        </p:nvGraphicFramePr>
        <p:xfrm>
          <a:off x="228600" y="2656840"/>
          <a:ext cx="8763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93207698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252959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57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ExtendWith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register extensions declaratively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7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RegisterExtension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register extensions programmatically via fields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23081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TempDir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supply a temporary directory via field injection or parameter injection in a lifecycle method or test method; located in the org.junit.jupiter.api.io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590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Easy to learn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Has brand new features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Solves JUnit 4 problems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Apress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- Java Unit Testing with JUnit 5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https://junit.org/junit5/docs/current/user-guide/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Testing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Benefits of testing: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Determines specifications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Provides early error detection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Supports maintenance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Improves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Product documentation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4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Testing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Test pyramid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1ECFD-8F5C-4056-9188-8C66D987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530696"/>
            <a:ext cx="6315075" cy="4105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JUnit 5 was called JUnit Lambda, a complete rewrite or JUnit in Java 8 to overcome mistakes and limitations of previous JUnit versions.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JUnit 5 is composed of three subprojects, each of these have multiple modules: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JUnit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Platform</a:t>
            </a:r>
            <a:r>
              <a:rPr lang="en-US" sz="1400" dirty="0">
                <a:solidFill>
                  <a:srgbClr val="3C5790"/>
                </a:solidFill>
              </a:rPr>
              <a:t>: foundation for launching, includes a </a:t>
            </a:r>
            <a:r>
              <a:rPr lang="en-US" sz="1400" dirty="0" err="1">
                <a:solidFill>
                  <a:srgbClr val="3C5790"/>
                </a:solidFill>
              </a:rPr>
              <a:t>TestEngine</a:t>
            </a:r>
            <a:r>
              <a:rPr lang="en-US" sz="1400" dirty="0">
                <a:solidFill>
                  <a:srgbClr val="3C5790"/>
                </a:solidFill>
              </a:rPr>
              <a:t> API.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JUnit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Jupiter</a:t>
            </a:r>
            <a:r>
              <a:rPr lang="en-US" sz="1400" dirty="0">
                <a:solidFill>
                  <a:srgbClr val="3C5790"/>
                </a:solidFill>
              </a:rPr>
              <a:t>: new programming model for writing tests, it implements the </a:t>
            </a:r>
            <a:r>
              <a:rPr lang="en-US" sz="1400" dirty="0" err="1">
                <a:solidFill>
                  <a:srgbClr val="3C5790"/>
                </a:solidFill>
              </a:rPr>
              <a:t>TestEngine</a:t>
            </a:r>
            <a:r>
              <a:rPr lang="en-US" sz="1400" dirty="0">
                <a:solidFill>
                  <a:srgbClr val="3C5790"/>
                </a:solidFill>
              </a:rPr>
              <a:t> API.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JUnit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Vintage</a:t>
            </a:r>
            <a:r>
              <a:rPr lang="en-US" sz="1400" dirty="0">
                <a:solidFill>
                  <a:srgbClr val="3C5790"/>
                </a:solidFill>
              </a:rPr>
              <a:t>: provides a </a:t>
            </a:r>
            <a:r>
              <a:rPr lang="en-US" sz="1400" dirty="0" err="1">
                <a:solidFill>
                  <a:srgbClr val="3C5790"/>
                </a:solidFill>
              </a:rPr>
              <a:t>TestEngine</a:t>
            </a:r>
            <a:r>
              <a:rPr lang="en-US" sz="1400" dirty="0">
                <a:solidFill>
                  <a:srgbClr val="3C5790"/>
                </a:solidFill>
              </a:rPr>
              <a:t> implementation for running JUnit 3 and JUnit 4 tests.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75276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8625</TotalTime>
  <Words>3228</Words>
  <Application>Microsoft Office PowerPoint</Application>
  <PresentationFormat>On-screen Show (4:3)</PresentationFormat>
  <Paragraphs>297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</vt:lpstr>
      <vt:lpstr>143</vt:lpstr>
      <vt:lpstr>JUnit 5</vt:lpstr>
      <vt:lpstr>Contents</vt:lpstr>
      <vt:lpstr>What is Junit 5 ?</vt:lpstr>
      <vt:lpstr>Features</vt:lpstr>
      <vt:lpstr>Architecture</vt:lpstr>
      <vt:lpstr>Testing</vt:lpstr>
      <vt:lpstr>Testing (cont.)</vt:lpstr>
      <vt:lpstr>Testing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Extension API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Extension API (cont.)</vt:lpstr>
      <vt:lpstr>Assertions</vt:lpstr>
      <vt:lpstr>Assertions (cont.)</vt:lpstr>
      <vt:lpstr>Assertions (cont.)</vt:lpstr>
      <vt:lpstr>Assertions (cont.)</vt:lpstr>
      <vt:lpstr>Assumptions</vt:lpstr>
      <vt:lpstr>Assumptions (cont.)</vt:lpstr>
      <vt:lpstr>Annotations</vt:lpstr>
      <vt:lpstr>Annotations (cont.)</vt:lpstr>
      <vt:lpstr>Annotations (cont.)</vt:lpstr>
      <vt:lpstr>Annotations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840</cp:revision>
  <dcterms:created xsi:type="dcterms:W3CDTF">2012-04-12T06:19:17Z</dcterms:created>
  <dcterms:modified xsi:type="dcterms:W3CDTF">2022-04-26T12:55:38Z</dcterms:modified>
</cp:coreProperties>
</file>