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9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00" r:id="rId13"/>
    <p:sldId id="448" r:id="rId14"/>
    <p:sldId id="499" r:id="rId15"/>
    <p:sldId id="501" r:id="rId16"/>
    <p:sldId id="502" r:id="rId17"/>
    <p:sldId id="516" r:id="rId18"/>
    <p:sldId id="515" r:id="rId19"/>
    <p:sldId id="518" r:id="rId20"/>
    <p:sldId id="519" r:id="rId21"/>
    <p:sldId id="517" r:id="rId22"/>
    <p:sldId id="503" r:id="rId23"/>
    <p:sldId id="511" r:id="rId24"/>
    <p:sldId id="513" r:id="rId25"/>
    <p:sldId id="514" r:id="rId26"/>
    <p:sldId id="512" r:id="rId27"/>
    <p:sldId id="523" r:id="rId28"/>
    <p:sldId id="522" r:id="rId29"/>
    <p:sldId id="524" r:id="rId30"/>
    <p:sldId id="526" r:id="rId31"/>
    <p:sldId id="527" r:id="rId32"/>
    <p:sldId id="528" r:id="rId33"/>
    <p:sldId id="498" r:id="rId34"/>
    <p:sldId id="389" r:id="rId35"/>
    <p:sldId id="259" r:id="rId3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07/05/2022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hub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30/log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Kafka Connect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Connectors can be configured with transformations to make simple and lightweight modifications to individual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transform</a:t>
            </a:r>
            <a:r>
              <a:rPr lang="en-US" sz="1400" dirty="0">
                <a:solidFill>
                  <a:srgbClr val="3C5790"/>
                </a:solidFill>
              </a:rPr>
              <a:t> is a simple function that accepts one record as an input and outputs a modified record.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transforms are used with a source connector, Kafka Connect passes each source record produced by the connector through the first transformation, which makes its modifications and outputs a new source record. </a:t>
            </a:r>
          </a:p>
        </p:txBody>
      </p:sp>
    </p:spTree>
    <p:extLst>
      <p:ext uri="{BB962C8B-B14F-4D97-AF65-F5344CB8AC3E}">
        <p14:creationId xmlns:p14="http://schemas.microsoft.com/office/powerpoint/2010/main" val="333085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invalid record may occur for a number of reasons.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example is when a record arrives at the sink connector serialized in JSON format, but the sink connector configuration is expecting Avro format.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Dead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letter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queues</a:t>
            </a:r>
            <a:r>
              <a:rPr lang="en-US" sz="1400" dirty="0">
                <a:solidFill>
                  <a:srgbClr val="3C5790"/>
                </a:solidFill>
              </a:rPr>
              <a:t> are only applicable for sink connectors.</a:t>
            </a:r>
          </a:p>
        </p:txBody>
      </p:sp>
    </p:spTree>
    <p:extLst>
      <p:ext uri="{BB962C8B-B14F-4D97-AF65-F5344CB8AC3E}">
        <p14:creationId xmlns:p14="http://schemas.microsoft.com/office/powerpoint/2010/main" val="422704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E9B0A-5496-42DA-9AC1-570B6AD3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67000"/>
            <a:ext cx="6096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deploy Kafka Connect as a standalone process that runs jobs on a single machine (for example, log collection), or as a distributed, scalable, fault-tolerant service supporting an entire organization.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Connect provides a low barrier to entry and low operational overhead.</a:t>
            </a: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Connect includes two types of connectors: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Source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connector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Ingests entire databases and streams table updates to Kafka topics.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source connector can also collect metrics from all your application servers and store these in Kafka topics, making the data available for stream processing with low latency.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Sink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connector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Delivers data from Kafka topics into secondary indexes such as Elasticsearch, or batch systems such as Hadoop for offline analysis.</a:t>
            </a:r>
          </a:p>
        </p:txBody>
      </p:sp>
    </p:spTree>
    <p:extLst>
      <p:ext uri="{BB962C8B-B14F-4D97-AF65-F5344CB8AC3E}">
        <p14:creationId xmlns:p14="http://schemas.microsoft.com/office/powerpoint/2010/main" val="54386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start a source </a:t>
            </a:r>
            <a:r>
              <a:rPr lang="en-US" sz="1400" i="1" u="sng" dirty="0">
                <a:solidFill>
                  <a:srgbClr val="3C5790"/>
                </a:solidFill>
              </a:rPr>
              <a:t>standalone</a:t>
            </a:r>
            <a:r>
              <a:rPr lang="en-US" sz="1400" dirty="0">
                <a:solidFill>
                  <a:srgbClr val="3C5790"/>
                </a:solidFill>
              </a:rPr>
              <a:t> file connector using the command: </a:t>
            </a:r>
            <a:r>
              <a:rPr lang="en-US" sz="1400" b="1" dirty="0">
                <a:solidFill>
                  <a:srgbClr val="3C5790"/>
                </a:solidFill>
              </a:rPr>
              <a:t>connect-standalone </a:t>
            </a:r>
            <a:r>
              <a:rPr lang="en-US" sz="1400" b="1" dirty="0" err="1">
                <a:solidFill>
                  <a:srgbClr val="3C5790"/>
                </a:solidFill>
              </a:rPr>
              <a:t>worker.properties</a:t>
            </a:r>
            <a:r>
              <a:rPr lang="en-US" sz="1400" b="1" dirty="0">
                <a:solidFill>
                  <a:srgbClr val="3C5790"/>
                </a:solidFill>
              </a:rPr>
              <a:t> file-stream-demo-</a:t>
            </a:r>
            <a:r>
              <a:rPr lang="en-US" sz="1400" b="1" dirty="0" err="1">
                <a:solidFill>
                  <a:srgbClr val="3C5790"/>
                </a:solidFill>
              </a:rPr>
              <a:t>standalone.properties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worker.properties</a:t>
            </a:r>
            <a:r>
              <a:rPr lang="en-US" sz="1400" dirty="0">
                <a:solidFill>
                  <a:srgbClr val="3C5790"/>
                </a:solidFill>
              </a:rPr>
              <a:t> contains worker properties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file-stream-demo-</a:t>
            </a:r>
            <a:r>
              <a:rPr lang="en-US" sz="1400" dirty="0" err="1">
                <a:solidFill>
                  <a:srgbClr val="3C5790"/>
                </a:solidFill>
              </a:rPr>
              <a:t>standalone.properties</a:t>
            </a:r>
            <a:r>
              <a:rPr lang="en-US" sz="1400" dirty="0">
                <a:solidFill>
                  <a:srgbClr val="3C5790"/>
                </a:solidFill>
              </a:rPr>
              <a:t> contains container properties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8F48E-DA36-424D-9E96-F23B0132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76600"/>
            <a:ext cx="5257800" cy="179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A0B73-E159-4F4C-9846-CC33F1FF2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562600"/>
            <a:ext cx="8534400" cy="8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5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Before starting the connector, we create the topic “</a:t>
            </a:r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-topics --create --topic demo-1-standalone --partitions 3 --replication-factor 1 --zookeeper 127.0.0.1:2181”. After the connector is started, we can write into the text file and check the topics for the data.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E9095-FC10-4E7F-8B0F-3F18ADE7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200400"/>
            <a:ext cx="8153400" cy="224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7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run connectors in distributed mode. In </a:t>
            </a:r>
            <a:r>
              <a:rPr lang="en-US" sz="1400" dirty="0" err="1">
                <a:solidFill>
                  <a:srgbClr val="3C5790"/>
                </a:solidFill>
              </a:rPr>
              <a:t>Landoop</a:t>
            </a:r>
            <a:r>
              <a:rPr lang="en-US" sz="1400" dirty="0">
                <a:solidFill>
                  <a:srgbClr val="3C5790"/>
                </a:solidFill>
              </a:rPr>
              <a:t> UI, go to the connector screen and click the “</a:t>
            </a:r>
            <a:r>
              <a:rPr lang="en-US" sz="1400" b="1" dirty="0">
                <a:solidFill>
                  <a:srgbClr val="3C5790"/>
                </a:solidFill>
              </a:rPr>
              <a:t>New</a:t>
            </a:r>
            <a:r>
              <a:rPr lang="en-US" sz="1400" dirty="0">
                <a:solidFill>
                  <a:srgbClr val="3C5790"/>
                </a:solidFill>
              </a:rPr>
              <a:t>” button. After we select the connector and we set the configuration we click the “</a:t>
            </a:r>
            <a:r>
              <a:rPr lang="en-US" sz="1400" b="1" dirty="0">
                <a:solidFill>
                  <a:srgbClr val="3C5790"/>
                </a:solidFill>
              </a:rPr>
              <a:t>Create</a:t>
            </a:r>
            <a:r>
              <a:rPr lang="en-US" sz="1400" dirty="0">
                <a:solidFill>
                  <a:srgbClr val="3C5790"/>
                </a:solidFill>
              </a:rPr>
              <a:t>”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C526A8-5976-4B8C-A6BA-1221954F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570623"/>
            <a:ext cx="7086600" cy="401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4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distributed mode </a:t>
            </a:r>
            <a:r>
              <a:rPr lang="en-US" sz="1400" u="sng" dirty="0">
                <a:solidFill>
                  <a:srgbClr val="3C5790"/>
                </a:solidFill>
              </a:rPr>
              <a:t>we don’t need worker configuration</a:t>
            </a:r>
            <a:r>
              <a:rPr lang="en-US" sz="1400" dirty="0">
                <a:solidFill>
                  <a:srgbClr val="3C5790"/>
                </a:solidFill>
              </a:rPr>
              <a:t>, we need only connector configuration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select a connector and query it’s status.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see the running tasks, topics and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894ABC-09D9-449E-93DB-04DA27DBF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19400"/>
            <a:ext cx="8114251" cy="2032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4DFC9-0696-494B-9A7B-A1C753ADE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250669"/>
            <a:ext cx="3276600" cy="14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3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push data to the text file and check the Kafka topic for the new data.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E97A5-6A2E-4B22-B371-F222AF08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9501"/>
            <a:ext cx="8382000" cy="24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Kafka </a:t>
            </a:r>
            <a:r>
              <a:rPr lang="fr-CA" sz="1600" dirty="0" err="1">
                <a:solidFill>
                  <a:srgbClr val="3C5790"/>
                </a:solidFill>
              </a:rPr>
              <a:t>Connect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Landoop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REST API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for available connectors on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https://www.confluent.io/hub/</a:t>
            </a:r>
            <a:r>
              <a:rPr lang="en-US" sz="1400" dirty="0">
                <a:solidFill>
                  <a:srgbClr val="3C5790"/>
                </a:solidFill>
              </a:rPr>
              <a:t> website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04E42-54CC-4C5D-BE2B-7C865EC94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723" y="2292002"/>
            <a:ext cx="7088554" cy="429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6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sink connectors by going to </a:t>
            </a:r>
            <a:r>
              <a:rPr lang="en-US" sz="1400" dirty="0" err="1">
                <a:solidFill>
                  <a:srgbClr val="3C5790"/>
                </a:solidFill>
              </a:rPr>
              <a:t>Ladoop</a:t>
            </a:r>
            <a:r>
              <a:rPr lang="en-US" sz="1400" dirty="0">
                <a:solidFill>
                  <a:srgbClr val="3C5790"/>
                </a:solidFill>
              </a:rPr>
              <a:t> Connectors screen, click New button and select the SINK connector. After we configure it we can create it.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87403-3670-467A-BD70-55C1856C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4876800" cy="248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7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Landoop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Lenses.io</a:t>
            </a:r>
            <a:r>
              <a:rPr lang="en-US" sz="1400" dirty="0">
                <a:solidFill>
                  <a:srgbClr val="3C5790"/>
                </a:solidFill>
              </a:rPr>
              <a:t>, formerly </a:t>
            </a:r>
            <a:r>
              <a:rPr lang="en-US" sz="1400" b="1" dirty="0" err="1">
                <a:solidFill>
                  <a:srgbClr val="3C5790"/>
                </a:solidFill>
              </a:rPr>
              <a:t>Landoop</a:t>
            </a:r>
            <a:r>
              <a:rPr lang="en-US" sz="1400" dirty="0">
                <a:solidFill>
                  <a:srgbClr val="3C5790"/>
                </a:solidFill>
              </a:rPr>
              <a:t>, is a streaming data management platform for Apache Kafka.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Lenses supports the core elements of Kafka with a web UI and enterprise capabilities that enable engineering and data teams to query real-time data and to create and monitor Kafka topologies.</a:t>
            </a:r>
          </a:p>
        </p:txBody>
      </p:sp>
    </p:spTree>
    <p:extLst>
      <p:ext uri="{BB962C8B-B14F-4D97-AF65-F5344CB8AC3E}">
        <p14:creationId xmlns:p14="http://schemas.microsoft.com/office/powerpoint/2010/main" val="200129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Landoop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22F06-F6C9-4289-948C-D3E873AC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81200"/>
            <a:ext cx="6796048" cy="465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8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Landoop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docker/docker-compose we can use the image </a:t>
            </a:r>
            <a:r>
              <a:rPr lang="en-US" sz="1400" b="1" dirty="0" err="1">
                <a:solidFill>
                  <a:srgbClr val="3C5790"/>
                </a:solidFill>
              </a:rPr>
              <a:t>landoop</a:t>
            </a:r>
            <a:r>
              <a:rPr lang="en-US" sz="1400" b="1" dirty="0">
                <a:solidFill>
                  <a:srgbClr val="3C5790"/>
                </a:solidFill>
              </a:rPr>
              <a:t>/fast-data-dev:cp3.3.0</a:t>
            </a:r>
            <a:r>
              <a:rPr lang="en-US" sz="1400" dirty="0">
                <a:solidFill>
                  <a:srgbClr val="3C5790"/>
                </a:solidFill>
              </a:rPr>
              <a:t>, that will bring up: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C5790"/>
                </a:solidFill>
              </a:rPr>
              <a:t>Zookeeper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C5790"/>
                </a:solidFill>
              </a:rPr>
              <a:t>Kafka Broker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 err="1">
                <a:solidFill>
                  <a:srgbClr val="3C5790"/>
                </a:solidFill>
              </a:rPr>
              <a:t>Landoop</a:t>
            </a:r>
            <a:r>
              <a:rPr lang="en-US" sz="1300" dirty="0">
                <a:solidFill>
                  <a:srgbClr val="3C5790"/>
                </a:solidFill>
              </a:rPr>
              <a:t> UI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C5790"/>
                </a:solidFill>
              </a:rPr>
              <a:t>REST Proxy, Schema Registry, Kafka Connect 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C5790"/>
                </a:solidFill>
              </a:rPr>
              <a:t>Other JMX ports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86E06-AD2D-4DA0-B1A9-DFADC9AC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429000"/>
            <a:ext cx="5991225" cy="33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5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Landoop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the aggregated log by checking the url: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http://localhost:3030/logs/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D80AB1-1584-4863-9043-3232C6914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2534429"/>
            <a:ext cx="6477000" cy="4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3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Kafka Connect is managed by a REST API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List connectors available on a Worker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127.0.0.1:8083/connector-plugins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Gets active connectors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127.0.0.1:8083/connectors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41664-9658-4165-B59A-20A0FAE8E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038600"/>
            <a:ext cx="51149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1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Gets information about a connector tasks and config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127.0.0.1:8083/connectors/&lt;CONNECTOR_NAME&gt;/tasks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99591-6151-4CDB-8FEC-F1C4D4C2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1" y="3224969"/>
            <a:ext cx="7800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Get connector status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127.0.0.1:8083/connectors/&lt;CONNECTOR_NAME&gt;/status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4BF1A-5DF4-40D2-A989-9D3A5921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22" y="3078162"/>
            <a:ext cx="78771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0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Pause / Resume a Connector (no response if the call is successful)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-X PUT 127.0.0.1:8083/connectors/&lt;CONNECTOR_NAME&gt;/pause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-X PUT 127.0.0.1:8083/connectors/&lt;CONNECTOR_NAME&gt;/resume</a:t>
            </a:r>
          </a:p>
        </p:txBody>
      </p:sp>
    </p:spTree>
    <p:extLst>
      <p:ext uri="{BB962C8B-B14F-4D97-AF65-F5344CB8AC3E}">
        <p14:creationId xmlns:p14="http://schemas.microsoft.com/office/powerpoint/2010/main" val="178752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are Kafka Connect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Connect</a:t>
            </a:r>
            <a:r>
              <a:rPr lang="en-US" sz="1400" dirty="0">
                <a:solidFill>
                  <a:srgbClr val="3C5790"/>
                </a:solidFill>
              </a:rPr>
              <a:t> is a tool for scalability and reliably streaming between Kafka and other data 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makes it simple to quickly define connectors that move large data sets into and out of Kafka.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ingest entire databases or collect metrics from all your application servers into Kafka topics, making the data available for stream processing with low latency.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Connect is a free, open-source component of Apache Kafka that works as a centralized data hub for simple data integration between databases, key-value stores, search indexes, and file systems.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AD622-5F41-493B-9E55-142BE7B2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886200"/>
            <a:ext cx="4343400" cy="200655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Get Connector Configuration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127.0.0.1:8083/connectors/&lt;CONNECTOR_NAME&gt;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DF18E-9AAD-4E46-B984-E068E40D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819400"/>
            <a:ext cx="7324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38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Delete our Connector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-X DELETE 127.0.0.1:8083/connectors/&lt;CONNECTOR_NAME&gt;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Create a new Connector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-X POST -H "Content-Type: application/json" --data '{"name": "file-stream-demo-distributed", "config":{"connector.class":"org.apache.kafka.connect.file.FileStreamSourceConnector","key.converter.schemas.enable":"true","file":"demo-file.txt","tasks.max":"1","value.converter.schemas.enable":"true","name":"file-stream-demo-distributed","topic":"demo-2-distributed","value.converter":"org.apache.kafka.connect.json.JsonConverter","key.converter":"org.apache.kafka.connect.json.JsonConverter"}}' http://127.0.0.1:8083/connectors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48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REST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Update Connector configuration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-s -X PUT -H "Content-Type: application/json" --data '{"connector.class":"org.apache.kafka.connect.file.FileStreamSourceConnector","key.converter.schemas.enable":"true","file":"demo-file.txt","tasks.max":"2","value.converter.schemas.enable":"true","name":"file-stream-demo-distributed","topic":"demo-2-distributed","value.converter":"org.apache.kafka.connect.json.JsonConverter","key.converter":"org.apache.kafka.connect.json.JsonConverter"}' 127.0.0.1:8083/connectors/file-stream-demo-distributed/config | </a:t>
            </a:r>
            <a:r>
              <a:rPr lang="en-US" sz="1400" dirty="0" err="1">
                <a:solidFill>
                  <a:srgbClr val="3C5790"/>
                </a:solidFill>
              </a:rPr>
              <a:t>jq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03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 not reinvent the wheel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23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https://docs.confluent.io/platform/current/connect/index.html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https://hub.docker.com/r/landoop/fast-data-dev</a:t>
            </a:r>
          </a:p>
          <a:p>
            <a:r>
              <a:rPr lang="en-US" sz="1600" dirty="0">
                <a:solidFill>
                  <a:schemeClr val="bg1"/>
                </a:solidFill>
              </a:rPr>
              <a:t>Udemy – Kafka Connect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Connectors:</a:t>
            </a:r>
            <a:r>
              <a:rPr lang="en-US" sz="1400" dirty="0">
                <a:solidFill>
                  <a:srgbClr val="3C5790"/>
                </a:solidFill>
              </a:rPr>
              <a:t> the high level abstraction that coordinates data streaming by managing tasks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Tasks:</a:t>
            </a:r>
            <a:r>
              <a:rPr lang="en-US" sz="1400" dirty="0">
                <a:solidFill>
                  <a:srgbClr val="3C5790"/>
                </a:solidFill>
              </a:rPr>
              <a:t> the implementation of how data is copied to or from Kafka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Workers:</a:t>
            </a:r>
            <a:r>
              <a:rPr lang="en-US" sz="1400" dirty="0">
                <a:solidFill>
                  <a:srgbClr val="3C5790"/>
                </a:solidFill>
              </a:rPr>
              <a:t> the running processes that execute connectors and tasks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Converters:</a:t>
            </a:r>
            <a:r>
              <a:rPr lang="en-US" sz="1400" dirty="0">
                <a:solidFill>
                  <a:srgbClr val="3C5790"/>
                </a:solidFill>
              </a:rPr>
              <a:t> the code used to translate data between Connect and the system sending or receiving data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Transforms:</a:t>
            </a:r>
            <a:r>
              <a:rPr lang="en-US" sz="1400" dirty="0">
                <a:solidFill>
                  <a:srgbClr val="3C5790"/>
                </a:solidFill>
              </a:rPr>
              <a:t> simple logic to alter each message produced by or sent to a connector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Dead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Letter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Queue:</a:t>
            </a:r>
            <a:r>
              <a:rPr lang="en-US" sz="1400" dirty="0">
                <a:solidFill>
                  <a:srgbClr val="3C5790"/>
                </a:solidFill>
              </a:rPr>
              <a:t> how Connect handles connector errors</a:t>
            </a:r>
          </a:p>
        </p:txBody>
      </p:sp>
    </p:spTree>
    <p:extLst>
      <p:ext uri="{BB962C8B-B14F-4D97-AF65-F5344CB8AC3E}">
        <p14:creationId xmlns:p14="http://schemas.microsoft.com/office/powerpoint/2010/main" val="8965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Connectors</a:t>
            </a:r>
            <a:r>
              <a:rPr lang="en-US" sz="1400" dirty="0">
                <a:solidFill>
                  <a:srgbClr val="3C5790"/>
                </a:solidFill>
              </a:rPr>
              <a:t> in Kafka Connect define where data should be copied to and from.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connector instance is a logical job that is responsible for managing the copying of data between Kafka and another system.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9502F-2F69-4A1B-B520-E3BE0DAF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24213"/>
            <a:ext cx="8372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6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Tasks</a:t>
            </a:r>
            <a:r>
              <a:rPr lang="en-US" sz="1400" dirty="0">
                <a:solidFill>
                  <a:srgbClr val="3C5790"/>
                </a:solidFill>
              </a:rPr>
              <a:t> are the main actor in the data model for Connect.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connector instance coordinates a set of tasks that actually copy the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allowing the connector to break a single job into many tasks, Kafka Connect provides built-in support for parallelism and scalable data copying with very little configuration.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9723F-FD23-426D-9EE9-A12F1507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405231"/>
            <a:ext cx="5638800" cy="23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4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Connectors and tasks are logical units of work and must be scheduled to execute in a process.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Kafka Connect calls these processes </a:t>
            </a:r>
            <a:r>
              <a:rPr lang="en-US" sz="1400" b="1" dirty="0">
                <a:solidFill>
                  <a:srgbClr val="3C5790"/>
                </a:solidFill>
              </a:rPr>
              <a:t>workers</a:t>
            </a:r>
            <a:r>
              <a:rPr lang="en-US" sz="1400" dirty="0">
                <a:solidFill>
                  <a:srgbClr val="3C5790"/>
                </a:solidFill>
              </a:rPr>
              <a:t> and has two types of workers: </a:t>
            </a:r>
            <a:r>
              <a:rPr lang="en-US" sz="1400" b="1" dirty="0">
                <a:solidFill>
                  <a:srgbClr val="3C5790"/>
                </a:solidFill>
              </a:rPr>
              <a:t>standalone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distributed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Standalone mode is the simplest mode, where a single process is responsible for executing all connectors and tasks.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Distributed mode provides scalability and automatic fault tolerance for Kafka Connect.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884E7-5066-45B8-9207-9B9CB74F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738096"/>
            <a:ext cx="5486400" cy="22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6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Converters</a:t>
            </a:r>
            <a:r>
              <a:rPr lang="en-US" sz="1400" dirty="0">
                <a:solidFill>
                  <a:srgbClr val="3C5790"/>
                </a:solidFill>
              </a:rPr>
              <a:t> are necessary to have a Kafka Connect deployment support a particular data format when writing to or reading from Kafka.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Tasks use converters to change the format of data from bytes to a Connect internal data format and vice versa.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Confluent Platform provides the following converters: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AvroConverter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io.confluent.connect.avro.AvroConverter</a:t>
            </a:r>
            <a:r>
              <a:rPr lang="en-US" sz="1400" dirty="0">
                <a:solidFill>
                  <a:srgbClr val="3C5790"/>
                </a:solidFill>
              </a:rPr>
              <a:t>: use with Schema Registry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ProtobufConverter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io.confluent.connect.protobuf.ProtobufConverter</a:t>
            </a:r>
            <a:r>
              <a:rPr lang="en-US" sz="1400" dirty="0">
                <a:solidFill>
                  <a:srgbClr val="3C5790"/>
                </a:solidFill>
              </a:rPr>
              <a:t>: use with Schema Registry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JsonSchemaConverter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io.confluent.connect.json.JsonSchemaConverter</a:t>
            </a:r>
            <a:r>
              <a:rPr lang="en-US" sz="1400" dirty="0">
                <a:solidFill>
                  <a:srgbClr val="3C5790"/>
                </a:solidFill>
              </a:rPr>
              <a:t>: use with Schema Registry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JsonConverter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org.apache.kafka.connect.json.JsonConverter</a:t>
            </a:r>
            <a:r>
              <a:rPr lang="en-US" sz="1400" dirty="0">
                <a:solidFill>
                  <a:srgbClr val="3C5790"/>
                </a:solidFill>
              </a:rPr>
              <a:t> (without Schema Registry): use with structured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StringConverter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org.apache.kafka.connect.storage.StringConverter</a:t>
            </a:r>
            <a:r>
              <a:rPr lang="en-US" sz="1400" dirty="0">
                <a:solidFill>
                  <a:srgbClr val="3C5790"/>
                </a:solidFill>
              </a:rPr>
              <a:t>: simple string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3C5790"/>
                </a:solidFill>
              </a:rPr>
              <a:t>ByteArrayConverter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org.apache.kafka.connect.converters.ByteArrayConverter</a:t>
            </a:r>
            <a:r>
              <a:rPr lang="en-US" sz="1400" dirty="0">
                <a:solidFill>
                  <a:srgbClr val="3C5790"/>
                </a:solidFill>
              </a:rPr>
              <a:t>: provides a “pass-through” option that does no conversion</a:t>
            </a:r>
          </a:p>
        </p:txBody>
      </p:sp>
    </p:spTree>
    <p:extLst>
      <p:ext uri="{BB962C8B-B14F-4D97-AF65-F5344CB8AC3E}">
        <p14:creationId xmlns:p14="http://schemas.microsoft.com/office/powerpoint/2010/main" val="31367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Converters are decoupled from connectors themselves to allow for reuse of converters between connectors naturally.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DC483-9DB1-408C-98F7-E990C7B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76680"/>
            <a:ext cx="6172200" cy="218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34431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10032</TotalTime>
  <Words>1644</Words>
  <Application>Microsoft Office PowerPoint</Application>
  <PresentationFormat>On-screen Show (4:3)</PresentationFormat>
  <Paragraphs>134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Wingdings</vt:lpstr>
      <vt:lpstr>143</vt:lpstr>
      <vt:lpstr>Kafka Connect</vt:lpstr>
      <vt:lpstr>Contents</vt:lpstr>
      <vt:lpstr>What are Kafka Connect ?</vt:lpstr>
      <vt:lpstr>Concepts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Architecture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Landoop</vt:lpstr>
      <vt:lpstr>Landoop (cont.)</vt:lpstr>
      <vt:lpstr>Landoop (cont.)</vt:lpstr>
      <vt:lpstr>Landoop (cont.)</vt:lpstr>
      <vt:lpstr>REST API</vt:lpstr>
      <vt:lpstr>REST API</vt:lpstr>
      <vt:lpstr>REST API (cont.)</vt:lpstr>
      <vt:lpstr>REST API (cont.)</vt:lpstr>
      <vt:lpstr>REST API (cont.)</vt:lpstr>
      <vt:lpstr>REST API (cont.)</vt:lpstr>
      <vt:lpstr>REST API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1161</cp:revision>
  <dcterms:created xsi:type="dcterms:W3CDTF">2012-04-12T06:19:17Z</dcterms:created>
  <dcterms:modified xsi:type="dcterms:W3CDTF">2022-05-07T14:07:28Z</dcterms:modified>
</cp:coreProperties>
</file>