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9" r:id="rId5"/>
    <p:sldId id="448" r:id="rId6"/>
    <p:sldId id="501" r:id="rId7"/>
    <p:sldId id="502" r:id="rId8"/>
    <p:sldId id="503" r:id="rId9"/>
    <p:sldId id="507" r:id="rId10"/>
    <p:sldId id="500" r:id="rId11"/>
    <p:sldId id="499" r:id="rId12"/>
    <p:sldId id="506" r:id="rId13"/>
    <p:sldId id="505" r:id="rId14"/>
    <p:sldId id="504" r:id="rId15"/>
    <p:sldId id="509" r:id="rId16"/>
    <p:sldId id="510" r:id="rId17"/>
    <p:sldId id="511" r:id="rId18"/>
    <p:sldId id="508" r:id="rId19"/>
    <p:sldId id="513" r:id="rId20"/>
    <p:sldId id="515" r:id="rId21"/>
    <p:sldId id="516" r:id="rId22"/>
    <p:sldId id="514" r:id="rId23"/>
    <p:sldId id="498" r:id="rId24"/>
    <p:sldId id="389" r:id="rId25"/>
    <p:sldId id="259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Kafka Streams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Streams provides 2 APIs to define stream processors: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Declarative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functional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DSL</a:t>
            </a:r>
            <a:r>
              <a:rPr lang="en-US" sz="1400" dirty="0">
                <a:solidFill>
                  <a:srgbClr val="3C5790"/>
                </a:solidFill>
              </a:rPr>
              <a:t>, where built-in operations are map and filter.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Imperative, </a:t>
            </a:r>
            <a:r>
              <a:rPr lang="en-US" sz="1400" b="1" dirty="0">
                <a:solidFill>
                  <a:srgbClr val="3C5790"/>
                </a:solidFill>
              </a:rPr>
              <a:t>lower-level Processor API </a:t>
            </a:r>
            <a:r>
              <a:rPr lang="en-US" sz="1400" dirty="0">
                <a:solidFill>
                  <a:srgbClr val="3C5790"/>
                </a:solidFill>
              </a:rPr>
              <a:t>provides more flexibility than the DSL.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5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Streams application properties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configurations from Kafka are applicable.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bootstrap.servers</a:t>
            </a:r>
            <a:r>
              <a:rPr lang="en-US" sz="1400" dirty="0">
                <a:solidFill>
                  <a:srgbClr val="3C5790"/>
                </a:solidFill>
              </a:rPr>
              <a:t>: where to connect, usually port 9092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auto.offset.reset.config</a:t>
            </a:r>
            <a:r>
              <a:rPr lang="en-US" sz="1400" dirty="0">
                <a:solidFill>
                  <a:srgbClr val="3C5790"/>
                </a:solidFill>
              </a:rPr>
              <a:t>: set to "earliest" to consume the topic from the start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application.id</a:t>
            </a:r>
            <a:r>
              <a:rPr lang="en-US" sz="1400" dirty="0">
                <a:solidFill>
                  <a:srgbClr val="3C5790"/>
                </a:solidFill>
              </a:rPr>
              <a:t>: specific to Streams applications: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consumer </a:t>
            </a:r>
            <a:r>
              <a:rPr lang="en-US" sz="1400" b="1" dirty="0">
                <a:solidFill>
                  <a:srgbClr val="3C5790"/>
                </a:solidFill>
              </a:rPr>
              <a:t>group.id </a:t>
            </a:r>
            <a:r>
              <a:rPr lang="en-US" sz="1400" dirty="0">
                <a:solidFill>
                  <a:srgbClr val="3C5790"/>
                </a:solidFill>
              </a:rPr>
              <a:t>= application.id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</a:t>
            </a:r>
            <a:r>
              <a:rPr lang="en-US" sz="1400" b="1" dirty="0">
                <a:solidFill>
                  <a:srgbClr val="3C5790"/>
                </a:solidFill>
              </a:rPr>
              <a:t>client.id </a:t>
            </a:r>
            <a:r>
              <a:rPr lang="en-US" sz="1400" dirty="0">
                <a:solidFill>
                  <a:srgbClr val="3C5790"/>
                </a:solidFill>
              </a:rPr>
              <a:t>prefix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prefix to internal changelog topics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default.[</a:t>
            </a:r>
            <a:r>
              <a:rPr lang="en-US" sz="1400" b="1" dirty="0" err="1">
                <a:solidFill>
                  <a:srgbClr val="3C5790"/>
                </a:solidFill>
              </a:rPr>
              <a:t>key|value</a:t>
            </a:r>
            <a:r>
              <a:rPr lang="en-US" sz="1400" b="1" dirty="0">
                <a:solidFill>
                  <a:srgbClr val="3C5790"/>
                </a:solidFill>
              </a:rPr>
              <a:t>].</a:t>
            </a:r>
            <a:r>
              <a:rPr lang="en-US" sz="1400" b="1" dirty="0" err="1">
                <a:solidFill>
                  <a:srgbClr val="3C5790"/>
                </a:solidFill>
              </a:rPr>
              <a:t>serde</a:t>
            </a:r>
            <a:r>
              <a:rPr lang="en-US" sz="1400" dirty="0">
                <a:solidFill>
                  <a:srgbClr val="3C5790"/>
                </a:solidFill>
              </a:rPr>
              <a:t>: for serialization and deserialization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54386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Word Count stream application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9D828-83EC-4070-8F59-B11EEDDD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62" y="2388318"/>
            <a:ext cx="6100763" cy="1328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A55B-0492-4973-986B-C1631369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3810000"/>
            <a:ext cx="4604688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7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MapValues</a:t>
            </a:r>
            <a:r>
              <a:rPr lang="en-US" sz="1400" dirty="0">
                <a:solidFill>
                  <a:srgbClr val="3C5790"/>
                </a:solidFill>
              </a:rPr>
              <a:t>/Map takes one record and produces one record.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MapValues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is only affecting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does not change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does not trigger a repartition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KTables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affects both keys and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triggers a re-partition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153331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Filter/</a:t>
            </a:r>
            <a:r>
              <a:rPr lang="en-US" sz="1400" dirty="0" err="1">
                <a:solidFill>
                  <a:srgbClr val="3C5790"/>
                </a:solidFill>
              </a:rPr>
              <a:t>FilterNot</a:t>
            </a:r>
            <a:r>
              <a:rPr lang="en-US" sz="1400" dirty="0">
                <a:solidFill>
                  <a:srgbClr val="3C5790"/>
                </a:solidFill>
              </a:rPr>
              <a:t> takes one record and produces zero or one record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does not change keys/values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does not trigger a repartition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KTables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FilterNot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inverse of Filter</a:t>
            </a:r>
          </a:p>
        </p:txBody>
      </p:sp>
    </p:spTree>
    <p:extLst>
      <p:ext uri="{BB962C8B-B14F-4D97-AF65-F5344CB8AC3E}">
        <p14:creationId xmlns:p14="http://schemas.microsoft.com/office/powerpoint/2010/main" val="37226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FlatMapValues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FlatMap</a:t>
            </a:r>
            <a:r>
              <a:rPr lang="en-US" sz="1400" dirty="0">
                <a:solidFill>
                  <a:srgbClr val="3C5790"/>
                </a:solidFill>
              </a:rPr>
              <a:t> takes on record and produces zero, one or more record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FlatMapValues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does not change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does not trigger a repartition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only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FlatMap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change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triggers a repartition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25129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Branch</a:t>
            </a:r>
            <a:r>
              <a:rPr lang="en-US" sz="1400" dirty="0">
                <a:solidFill>
                  <a:srgbClr val="3C5790"/>
                </a:solidFill>
              </a:rPr>
              <a:t> (split) a </a:t>
            </a: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based on one or more predicates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Predicates are evaluated in order, it no matches, records are dropped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get multiple </a:t>
            </a:r>
            <a:r>
              <a:rPr lang="en-US" sz="1400" dirty="0" err="1">
                <a:solidFill>
                  <a:srgbClr val="3C5790"/>
                </a:solidFill>
              </a:rPr>
              <a:t>KStreams</a:t>
            </a:r>
            <a:r>
              <a:rPr lang="en-US" sz="1400" dirty="0">
                <a:solidFill>
                  <a:srgbClr val="3C5790"/>
                </a:solidFill>
              </a:rPr>
              <a:t> as a result</a:t>
            </a:r>
          </a:p>
        </p:txBody>
      </p:sp>
    </p:spTree>
    <p:extLst>
      <p:ext uri="{BB962C8B-B14F-4D97-AF65-F5344CB8AC3E}">
        <p14:creationId xmlns:p14="http://schemas.microsoft.com/office/powerpoint/2010/main" val="26676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SelectKey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assigns a new key to the record, from old key and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== marks the data for re-partitioning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best practice to isolate that transformation to know exactly where the partitioning happens</a:t>
            </a:r>
          </a:p>
        </p:txBody>
      </p:sp>
    </p:spTree>
    <p:extLst>
      <p:ext uri="{BB962C8B-B14F-4D97-AF65-F5344CB8AC3E}">
        <p14:creationId xmlns:p14="http://schemas.microsoft.com/office/powerpoint/2010/main" val="218801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read a topic as a </a:t>
            </a:r>
            <a:r>
              <a:rPr lang="en-US" sz="1400" b="1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, a </a:t>
            </a:r>
            <a:r>
              <a:rPr lang="en-US" sz="1400" b="1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or a </a:t>
            </a:r>
            <a:r>
              <a:rPr lang="en-US" sz="1400" b="1" dirty="0" err="1">
                <a:solidFill>
                  <a:srgbClr val="3C5790"/>
                </a:solidFill>
              </a:rPr>
              <a:t>GlobalKTable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String,Long</a:t>
            </a:r>
            <a:r>
              <a:rPr lang="en-US" sz="1400" dirty="0">
                <a:solidFill>
                  <a:srgbClr val="3C5790"/>
                </a:solidFill>
              </a:rPr>
              <a:t>&gt; </a:t>
            </a:r>
            <a:r>
              <a:rPr lang="en-US" sz="1400" dirty="0" err="1">
                <a:solidFill>
                  <a:srgbClr val="3C5790"/>
                </a:solidFill>
              </a:rPr>
              <a:t>wordCount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builder.stream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Serdes.String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dirty="0" err="1">
                <a:solidFill>
                  <a:srgbClr val="3C5790"/>
                </a:solidFill>
              </a:rPr>
              <a:t>Serdes.Long</a:t>
            </a:r>
            <a:r>
              <a:rPr lang="en-US" sz="1400" dirty="0">
                <a:solidFill>
                  <a:srgbClr val="3C5790"/>
                </a:solidFill>
              </a:rPr>
              <a:t>(), "topic-name")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String,Long</a:t>
            </a:r>
            <a:r>
              <a:rPr lang="en-US" sz="1400" dirty="0">
                <a:solidFill>
                  <a:srgbClr val="3C5790"/>
                </a:solidFill>
              </a:rPr>
              <a:t>&gt; </a:t>
            </a:r>
            <a:r>
              <a:rPr lang="en-US" sz="1400" dirty="0" err="1">
                <a:solidFill>
                  <a:srgbClr val="3C5790"/>
                </a:solidFill>
              </a:rPr>
              <a:t>wordCount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builder.table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Serdes.String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dirty="0" err="1">
                <a:solidFill>
                  <a:srgbClr val="3C5790"/>
                </a:solidFill>
              </a:rPr>
              <a:t>Serdes.Long</a:t>
            </a:r>
            <a:r>
              <a:rPr lang="en-US" sz="1400" dirty="0">
                <a:solidFill>
                  <a:srgbClr val="3C5790"/>
                </a:solidFill>
              </a:rPr>
              <a:t>(), "topic-name")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GlobalKTable</a:t>
            </a:r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String,Long</a:t>
            </a:r>
            <a:r>
              <a:rPr lang="en-US" sz="1400" dirty="0">
                <a:solidFill>
                  <a:srgbClr val="3C5790"/>
                </a:solidFill>
              </a:rPr>
              <a:t>&gt; </a:t>
            </a:r>
            <a:r>
              <a:rPr lang="en-US" sz="1400" dirty="0" err="1">
                <a:solidFill>
                  <a:srgbClr val="3C5790"/>
                </a:solidFill>
              </a:rPr>
              <a:t>wordCount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builder.globalTable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Serdes.String</a:t>
            </a:r>
            <a:r>
              <a:rPr lang="en-US" sz="1400" dirty="0">
                <a:solidFill>
                  <a:srgbClr val="3C5790"/>
                </a:solidFill>
              </a:rPr>
              <a:t>(), </a:t>
            </a:r>
            <a:r>
              <a:rPr lang="en-US" sz="1400" dirty="0" err="1">
                <a:solidFill>
                  <a:srgbClr val="3C5790"/>
                </a:solidFill>
              </a:rPr>
              <a:t>Serdes.Long</a:t>
            </a:r>
            <a:r>
              <a:rPr lang="en-US" sz="1400" dirty="0">
                <a:solidFill>
                  <a:srgbClr val="3C5790"/>
                </a:solidFill>
              </a:rPr>
              <a:t>(), "topic-name")</a:t>
            </a:r>
          </a:p>
        </p:txBody>
      </p:sp>
    </p:spTree>
    <p:extLst>
      <p:ext uri="{BB962C8B-B14F-4D97-AF65-F5344CB8AC3E}">
        <p14:creationId xmlns:p14="http://schemas.microsoft.com/office/powerpoint/2010/main" val="62485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write any </a:t>
            </a: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, or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back to Kafka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write a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back to Kafka, it's best to create a log compacted topic.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To</a:t>
            </a:r>
            <a:r>
              <a:rPr lang="en-US" sz="1400" dirty="0">
                <a:solidFill>
                  <a:srgbClr val="3C5790"/>
                </a:solidFill>
              </a:rPr>
              <a:t>: terminal operation, write the records to a topic: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stream.to("topic-name");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table.to("topic-name");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Through</a:t>
            </a:r>
            <a:r>
              <a:rPr lang="en-US" sz="1400" dirty="0">
                <a:solidFill>
                  <a:srgbClr val="3C5790"/>
                </a:solidFill>
              </a:rPr>
              <a:t>: write to a topic and get a stream/table from the 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String,Long</a:t>
            </a:r>
            <a:r>
              <a:rPr lang="en-US" sz="1400" dirty="0">
                <a:solidFill>
                  <a:srgbClr val="3C5790"/>
                </a:solidFill>
              </a:rPr>
              <a:t>&gt; </a:t>
            </a:r>
            <a:r>
              <a:rPr lang="en-US" sz="1400" dirty="0" err="1">
                <a:solidFill>
                  <a:srgbClr val="3C5790"/>
                </a:solidFill>
              </a:rPr>
              <a:t>newStream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stream.through</a:t>
            </a:r>
            <a:r>
              <a:rPr lang="en-US" sz="1400" dirty="0">
                <a:solidFill>
                  <a:srgbClr val="3C5790"/>
                </a:solidFill>
              </a:rPr>
              <a:t>("topic-name");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String,Long</a:t>
            </a:r>
            <a:r>
              <a:rPr lang="en-US" sz="1400" dirty="0">
                <a:solidFill>
                  <a:srgbClr val="3C5790"/>
                </a:solidFill>
              </a:rPr>
              <a:t>&gt; </a:t>
            </a:r>
            <a:r>
              <a:rPr lang="en-US" sz="1400" dirty="0" err="1">
                <a:solidFill>
                  <a:srgbClr val="3C5790"/>
                </a:solidFill>
              </a:rPr>
              <a:t>newStream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table.through</a:t>
            </a:r>
            <a:r>
              <a:rPr lang="en-US" sz="1400" dirty="0">
                <a:solidFill>
                  <a:srgbClr val="3C5790"/>
                </a:solidFill>
              </a:rPr>
              <a:t>("topic-name");</a:t>
            </a:r>
          </a:p>
        </p:txBody>
      </p:sp>
    </p:spTree>
    <p:extLst>
      <p:ext uri="{BB962C8B-B14F-4D97-AF65-F5344CB8AC3E}">
        <p14:creationId xmlns:p14="http://schemas.microsoft.com/office/powerpoint/2010/main" val="12370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Kafka </a:t>
            </a:r>
            <a:r>
              <a:rPr lang="fr-CA" sz="1600" dirty="0" err="1">
                <a:solidFill>
                  <a:srgbClr val="3C5790"/>
                </a:solidFill>
              </a:rPr>
              <a:t>Streams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 soon as an operation can possible change the key, the stream will be marked for repartition: </a:t>
            </a:r>
            <a:r>
              <a:rPr lang="en-US" sz="1400" b="1" dirty="0">
                <a:solidFill>
                  <a:srgbClr val="3C5790"/>
                </a:solidFill>
              </a:rPr>
              <a:t>Map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FlatMap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SelectKey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Repartitioning is done seamlessly behind the scenes but will incur a performance cost (read and write to Kafka).</a:t>
            </a:r>
          </a:p>
        </p:txBody>
      </p:sp>
    </p:spTree>
    <p:extLst>
      <p:ext uri="{BB962C8B-B14F-4D97-AF65-F5344CB8AC3E}">
        <p14:creationId xmlns:p14="http://schemas.microsoft.com/office/powerpoint/2010/main" val="59715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Compaction</a:t>
            </a:r>
            <a:r>
              <a:rPr lang="en-US" sz="1400" dirty="0">
                <a:solidFill>
                  <a:srgbClr val="3C5790"/>
                </a:solidFill>
              </a:rPr>
              <a:t> can be a huge improvement in performance when dealing with </a:t>
            </a:r>
            <a:r>
              <a:rPr lang="en-US" sz="1400" dirty="0" err="1">
                <a:solidFill>
                  <a:srgbClr val="3C5790"/>
                </a:solidFill>
              </a:rPr>
              <a:t>KTables</a:t>
            </a:r>
            <a:r>
              <a:rPr lang="en-US" sz="1400" dirty="0">
                <a:solidFill>
                  <a:srgbClr val="3C5790"/>
                </a:solidFill>
              </a:rPr>
              <a:t> because eventually records can be discarded.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means less reads to get to the final state, less time to recover.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 Compaction has to be enabled on topics that get created (source or sink topics).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 compactions ensures that the log contains at least the last known value for a specific key within a partition.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just require a SNAPSHOT instead of full history, we only keep the latest "update" for a key in our log.</a:t>
            </a:r>
          </a:p>
        </p:txBody>
      </p:sp>
    </p:spTree>
    <p:extLst>
      <p:ext uri="{BB962C8B-B14F-4D97-AF65-F5344CB8AC3E}">
        <p14:creationId xmlns:p14="http://schemas.microsoft.com/office/powerpoint/2010/main" val="146465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Transform a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to a </a:t>
            </a: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in </a:t>
            </a:r>
            <a:r>
              <a:rPr lang="en-US" sz="1400" dirty="0" err="1">
                <a:solidFill>
                  <a:srgbClr val="3C5790"/>
                </a:solidFill>
              </a:rPr>
              <a:t>oder</a:t>
            </a:r>
            <a:r>
              <a:rPr lang="en-US" sz="1400" dirty="0">
                <a:solidFill>
                  <a:srgbClr val="3C5790"/>
                </a:solidFill>
              </a:rPr>
              <a:t> to keep a changelog of all the changes to the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&lt;byte[],String&gt; stream = </a:t>
            </a:r>
            <a:r>
              <a:rPr lang="en-US" sz="1400" dirty="0" err="1">
                <a:solidFill>
                  <a:srgbClr val="3C5790"/>
                </a:solidFill>
              </a:rPr>
              <a:t>table.toStream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Transforming a </a:t>
            </a:r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to a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chain a </a:t>
            </a:r>
            <a:r>
              <a:rPr lang="en-US" sz="1400" dirty="0" err="1">
                <a:solidFill>
                  <a:srgbClr val="3C5790"/>
                </a:solidFill>
              </a:rPr>
              <a:t>groupByKey</a:t>
            </a:r>
            <a:r>
              <a:rPr lang="en-US" sz="1400" dirty="0">
                <a:solidFill>
                  <a:srgbClr val="3C5790"/>
                </a:solidFill>
              </a:rPr>
              <a:t>() and an aggregation step (</a:t>
            </a:r>
            <a:r>
              <a:rPr lang="en-US" sz="1400" dirty="0" err="1">
                <a:solidFill>
                  <a:srgbClr val="3C5790"/>
                </a:solidFill>
              </a:rPr>
              <a:t>count,aggregate,reduce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rgbClr val="3C5790"/>
                </a:solidFill>
              </a:rPr>
              <a:t>KTable</a:t>
            </a:r>
            <a:r>
              <a:rPr lang="en-US" sz="1000" dirty="0">
                <a:solidFill>
                  <a:srgbClr val="3C5790"/>
                </a:solidFill>
              </a:rPr>
              <a:t>&lt;</a:t>
            </a:r>
            <a:r>
              <a:rPr lang="en-US" sz="1000" dirty="0" err="1">
                <a:solidFill>
                  <a:srgbClr val="3C5790"/>
                </a:solidFill>
              </a:rPr>
              <a:t>String,Long</a:t>
            </a:r>
            <a:r>
              <a:rPr lang="en-US" sz="1000" dirty="0">
                <a:solidFill>
                  <a:srgbClr val="3C5790"/>
                </a:solidFill>
              </a:rPr>
              <a:t>&gt; </a:t>
            </a:r>
            <a:r>
              <a:rPr lang="en-US" sz="1000" dirty="0" err="1">
                <a:solidFill>
                  <a:srgbClr val="3C5790"/>
                </a:solidFill>
              </a:rPr>
              <a:t>tabke</a:t>
            </a:r>
            <a:r>
              <a:rPr lang="en-US" sz="1000" dirty="0">
                <a:solidFill>
                  <a:srgbClr val="3C5790"/>
                </a:solidFill>
              </a:rPr>
              <a:t> = </a:t>
            </a:r>
            <a:r>
              <a:rPr lang="en-US" sz="1000" dirty="0" err="1">
                <a:solidFill>
                  <a:srgbClr val="3C5790"/>
                </a:solidFill>
              </a:rPr>
              <a:t>users.groupByKey</a:t>
            </a:r>
            <a:r>
              <a:rPr lang="en-US" sz="1000" dirty="0">
                <a:solidFill>
                  <a:srgbClr val="3C5790"/>
                </a:solidFill>
              </a:rPr>
              <a:t>().count();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write back to Kafka and read as </a:t>
            </a:r>
            <a:r>
              <a:rPr lang="en-US" sz="1400" dirty="0" err="1">
                <a:solidFill>
                  <a:srgbClr val="3C5790"/>
                </a:solidFill>
              </a:rPr>
              <a:t>KTable</a:t>
            </a:r>
            <a:endParaRPr lang="en-US" sz="1400" dirty="0">
              <a:solidFill>
                <a:srgbClr val="3C579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3C5790"/>
                </a:solidFill>
              </a:rPr>
              <a:t> stream.to("intermediary-topic");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3C5790"/>
                </a:solidFill>
              </a:rPr>
              <a:t> </a:t>
            </a:r>
            <a:r>
              <a:rPr lang="en-US" sz="1000" dirty="0" err="1">
                <a:solidFill>
                  <a:srgbClr val="3C5790"/>
                </a:solidFill>
              </a:rPr>
              <a:t>KTable</a:t>
            </a:r>
            <a:r>
              <a:rPr lang="en-US" sz="1000" dirty="0">
                <a:solidFill>
                  <a:srgbClr val="3C5790"/>
                </a:solidFill>
              </a:rPr>
              <a:t>&lt;</a:t>
            </a:r>
            <a:r>
              <a:rPr lang="en-US" sz="1000" dirty="0" err="1">
                <a:solidFill>
                  <a:srgbClr val="3C5790"/>
                </a:solidFill>
              </a:rPr>
              <a:t>String,String</a:t>
            </a:r>
            <a:r>
              <a:rPr lang="en-US" sz="1000" dirty="0">
                <a:solidFill>
                  <a:srgbClr val="3C5790"/>
                </a:solidFill>
              </a:rPr>
              <a:t>&gt; table = </a:t>
            </a:r>
            <a:r>
              <a:rPr lang="en-US" sz="1000" dirty="0" err="1">
                <a:solidFill>
                  <a:srgbClr val="3C5790"/>
                </a:solidFill>
              </a:rPr>
              <a:t>builder.table</a:t>
            </a:r>
            <a:r>
              <a:rPr lang="en-US" sz="1000" dirty="0">
                <a:solidFill>
                  <a:srgbClr val="3C5790"/>
                </a:solidFill>
              </a:rPr>
              <a:t>("intermediary-topic");</a:t>
            </a:r>
          </a:p>
        </p:txBody>
      </p:sp>
    </p:spTree>
    <p:extLst>
      <p:ext uri="{BB962C8B-B14F-4D97-AF65-F5344CB8AC3E}">
        <p14:creationId xmlns:p14="http://schemas.microsoft.com/office/powerpoint/2010/main" val="21048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Elastic, highly scalable, fault-tolerant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Fully integrated with Kafka security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Exactly-once processing semantics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 separate processing cluster required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2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https://docs.confluent.io/platform/current/streams/concepts.html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Udemy – Kafka Streams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are Kafka Streams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Easy data processing and transformation library within Kafka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client library for building applications and microservices where the input and the output data are stored in the Kafka cluster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no need to create a separate cluster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Highly scalable, elastic and fault tolerant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record at a time processing, no batching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API was introduced as part of Kafka 0.10 (2016) and it's fully mature as part of Kafka 0.11.0.0 (June 2017)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02BA9-CC46-4728-AD9A-2C0E9150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6877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is a sequence of immutable data records, fully ordered, can be replayed and is fault tolerant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processor</a:t>
            </a:r>
            <a:r>
              <a:rPr lang="en-US" sz="1400" dirty="0">
                <a:solidFill>
                  <a:srgbClr val="3C5790"/>
                </a:solidFill>
              </a:rPr>
              <a:t> is a node in the processor topology (graph).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transforms incoming streams, record by record and may create a new stream from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source processor is a special processor that takes its data directly from a Kafka Topic. It has no predecessors in a topology and doesn't transform the data.</a:t>
            </a: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processing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 is any program that makes use of Kafka Streams library.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stream processing application doesn't run inside a broker, instead </a:t>
            </a:r>
            <a:r>
              <a:rPr lang="en-US" sz="1400" dirty="0" err="1">
                <a:solidFill>
                  <a:srgbClr val="3C5790"/>
                </a:solidFill>
              </a:rPr>
              <a:t>ir</a:t>
            </a:r>
            <a:r>
              <a:rPr lang="en-US" sz="1400" dirty="0">
                <a:solidFill>
                  <a:srgbClr val="3C5790"/>
                </a:solidFill>
              </a:rPr>
              <a:t> runs in a separate JVM instance or in a separate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A1DFE-8556-4320-AF71-640F302B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29000"/>
            <a:ext cx="4233863" cy="24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Stream processing applications that don't require state are called </a:t>
            </a:r>
            <a:r>
              <a:rPr lang="en-US" sz="1400" b="1" dirty="0">
                <a:solidFill>
                  <a:srgbClr val="3C5790"/>
                </a:solidFill>
              </a:rPr>
              <a:t>stateless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Applications that process streams and require state are called </a:t>
            </a:r>
            <a:r>
              <a:rPr lang="en-US" sz="1400" b="1" dirty="0">
                <a:solidFill>
                  <a:srgbClr val="3C5790"/>
                </a:solidFill>
              </a:rPr>
              <a:t>stateful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Stream-table</a:t>
            </a:r>
            <a:r>
              <a:rPr lang="en-US" sz="1400" dirty="0">
                <a:solidFill>
                  <a:srgbClr val="3C5790"/>
                </a:solidFill>
              </a:rPr>
              <a:t> duality means that a stream can be viewed as a table, and a table can be viewed as a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Kafka Stream DSL(Domain Specific Language) </a:t>
            </a:r>
            <a:r>
              <a:rPr lang="en-US" sz="1400" dirty="0">
                <a:solidFill>
                  <a:srgbClr val="3C5790"/>
                </a:solidFill>
              </a:rPr>
              <a:t>is built on top of the Streams Processor API.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is an abstraction of a </a:t>
            </a:r>
            <a:r>
              <a:rPr lang="en-US" sz="1400" b="1" dirty="0">
                <a:solidFill>
                  <a:srgbClr val="3C5790"/>
                </a:solidFill>
              </a:rPr>
              <a:t>record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, where each record represents a self-contained datum in the unbounded data set.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is an abstraction of a </a:t>
            </a:r>
            <a:r>
              <a:rPr lang="en-US" sz="1400" b="1" dirty="0">
                <a:solidFill>
                  <a:srgbClr val="3C5790"/>
                </a:solidFill>
              </a:rPr>
              <a:t>changelog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, where each data record represents an update.</a:t>
            </a:r>
          </a:p>
        </p:txBody>
      </p:sp>
    </p:spTree>
    <p:extLst>
      <p:ext uri="{BB962C8B-B14F-4D97-AF65-F5344CB8AC3E}">
        <p14:creationId xmlns:p14="http://schemas.microsoft.com/office/powerpoint/2010/main" val="4909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simple form of a table is a collection of key-value pairs, called map or associative array.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stream-table</a:t>
            </a:r>
            <a:r>
              <a:rPr lang="en-US" sz="1400" dirty="0">
                <a:solidFill>
                  <a:srgbClr val="3C5790"/>
                </a:solidFill>
              </a:rPr>
              <a:t> duality describes the close relationship between streams and tables.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Stream as table</a:t>
            </a:r>
            <a:r>
              <a:rPr lang="en-US" sz="1400" dirty="0">
                <a:solidFill>
                  <a:srgbClr val="3C5790"/>
                </a:solidFill>
              </a:rPr>
              <a:t>: Each record in the stream captures a state change of the table.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Table as stream</a:t>
            </a:r>
            <a:r>
              <a:rPr lang="en-US" sz="1400" dirty="0">
                <a:solidFill>
                  <a:srgbClr val="3C5790"/>
                </a:solidFill>
              </a:rPr>
              <a:t>: A table can be considered a snapshot, at a point in time, of the latest value for each key in a stream.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F36DD-7371-480B-9515-5B7325DC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8999"/>
            <a:ext cx="2946927" cy="309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1ACD6-76E3-463B-9F88-97C82A64A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429000"/>
            <a:ext cx="3612499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reading from a topic that's not compacted.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reading from a topic that's log-compacted.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KStream</a:t>
            </a:r>
            <a:r>
              <a:rPr lang="en-US" sz="1400" dirty="0">
                <a:solidFill>
                  <a:srgbClr val="3C5790"/>
                </a:solidFill>
              </a:rPr>
              <a:t> is a new data is partial information/transactional.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KTable</a:t>
            </a:r>
            <a:r>
              <a:rPr lang="en-US" sz="1400" dirty="0">
                <a:solidFill>
                  <a:srgbClr val="3C5790"/>
                </a:solidFill>
              </a:rPr>
              <a:t> if we need a structure that's like a database table where every update is self sufficient.</a:t>
            </a:r>
          </a:p>
        </p:txBody>
      </p:sp>
    </p:spTree>
    <p:extLst>
      <p:ext uri="{BB962C8B-B14F-4D97-AF65-F5344CB8AC3E}">
        <p14:creationId xmlns:p14="http://schemas.microsoft.com/office/powerpoint/2010/main" val="3646479785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19008</TotalTime>
  <Words>1281</Words>
  <Application>Microsoft Office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143</vt:lpstr>
      <vt:lpstr>Kafka Streams</vt:lpstr>
      <vt:lpstr>Contents</vt:lpstr>
      <vt:lpstr>What are Kafka Streams ?</vt:lpstr>
      <vt:lpstr>Architecture</vt:lpstr>
      <vt:lpstr>Concepts</vt:lpstr>
      <vt:lpstr>Concepts (cont.)</vt:lpstr>
      <vt:lpstr>Concepts (cont.)</vt:lpstr>
      <vt:lpstr>Concepts (cont.)</vt:lpstr>
      <vt:lpstr>Concepts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1145</cp:revision>
  <dcterms:created xsi:type="dcterms:W3CDTF">2012-04-12T06:19:17Z</dcterms:created>
  <dcterms:modified xsi:type="dcterms:W3CDTF">2022-05-14T09:32:40Z</dcterms:modified>
</cp:coreProperties>
</file>