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75" r:id="rId7"/>
    <p:sldId id="386" r:id="rId8"/>
    <p:sldId id="387" r:id="rId9"/>
    <p:sldId id="388" r:id="rId10"/>
    <p:sldId id="400" r:id="rId11"/>
    <p:sldId id="385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397" r:id="rId28"/>
    <p:sldId id="399" r:id="rId29"/>
    <p:sldId id="401" r:id="rId30"/>
    <p:sldId id="402" r:id="rId31"/>
    <p:sldId id="398" r:id="rId32"/>
    <p:sldId id="403" r:id="rId33"/>
    <p:sldId id="412" r:id="rId34"/>
    <p:sldId id="413" r:id="rId35"/>
    <p:sldId id="389" r:id="rId36"/>
    <p:sldId id="377" r:id="rId37"/>
    <p:sldId id="378" r:id="rId38"/>
    <p:sldId id="380" r:id="rId39"/>
    <p:sldId id="384" r:id="rId40"/>
    <p:sldId id="415" r:id="rId41"/>
    <p:sldId id="416" r:id="rId42"/>
    <p:sldId id="414" r:id="rId43"/>
    <p:sldId id="300" r:id="rId44"/>
    <p:sldId id="259" r:id="rId4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75" d="100"/>
          <a:sy n="75" d="100"/>
        </p:scale>
        <p:origin x="1000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20/04/2022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Kibana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Elasticsearch distributes data around the cluster.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17B38-D5E0-486A-A396-6116A04B5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7000"/>
            <a:ext cx="7653338" cy="33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9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Elasticsearch is document oriented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insert documents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delete documents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retrieve documents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analyze documents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search documents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From Elasticsearch version 7, the </a:t>
            </a:r>
            <a:r>
              <a:rPr lang="en-US" sz="1400" b="1" dirty="0">
                <a:solidFill>
                  <a:srgbClr val="3C5790"/>
                </a:solidFill>
              </a:rPr>
              <a:t>type</a:t>
            </a:r>
            <a:r>
              <a:rPr lang="en-US" sz="1400" dirty="0">
                <a:solidFill>
                  <a:srgbClr val="3C5790"/>
                </a:solidFill>
              </a:rPr>
              <a:t> parameter will be deprecated.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index a document: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PUT /{find}/{type}/{id}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"field1" : "value1",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"field2" : "value2"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...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PUT /vehicles/car/2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"make" : "Cielo",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“milage” : 10000,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"color" : "white"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18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From Elasticsearch version 6, only one type is supported.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retrieve a document, we need to use </a:t>
            </a:r>
            <a:r>
              <a:rPr lang="en-US" sz="1400" b="1" dirty="0">
                <a:solidFill>
                  <a:srgbClr val="3C5790"/>
                </a:solidFill>
              </a:rPr>
              <a:t>GET /vehicles/car/1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delete a document, we use </a:t>
            </a:r>
            <a:r>
              <a:rPr lang="en-US" sz="1400" b="1" dirty="0">
                <a:solidFill>
                  <a:srgbClr val="3C5790"/>
                </a:solidFill>
              </a:rPr>
              <a:t>DELETE /</a:t>
            </a:r>
            <a:r>
              <a:rPr lang="en-US" sz="1400" b="1" dirty="0" err="1">
                <a:solidFill>
                  <a:srgbClr val="3C5790"/>
                </a:solidFill>
              </a:rPr>
              <a:t>vechicles</a:t>
            </a:r>
            <a:r>
              <a:rPr lang="en-US" sz="1400" b="1" dirty="0">
                <a:solidFill>
                  <a:srgbClr val="3C5790"/>
                </a:solidFill>
              </a:rPr>
              <a:t>/car/1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72ED6-6B1C-4BC7-A779-6DB82B9F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67000"/>
            <a:ext cx="6400800" cy="26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86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Fields with </a:t>
            </a:r>
            <a:r>
              <a:rPr lang="en-US" sz="1400" b="1" dirty="0">
                <a:solidFill>
                  <a:srgbClr val="3C5790"/>
                </a:solidFill>
              </a:rPr>
              <a:t>"_" (underscore)</a:t>
            </a:r>
            <a:r>
              <a:rPr lang="en-US" sz="1400" dirty="0">
                <a:solidFill>
                  <a:srgbClr val="3C5790"/>
                </a:solidFill>
              </a:rPr>
              <a:t> are considered meta fields and are managed by Elasticsearch.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retrieving the index, we can filter more the fields (like </a:t>
            </a:r>
            <a:r>
              <a:rPr lang="en-US" sz="1400" b="1" dirty="0">
                <a:solidFill>
                  <a:srgbClr val="3C5790"/>
                </a:solidFill>
              </a:rPr>
              <a:t>_source</a:t>
            </a:r>
            <a:r>
              <a:rPr lang="en-US" sz="1400" dirty="0">
                <a:solidFill>
                  <a:srgbClr val="3C5790"/>
                </a:solidFill>
              </a:rPr>
              <a:t> field)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50C5-B455-4741-96A4-93C3188F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9400"/>
            <a:ext cx="7086600" cy="16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check if a document exists from an index, we need to use </a:t>
            </a:r>
            <a:r>
              <a:rPr lang="en-US" sz="1400" b="1" dirty="0">
                <a:solidFill>
                  <a:srgbClr val="3C5790"/>
                </a:solidFill>
              </a:rPr>
              <a:t>HEAD /</a:t>
            </a:r>
            <a:r>
              <a:rPr lang="en-US" sz="1400" b="1" dirty="0" err="1">
                <a:solidFill>
                  <a:srgbClr val="3C5790"/>
                </a:solidFill>
              </a:rPr>
              <a:t>vechicles</a:t>
            </a:r>
            <a:r>
              <a:rPr lang="en-US" sz="1400" b="1" dirty="0">
                <a:solidFill>
                  <a:srgbClr val="3C5790"/>
                </a:solidFill>
              </a:rPr>
              <a:t>/car/1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54698-1A0A-40FD-9A8D-B993C9ABF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04752"/>
            <a:ext cx="7162800" cy="1248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25909-931F-4CB2-AA0F-09EF488E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7543800" cy="12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6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Elasticsearch documents are </a:t>
            </a:r>
            <a:r>
              <a:rPr lang="en-US" sz="1400" b="1" dirty="0">
                <a:solidFill>
                  <a:srgbClr val="3C5790"/>
                </a:solidFill>
              </a:rPr>
              <a:t>immutable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time the document is updated, the </a:t>
            </a:r>
            <a:r>
              <a:rPr lang="en-US" sz="1400" b="1" dirty="0">
                <a:solidFill>
                  <a:srgbClr val="3C5790"/>
                </a:solidFill>
              </a:rPr>
              <a:t>_version</a:t>
            </a:r>
            <a:r>
              <a:rPr lang="en-US" sz="1400" dirty="0">
                <a:solidFill>
                  <a:srgbClr val="3C5790"/>
                </a:solidFill>
              </a:rPr>
              <a:t> meta field is increased.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update a document, we need to use </a:t>
            </a:r>
            <a:r>
              <a:rPr lang="en-US" sz="1400" b="1" dirty="0">
                <a:solidFill>
                  <a:srgbClr val="3C5790"/>
                </a:solidFill>
              </a:rPr>
              <a:t>POST</a:t>
            </a:r>
            <a:r>
              <a:rPr lang="en-US" sz="1400" dirty="0">
                <a:solidFill>
                  <a:srgbClr val="3C5790"/>
                </a:solidFill>
              </a:rPr>
              <a:t> method using the </a:t>
            </a:r>
            <a:r>
              <a:rPr lang="en-US" sz="1400" b="1" dirty="0">
                <a:solidFill>
                  <a:srgbClr val="3C5790"/>
                </a:solidFill>
              </a:rPr>
              <a:t>_update</a:t>
            </a:r>
            <a:r>
              <a:rPr lang="en-US" sz="1400" dirty="0">
                <a:solidFill>
                  <a:srgbClr val="3C5790"/>
                </a:solidFill>
              </a:rPr>
              <a:t> at the end of the URL.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Elasticseach</a:t>
            </a:r>
            <a:r>
              <a:rPr lang="en-US" sz="1400" dirty="0">
                <a:solidFill>
                  <a:srgbClr val="3C5790"/>
                </a:solidFill>
              </a:rPr>
              <a:t> reads the document, updates the changed field (or can add/remove other fields), then re-index the document increasing the version.</a:t>
            </a:r>
            <a:endParaRPr lang="en-US" sz="1400" u="sng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1F234-CD71-483A-9554-881584BB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280639"/>
            <a:ext cx="6400800" cy="25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5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obtain the structure of an index using </a:t>
            </a:r>
            <a:r>
              <a:rPr lang="en-US" sz="1400" b="1" dirty="0">
                <a:solidFill>
                  <a:srgbClr val="3C5790"/>
                </a:solidFill>
              </a:rPr>
              <a:t>GET /{index}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delete the index, we need to issue </a:t>
            </a:r>
            <a:r>
              <a:rPr lang="en-US" sz="1400" b="1" dirty="0">
                <a:solidFill>
                  <a:srgbClr val="3C5790"/>
                </a:solidFill>
              </a:rPr>
              <a:t>DELETE /{index}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D8998-6431-40EA-B583-7DD82B2C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90800"/>
            <a:ext cx="5791200" cy="30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4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search data, we can use the _search endpoint like </a:t>
            </a:r>
            <a:r>
              <a:rPr lang="en-US" sz="1400" b="1" dirty="0">
                <a:solidFill>
                  <a:srgbClr val="3C5790"/>
                </a:solidFill>
              </a:rPr>
              <a:t>GET /vehicles/car/_search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do a </a:t>
            </a:r>
            <a:r>
              <a:rPr lang="en-US" sz="1400" b="1" dirty="0">
                <a:solidFill>
                  <a:srgbClr val="3C5790"/>
                </a:solidFill>
              </a:rPr>
              <a:t>term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by specifying certain terms (key/value criteria)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get the total </a:t>
            </a:r>
            <a:r>
              <a:rPr lang="en-US" sz="1400" b="1" dirty="0">
                <a:solidFill>
                  <a:srgbClr val="3C5790"/>
                </a:solidFill>
              </a:rPr>
              <a:t>count</a:t>
            </a:r>
            <a:r>
              <a:rPr lang="en-US" sz="1400" dirty="0">
                <a:solidFill>
                  <a:srgbClr val="3C5790"/>
                </a:solidFill>
              </a:rPr>
              <a:t> of elements from the index run </a:t>
            </a:r>
            <a:r>
              <a:rPr lang="en-US" sz="1400" b="1" dirty="0">
                <a:solidFill>
                  <a:srgbClr val="3C5790"/>
                </a:solidFill>
              </a:rPr>
              <a:t>GET /vehicle/car/_count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8C702-F1AD-46A5-B884-29DEAFD8F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71800"/>
            <a:ext cx="5257800" cy="33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5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Match_all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query type returns all data related to index.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05B36-5368-44A5-98E4-E4CFD172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817057"/>
            <a:ext cx="5491163" cy="12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Kibana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Arhitecture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Elasticsearch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Match</a:t>
            </a:r>
            <a:r>
              <a:rPr lang="en-US" sz="1400" dirty="0">
                <a:solidFill>
                  <a:srgbClr val="3C5790"/>
                </a:solidFill>
              </a:rPr>
              <a:t> query type returns data based on the </a:t>
            </a:r>
            <a:r>
              <a:rPr lang="en-US" sz="1400" i="1" dirty="0">
                <a:solidFill>
                  <a:srgbClr val="3C5790"/>
                </a:solidFill>
              </a:rPr>
              <a:t>name</a:t>
            </a:r>
            <a:r>
              <a:rPr lang="en-US" sz="1400" dirty="0">
                <a:solidFill>
                  <a:srgbClr val="3C5790"/>
                </a:solidFill>
              </a:rPr>
              <a:t> field from the index.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6D683-463A-4B9C-82C2-D00A413CC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928059"/>
            <a:ext cx="5562600" cy="157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0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check if certain fields are set using the </a:t>
            </a:r>
            <a:r>
              <a:rPr lang="en-US" sz="1400" b="1" dirty="0">
                <a:solidFill>
                  <a:srgbClr val="3C5790"/>
                </a:solidFill>
              </a:rPr>
              <a:t>exists</a:t>
            </a:r>
            <a:r>
              <a:rPr lang="en-US" sz="1400" dirty="0">
                <a:solidFill>
                  <a:srgbClr val="3C5790"/>
                </a:solidFill>
              </a:rPr>
              <a:t> type of query.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D8F10-06DE-4204-B132-553CFAAA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50999"/>
            <a:ext cx="3095625" cy="155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search for several fields, the </a:t>
            </a:r>
            <a:r>
              <a:rPr lang="en-US" sz="1400" b="1" dirty="0">
                <a:solidFill>
                  <a:srgbClr val="3C5790"/>
                </a:solidFill>
              </a:rPr>
              <a:t>must</a:t>
            </a:r>
            <a:r>
              <a:rPr lang="en-US" sz="1400" dirty="0">
                <a:solidFill>
                  <a:srgbClr val="3C5790"/>
                </a:solidFill>
              </a:rPr>
              <a:t> search criteria must be used. Must is like </a:t>
            </a:r>
            <a:r>
              <a:rPr lang="en-US" sz="1400" b="1" dirty="0">
                <a:solidFill>
                  <a:srgbClr val="3C5790"/>
                </a:solidFill>
              </a:rPr>
              <a:t>and</a:t>
            </a:r>
            <a:r>
              <a:rPr lang="en-US" sz="1400" dirty="0">
                <a:solidFill>
                  <a:srgbClr val="3C5790"/>
                </a:solidFill>
              </a:rPr>
              <a:t> operator.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exclude fields, </a:t>
            </a:r>
            <a:r>
              <a:rPr lang="en-US" sz="1400" b="1" dirty="0" err="1">
                <a:solidFill>
                  <a:srgbClr val="3C5790"/>
                </a:solidFill>
              </a:rPr>
              <a:t>must_not</a:t>
            </a:r>
            <a:r>
              <a:rPr lang="en-US" sz="1400" dirty="0">
                <a:solidFill>
                  <a:srgbClr val="3C5790"/>
                </a:solidFill>
              </a:rPr>
              <a:t> search criteria can be used.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E8DDB-F095-4014-BEE5-83FA7BE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961045"/>
            <a:ext cx="5457825" cy="22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9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multi_match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search criteria will look for certain queries in multiple fields.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C42FF-1DA7-41B8-928A-F9EC5DC0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5276850" cy="17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match_phrase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search criteria will look for a certain phrase.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Partial tokens can be matched using </a:t>
            </a:r>
            <a:r>
              <a:rPr lang="en-US" sz="1400" b="1" dirty="0" err="1">
                <a:solidFill>
                  <a:srgbClr val="3C5790"/>
                </a:solidFill>
              </a:rPr>
              <a:t>match_phrase_prefix</a:t>
            </a:r>
            <a:r>
              <a:rPr lang="en-US" sz="1400" dirty="0">
                <a:solidFill>
                  <a:srgbClr val="3C5790"/>
                </a:solidFill>
              </a:rPr>
              <a:t> search criteria.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04AB9-B1D8-4BFA-9140-1719BA83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29000"/>
            <a:ext cx="63341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99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range </a:t>
            </a:r>
            <a:r>
              <a:rPr lang="en-US" sz="1400" dirty="0">
                <a:solidFill>
                  <a:srgbClr val="3C5790"/>
                </a:solidFill>
              </a:rPr>
              <a:t>search criteria can be applied for </a:t>
            </a:r>
            <a:r>
              <a:rPr lang="en-US" sz="1400" u="sng" dirty="0">
                <a:solidFill>
                  <a:srgbClr val="3C5790"/>
                </a:solidFill>
              </a:rPr>
              <a:t>numeric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u="sng" dirty="0">
                <a:solidFill>
                  <a:srgbClr val="3C5790"/>
                </a:solidFill>
              </a:rPr>
              <a:t>date</a:t>
            </a:r>
            <a:r>
              <a:rPr lang="en-US" sz="1400" dirty="0">
                <a:solidFill>
                  <a:srgbClr val="3C5790"/>
                </a:solidFill>
              </a:rPr>
              <a:t> fields to search between a range.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98749-C717-4911-992A-3F517DB9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54362"/>
            <a:ext cx="5191125" cy="213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filter</a:t>
            </a:r>
            <a:r>
              <a:rPr lang="en-US" sz="1400" dirty="0">
                <a:solidFill>
                  <a:srgbClr val="3C5790"/>
                </a:solidFill>
              </a:rPr>
              <a:t> does NOT use relevancy score, when the results/hits are returned.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36915-7B40-4CEB-946A-26C34233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154362"/>
            <a:ext cx="5014913" cy="186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13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create an </a:t>
            </a:r>
            <a:r>
              <a:rPr lang="en-US" sz="1400" b="1" dirty="0">
                <a:solidFill>
                  <a:srgbClr val="3C5790"/>
                </a:solidFill>
              </a:rPr>
              <a:t>index structure</a:t>
            </a:r>
            <a:r>
              <a:rPr lang="en-US" sz="1400" dirty="0">
                <a:solidFill>
                  <a:srgbClr val="3C5790"/>
                </a:solidFill>
              </a:rPr>
              <a:t>, we use the PUT /${index} method.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13258-9062-445B-B84D-F464A7FE4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14600"/>
            <a:ext cx="4572000" cy="3975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6A0BE-73F6-4380-A31F-C33944684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962400"/>
            <a:ext cx="2871789" cy="9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31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enforce the index structure, we need to specify during index creation.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dynamic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set </a:t>
            </a:r>
            <a:r>
              <a:rPr lang="en-US" sz="1400" b="1" dirty="0">
                <a:solidFill>
                  <a:srgbClr val="3C5790"/>
                </a:solidFill>
              </a:rPr>
              <a:t>false</a:t>
            </a:r>
            <a:r>
              <a:rPr lang="en-US" sz="1400" dirty="0">
                <a:solidFill>
                  <a:srgbClr val="3C5790"/>
                </a:solidFill>
              </a:rPr>
              <a:t>, then indexing field will be ignored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set to </a:t>
            </a:r>
            <a:r>
              <a:rPr lang="en-US" sz="1400" b="1" dirty="0">
                <a:solidFill>
                  <a:srgbClr val="3C5790"/>
                </a:solidFill>
              </a:rPr>
              <a:t>strict</a:t>
            </a:r>
            <a:r>
              <a:rPr lang="en-US" sz="1400" dirty="0">
                <a:solidFill>
                  <a:srgbClr val="3C5790"/>
                </a:solidFill>
              </a:rPr>
              <a:t>, then indexing will throw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BB2057-D7CF-43EC-AB5E-9C75890A0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08" y="3962400"/>
            <a:ext cx="2438400" cy="69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F1345-B512-449E-BC3C-AE5416BA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94" y="2781717"/>
            <a:ext cx="2152807" cy="30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Elasticsearch ships with a wide range of built-in analyzers, which can be used in any index.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standard</a:t>
            </a:r>
            <a:r>
              <a:rPr lang="en-US" sz="1400" dirty="0">
                <a:solidFill>
                  <a:srgbClr val="3C5790"/>
                </a:solidFill>
              </a:rPr>
              <a:t>: divides text into terms on word boundaries.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simple</a:t>
            </a:r>
            <a:r>
              <a:rPr lang="en-US" sz="1400" dirty="0">
                <a:solidFill>
                  <a:srgbClr val="3C5790"/>
                </a:solidFill>
              </a:rPr>
              <a:t>: divides text into terms whenever it encounters a character which is not a letter.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whitespace</a:t>
            </a:r>
            <a:r>
              <a:rPr lang="en-US" sz="1400" dirty="0">
                <a:solidFill>
                  <a:srgbClr val="3C5790"/>
                </a:solidFill>
              </a:rPr>
              <a:t>: divides text into terms whenever it encounters any whitespace character.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stop</a:t>
            </a:r>
            <a:r>
              <a:rPr lang="en-US" sz="1400" dirty="0">
                <a:solidFill>
                  <a:srgbClr val="3C5790"/>
                </a:solidFill>
              </a:rPr>
              <a:t>: it like the simple analyzer, but also supports removal of stop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keyword</a:t>
            </a:r>
            <a:r>
              <a:rPr lang="en-US" sz="1400" dirty="0">
                <a:solidFill>
                  <a:srgbClr val="3C5790"/>
                </a:solidFill>
              </a:rPr>
              <a:t>:  is a "</a:t>
            </a:r>
            <a:r>
              <a:rPr lang="en-US" sz="1400" dirty="0" err="1">
                <a:solidFill>
                  <a:srgbClr val="3C5790"/>
                </a:solidFill>
              </a:rPr>
              <a:t>noop</a:t>
            </a:r>
            <a:r>
              <a:rPr lang="en-US" sz="1400" dirty="0">
                <a:solidFill>
                  <a:srgbClr val="3C5790"/>
                </a:solidFill>
              </a:rPr>
              <a:t>" analyzer that accepts whatever text it is given.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pattern</a:t>
            </a:r>
            <a:r>
              <a:rPr lang="en-US" sz="1400" dirty="0">
                <a:solidFill>
                  <a:srgbClr val="3C5790"/>
                </a:solidFill>
              </a:rPr>
              <a:t>: users a regular expression to split the text into terms.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language</a:t>
            </a:r>
            <a:r>
              <a:rPr lang="en-US" sz="1400" dirty="0">
                <a:solidFill>
                  <a:srgbClr val="3C5790"/>
                </a:solidFill>
              </a:rPr>
              <a:t>: provides many language-specific analyzers like </a:t>
            </a:r>
            <a:r>
              <a:rPr lang="en-US" sz="1400" dirty="0" err="1">
                <a:solidFill>
                  <a:srgbClr val="3C5790"/>
                </a:solidFill>
              </a:rPr>
              <a:t>english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dirty="0" err="1">
                <a:solidFill>
                  <a:srgbClr val="3C5790"/>
                </a:solidFill>
              </a:rPr>
              <a:t>french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fingerprint</a:t>
            </a:r>
            <a:r>
              <a:rPr lang="en-US" sz="1400" dirty="0">
                <a:solidFill>
                  <a:srgbClr val="3C5790"/>
                </a:solidFill>
              </a:rPr>
              <a:t>: creates a fingerprint which can be used for duplicate detection.</a:t>
            </a:r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7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Kibana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Kibana is a proprietary data visualization dashboard for Elasticsearch.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can create different types of charts on top of large volumes of data.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combination of Elasticsearch, Logstash and Kibana is referred as "Elastic Stack", formerly ELK stack.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Logstash provides an input stream to Elasticsearch for storage and search and Kibana accesses the data for visualizations.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analyze</a:t>
            </a:r>
            <a:r>
              <a:rPr lang="en-US" sz="1400" dirty="0">
                <a:solidFill>
                  <a:srgbClr val="3C5790"/>
                </a:solidFill>
              </a:rPr>
              <a:t> API is an important tool for viewing terms produces by an analyzer.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EDF70-7861-419C-B3AE-84E8B1C2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972850"/>
            <a:ext cx="4705350" cy="893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8E5CF-3C3D-4B6E-8E78-0C7EA5FE4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2286001"/>
            <a:ext cx="216243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bulk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performs multiple indexing or delete operations in a single API call.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reduces overhead and can greatly increase indexing speed.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B3D8D-47C2-40DF-84C2-EF3A913A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35249"/>
            <a:ext cx="3948113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3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size</a:t>
            </a:r>
            <a:r>
              <a:rPr lang="en-US" sz="1400" dirty="0">
                <a:solidFill>
                  <a:srgbClr val="3C5790"/>
                </a:solidFill>
              </a:rPr>
              <a:t> parameter can limit the results.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from</a:t>
            </a:r>
            <a:r>
              <a:rPr lang="en-US" sz="1400" dirty="0">
                <a:solidFill>
                  <a:srgbClr val="3C5790"/>
                </a:solidFill>
              </a:rPr>
              <a:t> parameter can be used for pagination.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sort</a:t>
            </a:r>
            <a:r>
              <a:rPr lang="en-US" sz="1400" dirty="0">
                <a:solidFill>
                  <a:srgbClr val="3C5790"/>
                </a:solidFill>
              </a:rPr>
              <a:t> parameters can be used for sorting, specifying the sort parameters.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37A61-EC9F-4AB7-87C5-A61A92A4B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429000"/>
            <a:ext cx="4262438" cy="23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3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aggregations we need to use "</a:t>
            </a:r>
            <a:r>
              <a:rPr lang="en-US" sz="1400" b="1" dirty="0" err="1">
                <a:solidFill>
                  <a:srgbClr val="3C5790"/>
                </a:solidFill>
              </a:rPr>
              <a:t>aggs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77DEF-3847-4D26-A46F-6D654DD40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42915"/>
            <a:ext cx="4267200" cy="1599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A4B3C-3A59-4D21-A050-7C33E2E09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101850"/>
            <a:ext cx="2883255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72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stats</a:t>
            </a:r>
            <a:r>
              <a:rPr lang="en-US" sz="1400" dirty="0">
                <a:solidFill>
                  <a:srgbClr val="3C5790"/>
                </a:solidFill>
              </a:rPr>
              <a:t>” aggregation gives stats info about a numeric field: min, max, avg, sum.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B323FB-0287-4D10-81B5-62E96E665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03600"/>
            <a:ext cx="3412067" cy="2149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5B247-6440-48B2-B304-C03C39E5A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317591"/>
            <a:ext cx="2977464" cy="43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04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Kibana acts as an over-the-top layer of Elasticsearch, providing beautiful visualizations for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(structured or nonstructured) stored in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a web-based interface that can easily handle a large amount of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helps create dashboards that are easy to create and helps query data in real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Dashboards are nothing but an interface for underlying JSON documents.</a:t>
            </a:r>
          </a:p>
        </p:txBody>
      </p:sp>
    </p:spTree>
    <p:extLst>
      <p:ext uri="{BB962C8B-B14F-4D97-AF65-F5344CB8AC3E}">
        <p14:creationId xmlns:p14="http://schemas.microsoft.com/office/powerpoint/2010/main" val="315357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Once Kibana is installed open a browser at </a:t>
            </a:r>
            <a:r>
              <a:rPr lang="en-US" sz="1400" b="1" dirty="0">
                <a:solidFill>
                  <a:srgbClr val="3C5790"/>
                </a:solidFill>
              </a:rPr>
              <a:t>http://localhost:5601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0D53D-0A8A-4D98-94D8-92C9D13F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438400"/>
            <a:ext cx="8611414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turn on </a:t>
            </a:r>
            <a:r>
              <a:rPr lang="en-US" sz="1400" b="1" dirty="0">
                <a:solidFill>
                  <a:srgbClr val="3C5790"/>
                </a:solidFill>
              </a:rPr>
              <a:t>Monitoring</a:t>
            </a:r>
            <a:r>
              <a:rPr lang="en-US" sz="1400" dirty="0">
                <a:solidFill>
                  <a:srgbClr val="3C5790"/>
                </a:solidFill>
              </a:rPr>
              <a:t> features of Kibana that checks the status of an Elasticsearch cluster.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BE30C-E28D-4950-88A3-B87C518D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7315200" cy="402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2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 screen we can see details about indexes.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A249D-E4A6-4F2A-A39D-09FE69BF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7" y="2514600"/>
            <a:ext cx="8220893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99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</a:t>
            </a:r>
            <a:r>
              <a:rPr lang="en-US" sz="1400" b="1" dirty="0">
                <a:solidFill>
                  <a:srgbClr val="3C5790"/>
                </a:solidFill>
              </a:rPr>
              <a:t>Visualize</a:t>
            </a:r>
            <a:r>
              <a:rPr lang="en-US" sz="1400" dirty="0">
                <a:solidFill>
                  <a:srgbClr val="3C5790"/>
                </a:solidFill>
              </a:rPr>
              <a:t> screen we can create new charts.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368A0-5B57-4DBD-8E34-4A0F62BB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708611"/>
            <a:ext cx="7543800" cy="34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7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Search, observe, and protect your data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Analyze data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Manage, monitor, and secure the Elastic Stack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Kibana works with all types of data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3438B-3352-4C03-A541-5B0D46988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8303738" cy="3581400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F07ACCF3-89A6-4FF0-9CB3-E4CF7B3B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creating a new visualization, it must be saved for later use.</a:t>
            </a:r>
          </a:p>
        </p:txBody>
      </p:sp>
    </p:spTree>
    <p:extLst>
      <p:ext uri="{BB962C8B-B14F-4D97-AF65-F5344CB8AC3E}">
        <p14:creationId xmlns:p14="http://schemas.microsoft.com/office/powerpoint/2010/main" val="2188814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lots of charts, bellow example is a </a:t>
            </a:r>
            <a:r>
              <a:rPr lang="en-US" sz="1400" b="1" dirty="0">
                <a:solidFill>
                  <a:srgbClr val="3C5790"/>
                </a:solidFill>
              </a:rPr>
              <a:t>pie-chart</a:t>
            </a:r>
            <a:r>
              <a:rPr lang="en-US" sz="1400" dirty="0">
                <a:solidFill>
                  <a:srgbClr val="3C5790"/>
                </a:solidFill>
              </a:rPr>
              <a:t> based on fuel type.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5C430-92B5-41AE-BE4D-43D015CB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0800"/>
            <a:ext cx="7010400" cy="35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7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</a:t>
            </a:r>
            <a:r>
              <a:rPr lang="en-US" sz="1400" b="1" dirty="0">
                <a:solidFill>
                  <a:srgbClr val="3C5790"/>
                </a:solidFill>
              </a:rPr>
              <a:t>Dashboard</a:t>
            </a:r>
            <a:r>
              <a:rPr lang="en-US" sz="1400" dirty="0">
                <a:solidFill>
                  <a:srgbClr val="3C5790"/>
                </a:solidFill>
              </a:rPr>
              <a:t> screen we can add visualizations, and at the end we need to save the dashboard.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3EF41-8712-4891-8321-5518DFA1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29562"/>
            <a:ext cx="8077200" cy="36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3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Easy to setup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Free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Dev Tools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Has Charts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Can build dashboards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https://en.wikipedia.org/wiki/Kibana</a:t>
            </a:r>
          </a:p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Packt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Publishing – Kibana Essentials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Arhitecture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5D850-6E53-4D95-BA10-CAD788CF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6172200" cy="4009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Field</a:t>
            </a:r>
            <a:r>
              <a:rPr lang="en-US" sz="1400" dirty="0">
                <a:solidFill>
                  <a:srgbClr val="3C5790"/>
                </a:solidFill>
              </a:rPr>
              <a:t> is the smallest single unit of data stored in Elasticsearch. Every document contains key-value pairs which are referred to as fields. The field type is responsible for specifying which type of data can be stored in a particular field: integer, string, date, etc.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Document</a:t>
            </a:r>
            <a:r>
              <a:rPr lang="en-US" sz="1400" dirty="0">
                <a:solidFill>
                  <a:srgbClr val="3C5790"/>
                </a:solidFill>
              </a:rPr>
              <a:t> is the simplest unit of information stored in Elasticsearch in JSON format. It's a collection of fields.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Type</a:t>
            </a:r>
            <a:r>
              <a:rPr lang="en-US" sz="1400" dirty="0">
                <a:solidFill>
                  <a:srgbClr val="3C5790"/>
                </a:solidFill>
              </a:rPr>
              <a:t> contains a list of fields which is defined for every document. A type is a logical segregation of indexes.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Index</a:t>
            </a:r>
            <a:r>
              <a:rPr lang="en-US" sz="1400" dirty="0">
                <a:solidFill>
                  <a:srgbClr val="3C5790"/>
                </a:solidFill>
              </a:rPr>
              <a:t> is a collection of documents. An index has a mapping used to define multiple types.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MySQL =&gt; Databases =&gt; Tables =&gt; Columns/Rows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Elasticsearch =&gt; Indexes =&gt; Types =&gt; Documents with Fields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ID</a:t>
            </a:r>
            <a:r>
              <a:rPr lang="en-US" sz="1400" dirty="0">
                <a:solidFill>
                  <a:srgbClr val="3C5790"/>
                </a:solidFill>
              </a:rPr>
              <a:t> represents the identifier of a document and must be unique for each document.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Mappings</a:t>
            </a:r>
            <a:r>
              <a:rPr lang="en-US" sz="1400" dirty="0">
                <a:solidFill>
                  <a:srgbClr val="3C5790"/>
                </a:solidFill>
              </a:rPr>
              <a:t> are like schemas. Every document in an index has a type. A mapping defines the fields, the data type for each field.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Node</a:t>
            </a:r>
            <a:r>
              <a:rPr lang="en-US" sz="1400" dirty="0">
                <a:solidFill>
                  <a:srgbClr val="3C5790"/>
                </a:solidFill>
              </a:rPr>
              <a:t> represents the running instance of Elasticsearch. Each node is part of a cluster.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Cluster</a:t>
            </a:r>
            <a:r>
              <a:rPr lang="en-US" sz="1400" dirty="0">
                <a:solidFill>
                  <a:srgbClr val="3C5790"/>
                </a:solidFill>
              </a:rPr>
              <a:t> is a collection of nodes and has 1 or multiple nodes, sharing a single cluster name.</a:t>
            </a:r>
          </a:p>
        </p:txBody>
      </p:sp>
    </p:spTree>
    <p:extLst>
      <p:ext uri="{BB962C8B-B14F-4D97-AF65-F5344CB8AC3E}">
        <p14:creationId xmlns:p14="http://schemas.microsoft.com/office/powerpoint/2010/main" val="135165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Sharding</a:t>
            </a:r>
            <a:r>
              <a:rPr lang="en-US" sz="1400" dirty="0">
                <a:solidFill>
                  <a:srgbClr val="3C5790"/>
                </a:solidFill>
              </a:rPr>
              <a:t>. An index cand store any amount of data that can split index into multiple pieces.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Elasticsearch is responsible for distributing shards among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horizontal scaling of the content volume and improves performance by providing parallel operations across various shards.</a:t>
            </a:r>
          </a:p>
        </p:txBody>
      </p:sp>
    </p:spTree>
    <p:extLst>
      <p:ext uri="{BB962C8B-B14F-4D97-AF65-F5344CB8AC3E}">
        <p14:creationId xmlns:p14="http://schemas.microsoft.com/office/powerpoint/2010/main" val="213989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u="sng" dirty="0">
                <a:solidFill>
                  <a:srgbClr val="3C5790"/>
                </a:solidFill>
              </a:rPr>
              <a:t>Types of shards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primary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shard</a:t>
            </a:r>
            <a:r>
              <a:rPr lang="en-US" sz="1400" dirty="0">
                <a:solidFill>
                  <a:srgbClr val="3C5790"/>
                </a:solidFill>
              </a:rPr>
              <a:t>: every document is stored within a primary index. By default, every index has 5 primary shards.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number of primary shards defined in an index cannot be altered once the index is created.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replica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shard</a:t>
            </a:r>
            <a:r>
              <a:rPr lang="en-US" sz="1400" dirty="0">
                <a:solidFill>
                  <a:srgbClr val="3C5790"/>
                </a:solidFill>
              </a:rPr>
              <a:t>: provide high availability across nodes in the cluster. By default, every primary shard has 1 replica shard. A replica shard is never kept on the same node as that of the primary shard.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Inverted index </a:t>
            </a:r>
            <a:r>
              <a:rPr lang="en-US" sz="1400" dirty="0">
                <a:solidFill>
                  <a:srgbClr val="3C5790"/>
                </a:solidFill>
              </a:rPr>
              <a:t>is used to provide has full-text search.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Instead of searching text, it searches for an index. It creates an index that lists unique words occurring in a document along with the document list in which each word occurs.</a:t>
            </a:r>
          </a:p>
        </p:txBody>
      </p:sp>
    </p:spTree>
    <p:extLst>
      <p:ext uri="{BB962C8B-B14F-4D97-AF65-F5344CB8AC3E}">
        <p14:creationId xmlns:p14="http://schemas.microsoft.com/office/powerpoint/2010/main" val="1971711367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7316</TotalTime>
  <Words>1606</Words>
  <Application>Microsoft Office PowerPoint</Application>
  <PresentationFormat>On-screen Show (4:3)</PresentationFormat>
  <Paragraphs>170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143</vt:lpstr>
      <vt:lpstr>Kibana</vt:lpstr>
      <vt:lpstr>Contents</vt:lpstr>
      <vt:lpstr>What is Kibana ?</vt:lpstr>
      <vt:lpstr>Features</vt:lpstr>
      <vt:lpstr>Arhitecture</vt:lpstr>
      <vt:lpstr>Concepts</vt:lpstr>
      <vt:lpstr>Concepts (cont.)</vt:lpstr>
      <vt:lpstr>Concepts (cont.)</vt:lpstr>
      <vt:lpstr>Concepts (cont.)</vt:lpstr>
      <vt:lpstr>Concepts (cont.)</vt:lpstr>
      <vt:lpstr>Elasticsearch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Elasticsearch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807</cp:revision>
  <dcterms:created xsi:type="dcterms:W3CDTF">2012-04-12T06:19:17Z</dcterms:created>
  <dcterms:modified xsi:type="dcterms:W3CDTF">2022-04-20T17:58:41Z</dcterms:modified>
</cp:coreProperties>
</file>