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0" r:id="rId5"/>
    <p:sldId id="301" r:id="rId6"/>
    <p:sldId id="306" r:id="rId7"/>
    <p:sldId id="303" r:id="rId8"/>
    <p:sldId id="304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02" r:id="rId17"/>
    <p:sldId id="259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66" d="100"/>
          <a:sy n="66" d="100"/>
        </p:scale>
        <p:origin x="1268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>
                <a:solidFill>
                  <a:schemeClr val="bg1"/>
                </a:solidFill>
              </a:rPr>
              <a:t>Mockito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Core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Using a mock or spy object we can verify using </a:t>
            </a:r>
            <a:r>
              <a:rPr lang="en-US" sz="1400" b="1" dirty="0">
                <a:solidFill>
                  <a:srgbClr val="3C5790"/>
                </a:solidFill>
              </a:rPr>
              <a:t>verify</a:t>
            </a:r>
            <a:r>
              <a:rPr lang="en-US" sz="1400" dirty="0">
                <a:solidFill>
                  <a:srgbClr val="3C5790"/>
                </a:solidFill>
              </a:rPr>
              <a:t> method, if certain methods are invoked.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43D3B-E507-4C45-A9EE-689251DCB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2943226"/>
            <a:ext cx="3581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7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Core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verify the exact number of invocation using </a:t>
            </a:r>
            <a:r>
              <a:rPr lang="en-US" sz="1400" b="1" dirty="0">
                <a:solidFill>
                  <a:srgbClr val="3C5790"/>
                </a:solidFill>
              </a:rPr>
              <a:t>times</a:t>
            </a:r>
            <a:r>
              <a:rPr lang="en-US" sz="1400" dirty="0">
                <a:solidFill>
                  <a:srgbClr val="3C5790"/>
                </a:solidFill>
              </a:rPr>
              <a:t>(), </a:t>
            </a:r>
            <a:r>
              <a:rPr lang="en-US" sz="1400" b="1" dirty="0">
                <a:solidFill>
                  <a:srgbClr val="3C5790"/>
                </a:solidFill>
              </a:rPr>
              <a:t>never</a:t>
            </a:r>
            <a:r>
              <a:rPr lang="en-US" sz="1400" dirty="0">
                <a:solidFill>
                  <a:srgbClr val="3C5790"/>
                </a:solidFill>
              </a:rPr>
              <a:t>(), </a:t>
            </a:r>
            <a:r>
              <a:rPr lang="en-US" sz="1400" b="1" dirty="0" err="1">
                <a:solidFill>
                  <a:srgbClr val="3C5790"/>
                </a:solidFill>
              </a:rPr>
              <a:t>atLeats</a:t>
            </a:r>
            <a:r>
              <a:rPr lang="en-US" sz="1400" dirty="0">
                <a:solidFill>
                  <a:srgbClr val="3C5790"/>
                </a:solidFill>
              </a:rPr>
              <a:t>(), </a:t>
            </a:r>
            <a:r>
              <a:rPr lang="en-US" sz="1400" b="1" dirty="0" err="1">
                <a:solidFill>
                  <a:srgbClr val="3C5790"/>
                </a:solidFill>
              </a:rPr>
              <a:t>atMost</a:t>
            </a:r>
            <a:r>
              <a:rPr lang="en-US" sz="1400" dirty="0">
                <a:solidFill>
                  <a:srgbClr val="3C5790"/>
                </a:solidFill>
              </a:rPr>
              <a:t>()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EB3B0-6DEE-414A-934F-DD4DF368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667000"/>
            <a:ext cx="8115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Core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verify that mocks are invoked in a particular order, using </a:t>
            </a:r>
            <a:r>
              <a:rPr lang="en-US" sz="1400" b="1" dirty="0" err="1">
                <a:solidFill>
                  <a:srgbClr val="3C5790"/>
                </a:solidFill>
              </a:rPr>
              <a:t>InOder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D8168-DFD9-40B4-BBEA-39D136CB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0"/>
            <a:ext cx="7010400" cy="44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6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Core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Since Mockito 2.1.0, Mockito can now mock final types, </a:t>
            </a:r>
            <a:r>
              <a:rPr lang="en-US" sz="1400" dirty="0" err="1">
                <a:solidFill>
                  <a:srgbClr val="3C5790"/>
                </a:solidFill>
              </a:rPr>
              <a:t>enums</a:t>
            </a:r>
            <a:r>
              <a:rPr lang="en-US" sz="1400" dirty="0">
                <a:solidFill>
                  <a:srgbClr val="3C5790"/>
                </a:solidFill>
              </a:rPr>
              <a:t> and final methods.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Previously they were considered </a:t>
            </a:r>
            <a:r>
              <a:rPr lang="en-US" sz="1400" dirty="0" err="1">
                <a:solidFill>
                  <a:srgbClr val="3C5790"/>
                </a:solidFill>
              </a:rPr>
              <a:t>unmockable</a:t>
            </a:r>
            <a:r>
              <a:rPr lang="en-US" sz="1400" dirty="0">
                <a:solidFill>
                  <a:srgbClr val="3C5790"/>
                </a:solidFill>
              </a:rPr>
              <a:t>, preventing the user from mocking.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mock maker is turned off by default.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feature can be activated setting</a:t>
            </a:r>
            <a:r>
              <a:rPr lang="en-US" sz="1400" b="1" dirty="0">
                <a:solidFill>
                  <a:srgbClr val="3C5790"/>
                </a:solidFill>
              </a:rPr>
              <a:t> /</a:t>
            </a:r>
            <a:r>
              <a:rPr lang="en-US" sz="1400" b="1" dirty="0" err="1">
                <a:solidFill>
                  <a:srgbClr val="3C5790"/>
                </a:solidFill>
              </a:rPr>
              <a:t>mockito</a:t>
            </a:r>
            <a:r>
              <a:rPr lang="en-US" sz="1400" b="1" dirty="0">
                <a:solidFill>
                  <a:srgbClr val="3C5790"/>
                </a:solidFill>
              </a:rPr>
              <a:t>-extensions/</a:t>
            </a:r>
            <a:r>
              <a:rPr lang="en-US" sz="1400" b="1" dirty="0" err="1">
                <a:solidFill>
                  <a:srgbClr val="3C5790"/>
                </a:solidFill>
              </a:rPr>
              <a:t>org.mockito.plugins.MockMaker</a:t>
            </a:r>
            <a:r>
              <a:rPr lang="en-US" sz="1400" dirty="0">
                <a:solidFill>
                  <a:srgbClr val="3C5790"/>
                </a:solidFill>
              </a:rPr>
              <a:t> the value "</a:t>
            </a:r>
            <a:r>
              <a:rPr lang="en-US" sz="1400" b="1" dirty="0">
                <a:solidFill>
                  <a:srgbClr val="3C5790"/>
                </a:solidFill>
              </a:rPr>
              <a:t>mock-maker-inline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30002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Core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2971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Mockito can </a:t>
            </a:r>
            <a:r>
              <a:rPr lang="en-US" sz="1400" b="1" dirty="0">
                <a:solidFill>
                  <a:srgbClr val="3C5790"/>
                </a:solidFill>
              </a:rPr>
              <a:t>mock static methods </a:t>
            </a:r>
            <a:r>
              <a:rPr lang="en-US" sz="1400" dirty="0">
                <a:solidFill>
                  <a:srgbClr val="3C5790"/>
                </a:solidFill>
              </a:rPr>
              <a:t>since version 3.4.0.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make sure a static mock remains temporary, it is recommended to define the scope within a try-with-resources construct.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assertEquals</a:t>
            </a:r>
            <a:r>
              <a:rPr lang="en-US" sz="1400" dirty="0">
                <a:solidFill>
                  <a:srgbClr val="3C5790"/>
                </a:solidFill>
              </a:rPr>
              <a:t>("foo", </a:t>
            </a:r>
            <a:r>
              <a:rPr lang="en-US" sz="1400" dirty="0" err="1">
                <a:solidFill>
                  <a:srgbClr val="3C5790"/>
                </a:solidFill>
              </a:rPr>
              <a:t>Foo.method</a:t>
            </a:r>
            <a:r>
              <a:rPr lang="en-US" sz="1400" dirty="0">
                <a:solidFill>
                  <a:srgbClr val="3C5790"/>
                </a:solidFill>
              </a:rPr>
              <a:t>());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try (</a:t>
            </a:r>
            <a:r>
              <a:rPr lang="en-US" sz="1400" dirty="0" err="1">
                <a:solidFill>
                  <a:srgbClr val="3C5790"/>
                </a:solidFill>
              </a:rPr>
              <a:t>MockedStatic</a:t>
            </a:r>
            <a:r>
              <a:rPr lang="en-US" sz="1400" dirty="0">
                <a:solidFill>
                  <a:srgbClr val="3C5790"/>
                </a:solidFill>
              </a:rPr>
              <a:t> mocked = </a:t>
            </a:r>
            <a:r>
              <a:rPr lang="en-US" sz="1400" dirty="0" err="1">
                <a:solidFill>
                  <a:srgbClr val="3C5790"/>
                </a:solidFill>
              </a:rPr>
              <a:t>mockStatic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Foo.class</a:t>
            </a:r>
            <a:r>
              <a:rPr lang="en-US" sz="1400" dirty="0">
                <a:solidFill>
                  <a:srgbClr val="3C5790"/>
                </a:solidFill>
              </a:rPr>
              <a:t>))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</a:t>
            </a:r>
            <a:r>
              <a:rPr lang="en-US" sz="1400" dirty="0" err="1">
                <a:solidFill>
                  <a:srgbClr val="3C5790"/>
                </a:solidFill>
              </a:rPr>
              <a:t>mocked.when</a:t>
            </a:r>
            <a:r>
              <a:rPr lang="en-US" sz="1400" dirty="0">
                <a:solidFill>
                  <a:srgbClr val="3C5790"/>
                </a:solidFill>
              </a:rPr>
              <a:t>(Foo::method).</a:t>
            </a:r>
            <a:r>
              <a:rPr lang="en-US" sz="1400" dirty="0" err="1">
                <a:solidFill>
                  <a:srgbClr val="3C5790"/>
                </a:solidFill>
              </a:rPr>
              <a:t>thenReturn</a:t>
            </a:r>
            <a:r>
              <a:rPr lang="en-US" sz="1400" dirty="0">
                <a:solidFill>
                  <a:srgbClr val="3C5790"/>
                </a:solidFill>
              </a:rPr>
              <a:t>("bar");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</a:t>
            </a:r>
            <a:r>
              <a:rPr lang="en-US" sz="1400" dirty="0" err="1">
                <a:solidFill>
                  <a:srgbClr val="3C5790"/>
                </a:solidFill>
              </a:rPr>
              <a:t>assertEquals</a:t>
            </a:r>
            <a:r>
              <a:rPr lang="en-US" sz="1400" dirty="0">
                <a:solidFill>
                  <a:srgbClr val="3C5790"/>
                </a:solidFill>
              </a:rPr>
              <a:t>("bar", </a:t>
            </a:r>
            <a:r>
              <a:rPr lang="en-US" sz="1400" dirty="0" err="1">
                <a:solidFill>
                  <a:srgbClr val="3C5790"/>
                </a:solidFill>
              </a:rPr>
              <a:t>Foo.method</a:t>
            </a:r>
            <a:r>
              <a:rPr lang="en-US" sz="1400" dirty="0">
                <a:solidFill>
                  <a:srgbClr val="3C5790"/>
                </a:solidFill>
              </a:rPr>
              <a:t>());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</a:t>
            </a:r>
            <a:r>
              <a:rPr lang="en-US" sz="1400" dirty="0" err="1">
                <a:solidFill>
                  <a:srgbClr val="3C5790"/>
                </a:solidFill>
              </a:rPr>
              <a:t>mocked.verify</a:t>
            </a:r>
            <a:r>
              <a:rPr lang="en-US" sz="1400" dirty="0">
                <a:solidFill>
                  <a:srgbClr val="3C5790"/>
                </a:solidFill>
              </a:rPr>
              <a:t>(Foo::method);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assertEquals</a:t>
            </a:r>
            <a:r>
              <a:rPr lang="en-US" sz="1400" dirty="0">
                <a:solidFill>
                  <a:srgbClr val="3C5790"/>
                </a:solidFill>
              </a:rPr>
              <a:t>("foo", </a:t>
            </a:r>
            <a:r>
              <a:rPr lang="en-US" sz="1400" dirty="0" err="1">
                <a:solidFill>
                  <a:srgbClr val="3C5790"/>
                </a:solidFill>
              </a:rPr>
              <a:t>Foo.method</a:t>
            </a:r>
            <a:r>
              <a:rPr lang="en-US" sz="1400" dirty="0">
                <a:solidFill>
                  <a:srgbClr val="3C5790"/>
                </a:solidFill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7128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Core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3124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From Mockito version 3.5.0, we can </a:t>
            </a:r>
            <a:r>
              <a:rPr lang="en-US" sz="1400" b="1" dirty="0">
                <a:solidFill>
                  <a:srgbClr val="3C5790"/>
                </a:solidFill>
              </a:rPr>
              <a:t>mock object construction </a:t>
            </a:r>
            <a:r>
              <a:rPr lang="en-US" sz="1400" dirty="0">
                <a:solidFill>
                  <a:srgbClr val="3C5790"/>
                </a:solidFill>
              </a:rPr>
              <a:t>within the current thread and a user-defined scope.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make sure a constructor mocks remain temporary, it is recommended to define the scope within a try-with-resources construct.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assertEquals</a:t>
            </a:r>
            <a:r>
              <a:rPr lang="en-US" sz="1400" dirty="0">
                <a:solidFill>
                  <a:srgbClr val="3C5790"/>
                </a:solidFill>
              </a:rPr>
              <a:t>("foo", new Foo().method());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try (</a:t>
            </a:r>
            <a:r>
              <a:rPr lang="en-US" sz="1400" dirty="0" err="1">
                <a:solidFill>
                  <a:srgbClr val="3C5790"/>
                </a:solidFill>
              </a:rPr>
              <a:t>MockedConstruction</a:t>
            </a:r>
            <a:r>
              <a:rPr lang="en-US" sz="1400" dirty="0">
                <a:solidFill>
                  <a:srgbClr val="3C5790"/>
                </a:solidFill>
              </a:rPr>
              <a:t> mocked = </a:t>
            </a:r>
            <a:r>
              <a:rPr lang="en-US" sz="1400" dirty="0" err="1">
                <a:solidFill>
                  <a:srgbClr val="3C5790"/>
                </a:solidFill>
              </a:rPr>
              <a:t>mockConstruction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Foo.class</a:t>
            </a:r>
            <a:r>
              <a:rPr lang="en-US" sz="1400" dirty="0">
                <a:solidFill>
                  <a:srgbClr val="3C5790"/>
                </a:solidFill>
              </a:rPr>
              <a:t>))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  Foo </a:t>
            </a:r>
            <a:r>
              <a:rPr lang="en-US" sz="1400" dirty="0" err="1">
                <a:solidFill>
                  <a:srgbClr val="3C5790"/>
                </a:solidFill>
              </a:rPr>
              <a:t>foo</a:t>
            </a:r>
            <a:r>
              <a:rPr lang="en-US" sz="1400" dirty="0">
                <a:solidFill>
                  <a:srgbClr val="3C5790"/>
                </a:solidFill>
              </a:rPr>
              <a:t> = new Foo();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  when(</a:t>
            </a:r>
            <a:r>
              <a:rPr lang="en-US" sz="1400" dirty="0" err="1">
                <a:solidFill>
                  <a:srgbClr val="3C5790"/>
                </a:solidFill>
              </a:rPr>
              <a:t>foo.method</a:t>
            </a:r>
            <a:r>
              <a:rPr lang="en-US" sz="1400" dirty="0">
                <a:solidFill>
                  <a:srgbClr val="3C5790"/>
                </a:solidFill>
              </a:rPr>
              <a:t>()).</a:t>
            </a:r>
            <a:r>
              <a:rPr lang="en-US" sz="1400" dirty="0" err="1">
                <a:solidFill>
                  <a:srgbClr val="3C5790"/>
                </a:solidFill>
              </a:rPr>
              <a:t>thenReturn</a:t>
            </a:r>
            <a:r>
              <a:rPr lang="en-US" sz="1400" dirty="0">
                <a:solidFill>
                  <a:srgbClr val="3C5790"/>
                </a:solidFill>
              </a:rPr>
              <a:t>("bar");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  </a:t>
            </a:r>
            <a:r>
              <a:rPr lang="en-US" sz="1400" dirty="0" err="1">
                <a:solidFill>
                  <a:srgbClr val="3C5790"/>
                </a:solidFill>
              </a:rPr>
              <a:t>assertEquals</a:t>
            </a:r>
            <a:r>
              <a:rPr lang="en-US" sz="1400" dirty="0">
                <a:solidFill>
                  <a:srgbClr val="3C5790"/>
                </a:solidFill>
              </a:rPr>
              <a:t>("bar", </a:t>
            </a:r>
            <a:r>
              <a:rPr lang="en-US" sz="1400" dirty="0" err="1">
                <a:solidFill>
                  <a:srgbClr val="3C5790"/>
                </a:solidFill>
              </a:rPr>
              <a:t>foo.method</a:t>
            </a:r>
            <a:r>
              <a:rPr lang="en-US" sz="1400" dirty="0">
                <a:solidFill>
                  <a:srgbClr val="3C5790"/>
                </a:solidFill>
              </a:rPr>
              <a:t>());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  verify(foo).method();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assertEquals</a:t>
            </a:r>
            <a:r>
              <a:rPr lang="en-US" sz="1400" dirty="0">
                <a:solidFill>
                  <a:srgbClr val="3C5790"/>
                </a:solidFill>
              </a:rPr>
              <a:t>("foo", new Foo().method());</a:t>
            </a:r>
          </a:p>
        </p:txBody>
      </p:sp>
    </p:spTree>
    <p:extLst>
      <p:ext uri="{BB962C8B-B14F-4D97-AF65-F5344CB8AC3E}">
        <p14:creationId xmlns:p14="http://schemas.microsoft.com/office/powerpoint/2010/main" val="91292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Conclusions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>
                <a:solidFill>
                  <a:srgbClr val="3C5790"/>
                </a:solidFill>
              </a:rPr>
              <a:t>Mockito is a powerful testing framework easy to use.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P</a:t>
            </a:r>
            <a:r>
              <a:rPr lang="ro-RO" sz="1600" dirty="0">
                <a:solidFill>
                  <a:schemeClr val="bg1"/>
                </a:solidFill>
              </a:rPr>
              <a:t>ackt</a:t>
            </a:r>
            <a:r>
              <a:rPr lang="en-US" sz="1600" dirty="0">
                <a:solidFill>
                  <a:schemeClr val="bg1"/>
                </a:solidFill>
              </a:rPr>
              <a:t>P</a:t>
            </a:r>
            <a:r>
              <a:rPr lang="ro-RO" sz="1600" dirty="0">
                <a:solidFill>
                  <a:schemeClr val="bg1"/>
                </a:solidFill>
              </a:rPr>
              <a:t>ublisher - </a:t>
            </a:r>
            <a:r>
              <a:rPr lang="en-US" sz="1600" dirty="0">
                <a:solidFill>
                  <a:schemeClr val="bg1"/>
                </a:solidFill>
              </a:rPr>
              <a:t>Test-Driven</a:t>
            </a:r>
            <a:r>
              <a:rPr lang="ro-RO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Development</a:t>
            </a:r>
            <a:r>
              <a:rPr lang="ro-RO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with</a:t>
            </a:r>
            <a:r>
              <a:rPr lang="ro-RO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Mockito</a:t>
            </a:r>
            <a:endParaRPr lang="ro-RO" sz="1600" dirty="0">
              <a:solidFill>
                <a:schemeClr val="bg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http://en.wikipedia.org/wiki/Mockito</a:t>
            </a:r>
            <a:endParaRPr lang="ro-RO" sz="1600" dirty="0">
              <a:solidFill>
                <a:schemeClr val="bg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http://mockito.org/</a:t>
            </a: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ro-RO" sz="1600" dirty="0">
                <a:solidFill>
                  <a:srgbClr val="3C5790"/>
                </a:solidFill>
              </a:rPr>
              <a:t>Mockito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ro-RO" sz="1600" dirty="0">
                <a:solidFill>
                  <a:srgbClr val="3C5790"/>
                </a:solidFill>
              </a:rPr>
              <a:t>TDD</a:t>
            </a:r>
          </a:p>
          <a:p>
            <a:r>
              <a:rPr lang="ro-RO" sz="1600" dirty="0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Mockito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Mockito is an open-source testing framework for Java under MIT license.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Mockito</a:t>
            </a:r>
            <a:r>
              <a:rPr lang="en-US" sz="1500" dirty="0">
                <a:solidFill>
                  <a:srgbClr val="3C5790"/>
                </a:solidFill>
              </a:rPr>
              <a:t> allows creation of mock objects in automated unit tests for the purpose of TDD(Test Driven </a:t>
            </a:r>
            <a:r>
              <a:rPr lang="en-US" sz="1500" dirty="0" err="1">
                <a:solidFill>
                  <a:srgbClr val="3C5790"/>
                </a:solidFill>
              </a:rPr>
              <a:t>Developement</a:t>
            </a:r>
            <a:r>
              <a:rPr lang="en-US" sz="1500" dirty="0">
                <a:solidFill>
                  <a:srgbClr val="3C5790"/>
                </a:solidFill>
              </a:rPr>
              <a:t>) or BDD(</a:t>
            </a:r>
            <a:r>
              <a:rPr lang="en-US" sz="1500" dirty="0" err="1">
                <a:solidFill>
                  <a:srgbClr val="3C5790"/>
                </a:solidFill>
              </a:rPr>
              <a:t>Behaviour</a:t>
            </a:r>
            <a:r>
              <a:rPr lang="en-US" sz="1500" dirty="0">
                <a:solidFill>
                  <a:srgbClr val="3C5790"/>
                </a:solidFill>
              </a:rPr>
              <a:t> Drive Development).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TDD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ro-RO" sz="1400" dirty="0">
                <a:solidFill>
                  <a:srgbClr val="3C5790"/>
                </a:solidFill>
              </a:rPr>
              <a:t>TDD stands for Test-Driven Development and it’s an evolutionary development approach.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Example of TDD testing frameworks: </a:t>
            </a:r>
            <a:r>
              <a:rPr lang="en-US" sz="1400" dirty="0" err="1">
                <a:solidFill>
                  <a:srgbClr val="3C5790"/>
                </a:solidFill>
              </a:rPr>
              <a:t>SpryTest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Jtest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JUnit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TestNG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TDD is a software development process that relies on the repetition of a very short circle: writing of automated test case then produces the minimum amount of code to pass that test and fin</a:t>
            </a:r>
            <a:r>
              <a:rPr lang="ro-RO" sz="1400" dirty="0">
                <a:solidFill>
                  <a:srgbClr val="3C5790"/>
                </a:solidFill>
              </a:rPr>
              <a:t>a</a:t>
            </a:r>
            <a:r>
              <a:rPr lang="en-US" sz="1400" dirty="0" err="1">
                <a:solidFill>
                  <a:srgbClr val="3C5790"/>
                </a:solidFill>
              </a:rPr>
              <a:t>lly</a:t>
            </a:r>
            <a:r>
              <a:rPr lang="en-US" sz="1400" dirty="0">
                <a:solidFill>
                  <a:srgbClr val="3C5790"/>
                </a:solidFill>
              </a:rPr>
              <a:t> refactors the new code to acceptable standards.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073806"/>
            <a:ext cx="5195770" cy="370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Core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ro-RO" sz="1400" dirty="0">
                <a:solidFill>
                  <a:srgbClr val="3C5790"/>
                </a:solidFill>
              </a:rPr>
              <a:t>We use @</a:t>
            </a:r>
            <a:r>
              <a:rPr lang="ro-RO" sz="1400" b="1" dirty="0">
                <a:solidFill>
                  <a:srgbClr val="3C5790"/>
                </a:solidFill>
              </a:rPr>
              <a:t>Mock</a:t>
            </a:r>
            <a:r>
              <a:rPr lang="ro-RO" sz="1400" dirty="0">
                <a:solidFill>
                  <a:srgbClr val="3C5790"/>
                </a:solidFill>
              </a:rPr>
              <a:t> annotations to create mocks.</a:t>
            </a:r>
          </a:p>
          <a:p>
            <a:r>
              <a:rPr lang="ro-RO" sz="1400" dirty="0">
                <a:solidFill>
                  <a:srgbClr val="3C5790"/>
                </a:solidFill>
              </a:rPr>
              <a:t>Before running the tests, we need to call the </a:t>
            </a:r>
            <a:r>
              <a:rPr lang="ro-RO" sz="1400" b="1" dirty="0">
                <a:solidFill>
                  <a:srgbClr val="3C5790"/>
                </a:solidFill>
              </a:rPr>
              <a:t>initMocks()</a:t>
            </a:r>
            <a:r>
              <a:rPr lang="ro-RO" sz="1400" dirty="0">
                <a:solidFill>
                  <a:srgbClr val="3C5790"/>
                </a:solidFill>
              </a:rPr>
              <a:t> method from </a:t>
            </a:r>
            <a:r>
              <a:rPr lang="ro-RO" sz="1400" b="1" dirty="0">
                <a:solidFill>
                  <a:srgbClr val="3C5790"/>
                </a:solidFill>
              </a:rPr>
              <a:t>MockitoAnnotation</a:t>
            </a:r>
            <a:r>
              <a:rPr lang="ro-RO" sz="1400" dirty="0">
                <a:solidFill>
                  <a:srgbClr val="3C5790"/>
                </a:solidFill>
              </a:rPr>
              <a:t> or annotate the class with </a:t>
            </a:r>
            <a:r>
              <a:rPr lang="ro-RO" sz="1400" b="1" dirty="0">
                <a:solidFill>
                  <a:srgbClr val="3C5790"/>
                </a:solidFill>
              </a:rPr>
              <a:t>@RunWith(MockitoJUnitRunner.class)</a:t>
            </a:r>
            <a:r>
              <a:rPr lang="ro-RO" sz="1400" dirty="0">
                <a:solidFill>
                  <a:srgbClr val="3C5790"/>
                </a:solidFill>
              </a:rPr>
              <a:t>.</a:t>
            </a:r>
          </a:p>
          <a:p>
            <a:r>
              <a:rPr lang="ro-RO" sz="1400" b="1" dirty="0">
                <a:solidFill>
                  <a:srgbClr val="3C5790"/>
                </a:solidFill>
              </a:rPr>
              <a:t>Mockito</a:t>
            </a:r>
            <a:r>
              <a:rPr lang="ro-RO" sz="1400" dirty="0">
                <a:solidFill>
                  <a:srgbClr val="3C5790"/>
                </a:solidFill>
              </a:rPr>
              <a:t> class is useful because we can instruct mock objects how to react when called.</a:t>
            </a:r>
          </a:p>
          <a:p>
            <a:r>
              <a:rPr lang="ro-RO" sz="1400" dirty="0">
                <a:solidFill>
                  <a:srgbClr val="3C5790"/>
                </a:solidFill>
              </a:rPr>
              <a:t>The </a:t>
            </a:r>
            <a:r>
              <a:rPr lang="ro-RO" sz="1400" b="1" dirty="0">
                <a:solidFill>
                  <a:srgbClr val="3C5790"/>
                </a:solidFill>
              </a:rPr>
              <a:t>verify</a:t>
            </a:r>
            <a:r>
              <a:rPr lang="ro-RO" sz="1400" dirty="0">
                <a:solidFill>
                  <a:srgbClr val="3C5790"/>
                </a:solidFill>
              </a:rPr>
              <a:t> method verifies that certain methods from mock object is called or not.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4648200" cy="226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0000"/>
            <a:ext cx="4114800" cy="16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Core</a:t>
            </a:r>
            <a:endParaRPr lang="fr-CA" sz="30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100" y="4019724"/>
            <a:ext cx="5524500" cy="269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801031"/>
            <a:ext cx="4800600" cy="192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262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Core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thenReturn</a:t>
            </a:r>
            <a:r>
              <a:rPr lang="en-US" sz="1400" b="1" dirty="0">
                <a:solidFill>
                  <a:srgbClr val="3C5790"/>
                </a:solidFill>
              </a:rPr>
              <a:t>(objects...)</a:t>
            </a:r>
            <a:r>
              <a:rPr lang="en-US" sz="1400" dirty="0">
                <a:solidFill>
                  <a:srgbClr val="3C5790"/>
                </a:solidFill>
              </a:rPr>
              <a:t> takes variable arguments and comma separated return values as bellow</a:t>
            </a:r>
            <a:r>
              <a:rPr lang="ro-RO" sz="1400" dirty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>
                <a:solidFill>
                  <a:srgbClr val="3C5790"/>
                </a:solidFill>
              </a:rPr>
              <a:t>Bellow the getItemsExpireInAMonth will return first the expiredList object and then null.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200400"/>
            <a:ext cx="6496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Core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Answer</a:t>
            </a:r>
            <a:r>
              <a:rPr lang="en-US" sz="1400" dirty="0">
                <a:solidFill>
                  <a:srgbClr val="3C5790"/>
                </a:solidFill>
              </a:rPr>
              <a:t> interface could be very handy.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581400"/>
            <a:ext cx="4267200" cy="263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514600"/>
            <a:ext cx="58197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Core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Using Mockito, we can create spies of real objects.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Unlike stubbing, when we use the </a:t>
            </a:r>
            <a:r>
              <a:rPr lang="en-US" sz="1400" b="1" dirty="0">
                <a:solidFill>
                  <a:srgbClr val="3C5790"/>
                </a:solidFill>
              </a:rPr>
              <a:t>spy</a:t>
            </a:r>
            <a:r>
              <a:rPr lang="en-US" sz="1400" dirty="0">
                <a:solidFill>
                  <a:srgbClr val="3C5790"/>
                </a:solidFill>
              </a:rPr>
              <a:t> then the real methods are called (unless a method was stubbed).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1516" y="2743200"/>
            <a:ext cx="447448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6318</TotalTime>
  <Words>652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143</vt:lpstr>
      <vt:lpstr>Mockito</vt:lpstr>
      <vt:lpstr>Contents</vt:lpstr>
      <vt:lpstr>What is Mockito?</vt:lpstr>
      <vt:lpstr>TDD</vt:lpstr>
      <vt:lpstr>Core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669</cp:revision>
  <dcterms:created xsi:type="dcterms:W3CDTF">2012-04-12T06:19:17Z</dcterms:created>
  <dcterms:modified xsi:type="dcterms:W3CDTF">2022-04-19T18:46:03Z</dcterms:modified>
</cp:coreProperties>
</file>