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80" r:id="rId6"/>
    <p:sldId id="381" r:id="rId7"/>
    <p:sldId id="382" r:id="rId8"/>
    <p:sldId id="383" r:id="rId9"/>
    <p:sldId id="384" r:id="rId10"/>
    <p:sldId id="379" r:id="rId11"/>
    <p:sldId id="375" r:id="rId12"/>
    <p:sldId id="387" r:id="rId13"/>
    <p:sldId id="388" r:id="rId14"/>
    <p:sldId id="389" r:id="rId15"/>
    <p:sldId id="390" r:id="rId16"/>
    <p:sldId id="393" r:id="rId17"/>
    <p:sldId id="394" r:id="rId18"/>
    <p:sldId id="395" r:id="rId19"/>
    <p:sldId id="404" r:id="rId20"/>
    <p:sldId id="391" r:id="rId21"/>
    <p:sldId id="392" r:id="rId22"/>
    <p:sldId id="411" r:id="rId23"/>
    <p:sldId id="412" r:id="rId24"/>
    <p:sldId id="386" r:id="rId25"/>
    <p:sldId id="377" r:id="rId26"/>
    <p:sldId id="378" r:id="rId27"/>
    <p:sldId id="385" r:id="rId28"/>
    <p:sldId id="396" r:id="rId29"/>
    <p:sldId id="403" r:id="rId30"/>
    <p:sldId id="402" r:id="rId31"/>
    <p:sldId id="397" r:id="rId32"/>
    <p:sldId id="398" r:id="rId33"/>
    <p:sldId id="399" r:id="rId34"/>
    <p:sldId id="400" r:id="rId35"/>
    <p:sldId id="405" r:id="rId36"/>
    <p:sldId id="406" r:id="rId37"/>
    <p:sldId id="407" r:id="rId38"/>
    <p:sldId id="408" r:id="rId39"/>
    <p:sldId id="409" r:id="rId40"/>
    <p:sldId id="300" r:id="rId41"/>
    <p:sldId id="259" r:id="rId4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137" autoAdjust="0"/>
  </p:normalViewPr>
  <p:slideViewPr>
    <p:cSldViewPr>
      <p:cViewPr varScale="1">
        <p:scale>
          <a:sx n="60" d="100"/>
          <a:sy n="60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Open SSL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Supports several different cryptographic algorithms: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Ciphers</a:t>
            </a:r>
            <a:r>
              <a:rPr lang="en-US" sz="1400" dirty="0">
                <a:solidFill>
                  <a:srgbClr val="3C5790"/>
                </a:solidFill>
              </a:rPr>
              <a:t>: AES, Blowfish, Camellia, Chacha20, Poly1305, SEED, CAST-128, DES, IDEA, RC2, RC4, RC5, Triple DES, GOST 28147-89, SM4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Cryptographic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hash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functions: </a:t>
            </a:r>
            <a:r>
              <a:rPr lang="en-US" sz="1400" dirty="0">
                <a:solidFill>
                  <a:srgbClr val="3C5790"/>
                </a:solidFill>
              </a:rPr>
              <a:t>MD5, MD4, MD2, SHA-1, SHA-2, SHA-3, RIPEMD-160, MDC-2, GOST R 34.11-94,BLAKE2, Whirlpool, SM3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Public-key cryptography</a:t>
            </a:r>
            <a:r>
              <a:rPr lang="en-US" sz="1400" dirty="0">
                <a:solidFill>
                  <a:srgbClr val="3C5790"/>
                </a:solidFill>
              </a:rPr>
              <a:t>: RSA, DSA, Diffie–Hellman key exchange, Elliptic curve, X25519, Ed25519, X448, Ed448, GOST R 34.10-2001, SM2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u="sng" dirty="0">
                <a:solidFill>
                  <a:srgbClr val="3C5790"/>
                </a:solidFill>
              </a:rPr>
              <a:t>Goals of Crypto</a:t>
            </a:r>
            <a:r>
              <a:rPr lang="en-US" sz="1400" dirty="0">
                <a:solidFill>
                  <a:srgbClr val="3C5790"/>
                </a:solidFill>
              </a:rPr>
              <a:t>graphy: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Confidentiality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b="1" dirty="0">
                <a:solidFill>
                  <a:srgbClr val="3C5790"/>
                </a:solidFill>
              </a:rPr>
              <a:t>secrecy</a:t>
            </a:r>
            <a:r>
              <a:rPr lang="en-US" sz="1400" dirty="0">
                <a:solidFill>
                  <a:srgbClr val="3C5790"/>
                </a:solidFill>
              </a:rPr>
              <a:t>): data is kept secret from those without the proper credentials.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Integrity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b="1" dirty="0">
                <a:solidFill>
                  <a:srgbClr val="3C5790"/>
                </a:solidFill>
              </a:rPr>
              <a:t>anti-tampering</a:t>
            </a:r>
            <a:r>
              <a:rPr lang="en-US" sz="1400" dirty="0">
                <a:solidFill>
                  <a:srgbClr val="3C5790"/>
                </a:solidFill>
              </a:rPr>
              <a:t>): determine whether any modifications are made over a period of time.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Authentication</a:t>
            </a:r>
            <a:r>
              <a:rPr lang="en-US" sz="1400" dirty="0">
                <a:solidFill>
                  <a:srgbClr val="3C5790"/>
                </a:solidFill>
              </a:rPr>
              <a:t>: cryptography can help establish identity for authentication purposes.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Snooping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b="1" dirty="0">
                <a:solidFill>
                  <a:srgbClr val="3C5790"/>
                </a:solidFill>
              </a:rPr>
              <a:t>passive eavesdropping</a:t>
            </a:r>
            <a:r>
              <a:rPr lang="en-US" sz="1400" dirty="0">
                <a:solidFill>
                  <a:srgbClr val="3C5790"/>
                </a:solidFill>
              </a:rPr>
              <a:t>): an attacker watches network traffic as it passes and records interesting data.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Tampering</a:t>
            </a:r>
            <a:r>
              <a:rPr lang="en-US" sz="1400" dirty="0">
                <a:solidFill>
                  <a:srgbClr val="3C5790"/>
                </a:solidFill>
              </a:rPr>
              <a:t>: an attacker monitors network traffic and maliciously changes data in transit.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Spoofing</a:t>
            </a:r>
            <a:r>
              <a:rPr lang="en-US" sz="1400" dirty="0">
                <a:solidFill>
                  <a:srgbClr val="3C5790"/>
                </a:solidFill>
              </a:rPr>
              <a:t>: an attacker forges network data, appearing to come from a different network address than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 comes from.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Hijacking</a:t>
            </a:r>
            <a:r>
              <a:rPr lang="en-US" sz="1400" dirty="0">
                <a:solidFill>
                  <a:srgbClr val="3C5790"/>
                </a:solidFill>
              </a:rPr>
              <a:t>: once a legitimate user authenticates, a spoofing attack can be used to "hijack" the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connection.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Capture-replay</a:t>
            </a:r>
            <a:r>
              <a:rPr lang="en-US" sz="1400" dirty="0">
                <a:solidFill>
                  <a:srgbClr val="3C5790"/>
                </a:solidFill>
              </a:rPr>
              <a:t>: an attacker can record and replay network transactions to ill effect.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many types of algorithms 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Symmetric key encryption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Public key encryption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Cryptographic hash functions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Message authentication codes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385399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Symmetric key </a:t>
            </a:r>
            <a:r>
              <a:rPr lang="en-US" sz="1400" dirty="0">
                <a:solidFill>
                  <a:srgbClr val="3C5790"/>
                </a:solidFill>
              </a:rPr>
              <a:t>algorithms encrypt and decrypt data using a single key.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primary disadvantage of symmetric key algorithms is that the key must remain secret at all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times.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5E873-EA23-43EA-B6D7-9EFA36A0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743200"/>
            <a:ext cx="5867400" cy="39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3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One solution to the key distribution problem is to use a cryptographic key exchange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OpenSSL provides the Diffie-Hellman protocol for this purpose.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Triple DES (3DES, or DES3) is the most conservative symmetric cipher available.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3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Public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key</a:t>
            </a:r>
            <a:r>
              <a:rPr lang="en-US" sz="1400" dirty="0">
                <a:solidFill>
                  <a:srgbClr val="3C5790"/>
                </a:solidFill>
              </a:rPr>
              <a:t> cryptography suggests a solution to the key distribution problem.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party has2 keys, one that must remain secret (the private key) and one that can be freely distributed (the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key).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5423A-C3F0-4FA0-AF14-5580D574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38419"/>
            <a:ext cx="5181600" cy="37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0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practice, public keys are passed around with a bunch of supporting information called a certificate, and those certificates are validated by trusted third parties.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key cryptography has a significant drawback: it’s slow for large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RSA is the most popular public key encryption algorithm.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Diffie-Hellman key exchange protocol is based on public key technology</a:t>
            </a:r>
          </a:p>
        </p:txBody>
      </p:sp>
    </p:spTree>
    <p:extLst>
      <p:ext uri="{BB962C8B-B14F-4D97-AF65-F5344CB8AC3E}">
        <p14:creationId xmlns:p14="http://schemas.microsoft.com/office/powerpoint/2010/main" val="100270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Cryptographic hash functions(message digest)</a:t>
            </a:r>
            <a:r>
              <a:rPr lang="en-US" sz="1400" dirty="0">
                <a:solidFill>
                  <a:srgbClr val="3C5790"/>
                </a:solidFill>
              </a:rPr>
              <a:t> are essentially checksum algorithms with special properties.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Passing identical data into the hash function twice will always produce identical results.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result gives away no information about the data input to the function.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MACs (Message Authentication Codes) are often used to provide message integrity for general-purpose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30527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DSA (Digital Signature Algorithm)</a:t>
            </a:r>
            <a:r>
              <a:rPr lang="en-US" sz="1400" dirty="0">
                <a:solidFill>
                  <a:srgbClr val="3C5790"/>
                </a:solidFill>
              </a:rPr>
              <a:t> doesn't operate on the entire message to be signed.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message is cryptographically hashed, and then the hash of the message is signed.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Signature schemes are still expensive.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Digital signatures are widely used is in certificate management.</a:t>
            </a:r>
          </a:p>
        </p:txBody>
      </p:sp>
    </p:spTree>
    <p:extLst>
      <p:ext uri="{BB962C8B-B14F-4D97-AF65-F5344CB8AC3E}">
        <p14:creationId xmlns:p14="http://schemas.microsoft.com/office/powerpoint/2010/main" val="422517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DSA (Digital Signature Algorithm)</a:t>
            </a:r>
            <a:r>
              <a:rPr lang="en-US" sz="1400" dirty="0">
                <a:solidFill>
                  <a:srgbClr val="3C5790"/>
                </a:solidFill>
              </a:rPr>
              <a:t> scheme typically consists of three algorithms: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key generation algorithm that selects a private key uniformly at random from a set of possible private keys.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signing algorithm that, given a message and a private key, produces a signature.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signature verifying algorithm that, given the message, public key and signature, either accepts or rejects the message's claim to authenticity.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246E7-9E05-4CE8-8170-F6FD9504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712662"/>
            <a:ext cx="4800600" cy="28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0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OpenSSL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SSL Basics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SSL transaction starts with the client sending a handshake to the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server's response, it sends its certificate (that contains the public key and other information).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During the connection process, the server will prove its identity by using its private key to successfully decrypt a challenge that the client encrypts with the server's public key.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needs to receive the correct unencrypted data to proceed.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Additionally, during certificate validation, a party can go to the </a:t>
            </a:r>
            <a:r>
              <a:rPr lang="en-US" sz="1400" b="1" dirty="0">
                <a:solidFill>
                  <a:srgbClr val="3C5790"/>
                </a:solidFill>
              </a:rPr>
              <a:t>Certification Authority for Certificate Revocation Lists (CRLs)</a:t>
            </a:r>
            <a:r>
              <a:rPr lang="en-US" sz="1400" dirty="0">
                <a:solidFill>
                  <a:srgbClr val="3C5790"/>
                </a:solidFill>
              </a:rPr>
              <a:t> to ensure that certificates that appear valid haven't been stolen.</a:t>
            </a:r>
          </a:p>
        </p:txBody>
      </p:sp>
    </p:spTree>
    <p:extLst>
      <p:ext uri="{BB962C8B-B14F-4D97-AF65-F5344CB8AC3E}">
        <p14:creationId xmlns:p14="http://schemas.microsoft.com/office/powerpoint/2010/main" val="393158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Both the client and the server need to generate random data for keys and other secrets.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 must be generated in such a way that a knowledgeable attacker cannot guess anything about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SSL implementations usually generate such data using a pseudorandom number generator (</a:t>
            </a:r>
            <a:r>
              <a:rPr lang="en-US" sz="1400" b="1" dirty="0">
                <a:solidFill>
                  <a:srgbClr val="3C5790"/>
                </a:solidFill>
              </a:rPr>
              <a:t>PRNG</a:t>
            </a:r>
            <a:r>
              <a:rPr lang="en-US" sz="1400" dirty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PRNGs are deterministic algorithms that produce a series of random-looking numbers.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seed</a:t>
            </a:r>
            <a:r>
              <a:rPr lang="en-US" sz="1400" dirty="0">
                <a:solidFill>
                  <a:srgbClr val="3C5790"/>
                </a:solidFill>
              </a:rPr>
              <a:t> is a piece of data fed to the PRNG to get it going.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Given a single, known seed at startup, the PRNG should produce a predictable set of outputs.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Entropy</a:t>
            </a:r>
            <a:r>
              <a:rPr lang="en-US" sz="1400" dirty="0">
                <a:solidFill>
                  <a:srgbClr val="3C5790"/>
                </a:solidFill>
              </a:rPr>
              <a:t> is a measurement of how much unguessable information exists in data from the point of view of an attacker ("man in the middle").</a:t>
            </a:r>
          </a:p>
        </p:txBody>
      </p:sp>
    </p:spTree>
    <p:extLst>
      <p:ext uri="{BB962C8B-B14F-4D97-AF65-F5344CB8AC3E}">
        <p14:creationId xmlns:p14="http://schemas.microsoft.com/office/powerpoint/2010/main" val="406226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2 types of symmetric ciphers: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block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stream</a:t>
            </a:r>
          </a:p>
          <a:p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Block ciphers </a:t>
            </a:r>
            <a:r>
              <a:rPr lang="en-US" sz="1400" dirty="0">
                <a:solidFill>
                  <a:srgbClr val="3C5790"/>
                </a:solidFill>
              </a:rPr>
              <a:t>are the most popular, as they operate by breaking up data into fixed-size blocks and then encrypts each block individually.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Leftover data is padded to that the length of the plaintext is a multiple of the cipher block size.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Stream ciphers</a:t>
            </a:r>
            <a:r>
              <a:rPr lang="en-US" sz="1400" dirty="0">
                <a:solidFill>
                  <a:srgbClr val="3C5790"/>
                </a:solidFill>
              </a:rPr>
              <a:t> are cryptographic pseudorandom number generators.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use a starting seed as a key to produce a stream of random bits known as the keystream.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encrypt data, one takes the plaintext and simply XORs it with the keystream.</a:t>
            </a:r>
          </a:p>
        </p:txBody>
      </p:sp>
    </p:spTree>
    <p:extLst>
      <p:ext uri="{BB962C8B-B14F-4D97-AF65-F5344CB8AC3E}">
        <p14:creationId xmlns:p14="http://schemas.microsoft.com/office/powerpoint/2010/main" val="14247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Basics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Cryptographic one-way hashes take arbitrary binary data as an input and produce a fixed-size binary string as an output, called the </a:t>
            </a:r>
            <a:r>
              <a:rPr lang="en-US" sz="1400" b="1" dirty="0">
                <a:solidFill>
                  <a:srgbClr val="3C5790"/>
                </a:solidFill>
              </a:rPr>
              <a:t>hash</a:t>
            </a:r>
            <a:r>
              <a:rPr lang="en-US" sz="1400" dirty="0">
                <a:solidFill>
                  <a:srgbClr val="3C5790"/>
                </a:solidFill>
              </a:rPr>
              <a:t> value or the </a:t>
            </a:r>
            <a:r>
              <a:rPr lang="en-US" sz="1400" b="1" dirty="0">
                <a:solidFill>
                  <a:srgbClr val="3C5790"/>
                </a:solidFill>
              </a:rPr>
              <a:t>message digest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Passing the same message through a single hash function always yields the same result.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Hash functions aren't often good for security purposes.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good use of hashes is to ensure the message integrity of encrypted data, by encrypting the hash of a message along with the message itself.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a primitive version of a </a:t>
            </a:r>
            <a:r>
              <a:rPr lang="en-US" sz="1400" b="1" dirty="0">
                <a:solidFill>
                  <a:srgbClr val="3C5790"/>
                </a:solidFill>
              </a:rPr>
              <a:t>message authentication code 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>
                <a:solidFill>
                  <a:srgbClr val="3C5790"/>
                </a:solidFill>
              </a:rPr>
              <a:t>MAC</a:t>
            </a:r>
            <a:r>
              <a:rPr lang="en-US" sz="1400" dirty="0">
                <a:solidFill>
                  <a:srgbClr val="3C5790"/>
                </a:solidFill>
              </a:rPr>
              <a:t>).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7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core library, written in the C programming language, implements basic cryptographic functions and provides various utility functions.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Wrappers allowing the use of the OpenSSL library in a variety of computer languages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302728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OpenSSL program (command line) is divided into following modules: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asn1parse - ASN.1 parsing tool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 - sample minimal CA application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crl2pkcs7 - Create a PKCS#7 structure from a CRL and certificates.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crl</a:t>
            </a:r>
            <a:r>
              <a:rPr lang="en-US" sz="1400" dirty="0">
                <a:solidFill>
                  <a:srgbClr val="3C5790"/>
                </a:solidFill>
              </a:rPr>
              <a:t> - CRL utility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dgst</a:t>
            </a:r>
            <a:r>
              <a:rPr lang="en-US" sz="1400" dirty="0">
                <a:solidFill>
                  <a:srgbClr val="3C5790"/>
                </a:solidFill>
              </a:rPr>
              <a:t>, md5, md4, md2, sha1, sha, mdc2, ripemd160 - message digests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dhparam</a:t>
            </a:r>
            <a:r>
              <a:rPr lang="en-US" sz="1400" dirty="0">
                <a:solidFill>
                  <a:srgbClr val="3C5790"/>
                </a:solidFill>
              </a:rPr>
              <a:t> - DH parameter manipulation and generation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dsa</a:t>
            </a:r>
            <a:r>
              <a:rPr lang="en-US" sz="1400" dirty="0">
                <a:solidFill>
                  <a:srgbClr val="3C5790"/>
                </a:solidFill>
              </a:rPr>
              <a:t> - DSA key processing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dsaparam</a:t>
            </a:r>
            <a:r>
              <a:rPr lang="en-US" sz="1400" dirty="0">
                <a:solidFill>
                  <a:srgbClr val="3C5790"/>
                </a:solidFill>
              </a:rPr>
              <a:t> - DSA parameter manipulation and generation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ec</a:t>
            </a:r>
            <a:r>
              <a:rPr lang="en-US" sz="1400" dirty="0">
                <a:solidFill>
                  <a:srgbClr val="3C5790"/>
                </a:solidFill>
              </a:rPr>
              <a:t> - EC key processing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ecparam</a:t>
            </a:r>
            <a:r>
              <a:rPr lang="en-US" sz="1400" dirty="0">
                <a:solidFill>
                  <a:srgbClr val="3C5790"/>
                </a:solidFill>
              </a:rPr>
              <a:t> - EC parameter manipulation and generation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enc - symmetric cipher routines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gendsa</a:t>
            </a:r>
            <a:r>
              <a:rPr lang="en-US" sz="1400" dirty="0">
                <a:solidFill>
                  <a:srgbClr val="3C5790"/>
                </a:solidFill>
              </a:rPr>
              <a:t> - generate a DSA private key from a set of parameters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genrsa</a:t>
            </a:r>
            <a:r>
              <a:rPr lang="en-US" sz="1400" dirty="0">
                <a:solidFill>
                  <a:srgbClr val="3C5790"/>
                </a:solidFill>
              </a:rPr>
              <a:t> - generate an RSA private key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ocsp</a:t>
            </a:r>
            <a:r>
              <a:rPr lang="en-US" sz="1400" dirty="0">
                <a:solidFill>
                  <a:srgbClr val="3C5790"/>
                </a:solidFill>
              </a:rPr>
              <a:t> - Online Certificate Status Protocol utility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passwd - compute password hashes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343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pkcs7 - PKCS#7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pkcs8 - PKCS#8 format private key conversion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pkcs12 - PKCS#12 file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rand - generate pseudo-random bytes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req - PKCS#10 certificate request and certificate generating utility.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rsa</a:t>
            </a:r>
            <a:r>
              <a:rPr lang="en-US" sz="1400" dirty="0">
                <a:solidFill>
                  <a:srgbClr val="3C5790"/>
                </a:solidFill>
              </a:rPr>
              <a:t> - RSA key processing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rsautl</a:t>
            </a:r>
            <a:r>
              <a:rPr lang="en-US" sz="1400" dirty="0">
                <a:solidFill>
                  <a:srgbClr val="3C5790"/>
                </a:solidFill>
              </a:rPr>
              <a:t> - RSA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s_client</a:t>
            </a:r>
            <a:r>
              <a:rPr lang="en-US" sz="1400" dirty="0">
                <a:solidFill>
                  <a:srgbClr val="3C5790"/>
                </a:solidFill>
              </a:rPr>
              <a:t> - SSL/TLS client program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s_server</a:t>
            </a:r>
            <a:r>
              <a:rPr lang="en-US" sz="1400" dirty="0">
                <a:solidFill>
                  <a:srgbClr val="3C5790"/>
                </a:solidFill>
              </a:rPr>
              <a:t> - SSL/TLS server program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sess_id</a:t>
            </a:r>
            <a:r>
              <a:rPr lang="en-US" sz="1400" dirty="0">
                <a:solidFill>
                  <a:srgbClr val="3C5790"/>
                </a:solidFill>
              </a:rPr>
              <a:t> - SSL/TLS session handling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smime</a:t>
            </a:r>
            <a:r>
              <a:rPr lang="en-US" sz="1400" dirty="0">
                <a:solidFill>
                  <a:srgbClr val="3C5790"/>
                </a:solidFill>
              </a:rPr>
              <a:t> - S/MIME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speed - test library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spkac</a:t>
            </a:r>
            <a:r>
              <a:rPr lang="en-US" sz="1400" dirty="0">
                <a:solidFill>
                  <a:srgbClr val="3C5790"/>
                </a:solidFill>
              </a:rPr>
              <a:t> - SPKAC printing and generating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verify - Utility to verify certificates.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x509 - Certificate display and signing utility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x509v3_config - X509 V3 certificate extension configuration format </a:t>
            </a:r>
          </a:p>
        </p:txBody>
      </p:sp>
    </p:spTree>
    <p:extLst>
      <p:ext uri="{BB962C8B-B14F-4D97-AF65-F5344CB8AC3E}">
        <p14:creationId xmlns:p14="http://schemas.microsoft.com/office/powerpoint/2010/main" val="199723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command-line tool executable is: </a:t>
            </a:r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dirty="0">
                <a:solidFill>
                  <a:srgbClr val="3C5790"/>
                </a:solidFill>
              </a:rPr>
              <a:t> on Unix, and </a:t>
            </a:r>
            <a:r>
              <a:rPr lang="en-US" sz="1400" b="1" dirty="0">
                <a:solidFill>
                  <a:srgbClr val="3C5790"/>
                </a:solidFill>
              </a:rPr>
              <a:t>openssl.exe </a:t>
            </a:r>
            <a:r>
              <a:rPr lang="en-US" sz="1400" dirty="0">
                <a:solidFill>
                  <a:srgbClr val="3C5790"/>
                </a:solidFill>
              </a:rPr>
              <a:t>on Windows.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has two modes of operation: </a:t>
            </a:r>
            <a:r>
              <a:rPr lang="en-US" sz="1400" b="1" dirty="0">
                <a:solidFill>
                  <a:srgbClr val="3C5790"/>
                </a:solidFill>
              </a:rPr>
              <a:t>interactive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batch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program is started without any options, it will enter interactive mode.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operating in interactive mode, a prompt is displayed indicating that it is ready to process your command.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2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dgst</a:t>
            </a:r>
            <a:r>
              <a:rPr lang="en-US" sz="1400" b="1" dirty="0">
                <a:solidFill>
                  <a:srgbClr val="3C5790"/>
                </a:solidFill>
              </a:rPr>
              <a:t> -sha1 file.txt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Computes an SHA1 hash for the file named file.txt and write it to </a:t>
            </a:r>
            <a:r>
              <a:rPr lang="en-US" sz="1400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in hexadecimal form.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sha1 -out digest.txt file.txt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Computes an SHA1 hash for the file named file.txt and write it in hexadecimal form to the file named digest.txt.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dgst</a:t>
            </a:r>
            <a:r>
              <a:rPr lang="en-US" sz="1400" b="1" dirty="0">
                <a:solidFill>
                  <a:srgbClr val="3C5790"/>
                </a:solidFill>
              </a:rPr>
              <a:t> -dss1 -sign </a:t>
            </a:r>
            <a:r>
              <a:rPr lang="en-US" sz="1400" b="1" dirty="0" err="1">
                <a:solidFill>
                  <a:srgbClr val="3C5790"/>
                </a:solidFill>
              </a:rPr>
              <a:t>dsakey.pem</a:t>
            </a:r>
            <a:r>
              <a:rPr lang="en-US" sz="1400" b="1" dirty="0">
                <a:solidFill>
                  <a:srgbClr val="3C5790"/>
                </a:solidFill>
              </a:rPr>
              <a:t> -out </a:t>
            </a:r>
            <a:r>
              <a:rPr lang="en-US" sz="1400" b="1" dirty="0" err="1">
                <a:solidFill>
                  <a:srgbClr val="3C5790"/>
                </a:solidFill>
              </a:rPr>
              <a:t>dsasign.bin</a:t>
            </a:r>
            <a:r>
              <a:rPr lang="en-US" sz="1400" b="1" dirty="0">
                <a:solidFill>
                  <a:srgbClr val="3C5790"/>
                </a:solidFill>
              </a:rPr>
              <a:t> file.txt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Signs the SHA1 (DSS1) hash of the file named file.txt using the DSA private key in the file </a:t>
            </a:r>
            <a:r>
              <a:rPr lang="en-US" sz="1400" dirty="0" err="1">
                <a:solidFill>
                  <a:srgbClr val="3C5790"/>
                </a:solidFill>
              </a:rPr>
              <a:t>dsakey.pem</a:t>
            </a:r>
            <a:r>
              <a:rPr lang="en-US" sz="1400" dirty="0">
                <a:solidFill>
                  <a:srgbClr val="3C5790"/>
                </a:solidFill>
              </a:rPr>
              <a:t> and write the signature out to the file </a:t>
            </a:r>
            <a:r>
              <a:rPr lang="en-US" sz="1400" dirty="0" err="1">
                <a:solidFill>
                  <a:srgbClr val="3C5790"/>
                </a:solidFill>
              </a:rPr>
              <a:t>dsasign.bin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dgst</a:t>
            </a:r>
            <a:r>
              <a:rPr lang="en-US" sz="1400" b="1" dirty="0">
                <a:solidFill>
                  <a:srgbClr val="3C5790"/>
                </a:solidFill>
              </a:rPr>
              <a:t> -dss1 -</a:t>
            </a:r>
            <a:r>
              <a:rPr lang="en-US" sz="1400" b="1" dirty="0" err="1">
                <a:solidFill>
                  <a:srgbClr val="3C5790"/>
                </a:solidFill>
              </a:rPr>
              <a:t>prverify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dsakey.pem</a:t>
            </a:r>
            <a:r>
              <a:rPr lang="en-US" sz="1400" b="1" dirty="0">
                <a:solidFill>
                  <a:srgbClr val="3C5790"/>
                </a:solidFill>
              </a:rPr>
              <a:t> -signature </a:t>
            </a:r>
            <a:r>
              <a:rPr lang="en-US" sz="1400" b="1" dirty="0" err="1">
                <a:solidFill>
                  <a:srgbClr val="3C5790"/>
                </a:solidFill>
              </a:rPr>
              <a:t>dsasign.bin</a:t>
            </a:r>
            <a:r>
              <a:rPr lang="en-US" sz="1400" b="1" dirty="0">
                <a:solidFill>
                  <a:srgbClr val="3C5790"/>
                </a:solidFill>
              </a:rPr>
              <a:t> file.txt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Verifies the signature of the file named file.txt that is contained in the file </a:t>
            </a:r>
            <a:r>
              <a:rPr lang="en-US" sz="1400" dirty="0" err="1">
                <a:solidFill>
                  <a:srgbClr val="3C5790"/>
                </a:solidFill>
              </a:rPr>
              <a:t>dsasign.bin</a:t>
            </a:r>
            <a:r>
              <a:rPr lang="en-US" sz="1400" dirty="0">
                <a:solidFill>
                  <a:srgbClr val="3C5790"/>
                </a:solidFill>
              </a:rPr>
              <a:t> using the SHA1 (DSS1) message digest algorithm and the DSA private key from the file </a:t>
            </a:r>
            <a:r>
              <a:rPr lang="en-US" sz="1400" dirty="0" err="1">
                <a:solidFill>
                  <a:srgbClr val="3C5790"/>
                </a:solidFill>
              </a:rPr>
              <a:t>dsakey.pem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806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OpenSSL supports a wide variety of </a:t>
            </a:r>
            <a:r>
              <a:rPr lang="en-US" sz="1400" b="1" dirty="0">
                <a:solidFill>
                  <a:srgbClr val="3C5790"/>
                </a:solidFill>
              </a:rPr>
              <a:t>symmetric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ciphers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basic ciphers supported by the command-line tool are Blowfish, CAST5, DES, 3DES (Triple DES), IDEA, RC2, RC4, and RC5, AES.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Most of the supported symmetric ciphers support a variety of different modes, including CBC, CFB, ECB, and OFB.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each cipher, the </a:t>
            </a:r>
            <a:r>
              <a:rPr lang="en-US" sz="1400" b="1" dirty="0">
                <a:solidFill>
                  <a:srgbClr val="3C5790"/>
                </a:solidFill>
              </a:rPr>
              <a:t>default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</a:t>
            </a:r>
            <a:r>
              <a:rPr lang="en-US" sz="1400" dirty="0">
                <a:solidFill>
                  <a:srgbClr val="3C5790"/>
                </a:solidFill>
              </a:rPr>
              <a:t> is always </a:t>
            </a:r>
            <a:r>
              <a:rPr lang="en-US" sz="1400" b="1" dirty="0">
                <a:solidFill>
                  <a:srgbClr val="3C5790"/>
                </a:solidFill>
              </a:rPr>
              <a:t>CBC</a:t>
            </a:r>
            <a:r>
              <a:rPr lang="en-US" sz="1400" dirty="0">
                <a:solidFill>
                  <a:srgbClr val="3C5790"/>
                </a:solidFill>
              </a:rPr>
              <a:t> if a mode is not explicitly specified.</a:t>
            </a:r>
          </a:p>
        </p:txBody>
      </p:sp>
    </p:spTree>
    <p:extLst>
      <p:ext uri="{BB962C8B-B14F-4D97-AF65-F5344CB8AC3E}">
        <p14:creationId xmlns:p14="http://schemas.microsoft.com/office/powerpoint/2010/main" val="314345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OpenSSL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OpenSSL is a software library for applications that secure communications over computer networks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OpenSSL contains an open-source implementation of the SSL and TLS protocols.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OpenSSL is available for most Unix-like operating systems (including Linux, macOS, and BSD) and Microsoft Windows.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enc</a:t>
            </a:r>
            <a:r>
              <a:rPr lang="en-US" sz="1400" dirty="0">
                <a:solidFill>
                  <a:srgbClr val="3C5790"/>
                </a:solidFill>
              </a:rPr>
              <a:t> command is the main command for accessing symmetric ciphers.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addition to providing encryption and decryption of data with symmetric ciphers, the </a:t>
            </a:r>
            <a:r>
              <a:rPr lang="en-US" sz="1400" b="1" dirty="0">
                <a:solidFill>
                  <a:srgbClr val="3C5790"/>
                </a:solidFill>
              </a:rPr>
              <a:t>base64</a:t>
            </a:r>
            <a:r>
              <a:rPr lang="en-US" sz="1400" dirty="0">
                <a:solidFill>
                  <a:srgbClr val="3C5790"/>
                </a:solidFill>
              </a:rPr>
              <a:t> command or option to the enc command can also be used for encoding and decoding of data in base64.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Normally, data is read from </a:t>
            </a:r>
            <a:r>
              <a:rPr lang="en-US" sz="1400" b="1" dirty="0">
                <a:solidFill>
                  <a:srgbClr val="3C5790"/>
                </a:solidFill>
              </a:rPr>
              <a:t>stdin</a:t>
            </a:r>
            <a:r>
              <a:rPr lang="en-US" sz="1400" dirty="0">
                <a:solidFill>
                  <a:srgbClr val="3C5790"/>
                </a:solidFill>
              </a:rPr>
              <a:t> and written to </a:t>
            </a:r>
            <a:r>
              <a:rPr lang="en-US" sz="1400" b="1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, but input and output files may be specified.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of the ciphers requires a key when encryption or decryption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19023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enc -des3 -salt -in plaintext.doc -out </a:t>
            </a:r>
            <a:r>
              <a:rPr lang="en-US" sz="1400" b="1" dirty="0" err="1">
                <a:solidFill>
                  <a:srgbClr val="3C5790"/>
                </a:solidFill>
              </a:rPr>
              <a:t>ciphertext.bin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Encrypts the contents of the file plaintext.doc using DES3 in CBC mode and places the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resulting ciphertext into </a:t>
            </a:r>
            <a:r>
              <a:rPr lang="en-US" sz="1400" dirty="0" err="1">
                <a:solidFill>
                  <a:srgbClr val="3C5790"/>
                </a:solidFill>
              </a:rPr>
              <a:t>ciphertext.bin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enc -des3 -d -in </a:t>
            </a:r>
            <a:r>
              <a:rPr lang="en-US" sz="1400" b="1" dirty="0" err="1">
                <a:solidFill>
                  <a:srgbClr val="3C5790"/>
                </a:solidFill>
              </a:rPr>
              <a:t>ciphertext.bin</a:t>
            </a:r>
            <a:r>
              <a:rPr lang="en-US" sz="1400" b="1" dirty="0">
                <a:solidFill>
                  <a:srgbClr val="3C5790"/>
                </a:solidFill>
              </a:rPr>
              <a:t>  -out plaintext.doc -pass </a:t>
            </a:r>
            <a:r>
              <a:rPr lang="en-US" sz="1400" b="1" dirty="0" err="1">
                <a:solidFill>
                  <a:srgbClr val="3C5790"/>
                </a:solidFill>
              </a:rPr>
              <a:t>pass:changeit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Decrypts the contents of the file </a:t>
            </a:r>
            <a:r>
              <a:rPr lang="en-US" sz="1400" dirty="0" err="1">
                <a:solidFill>
                  <a:srgbClr val="3C5790"/>
                </a:solidFill>
              </a:rPr>
              <a:t>ciphertext.bin</a:t>
            </a:r>
            <a:r>
              <a:rPr lang="en-US" sz="1400" dirty="0">
                <a:solidFill>
                  <a:srgbClr val="3C5790"/>
                </a:solidFill>
              </a:rPr>
              <a:t> using DES3 and places the resulting plaintext into plaintext.doc.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base64 -in </a:t>
            </a:r>
            <a:r>
              <a:rPr lang="en-US" sz="1400" b="1" dirty="0" err="1">
                <a:solidFill>
                  <a:srgbClr val="3C5790"/>
                </a:solidFill>
              </a:rPr>
              <a:t>ciphertext.bin</a:t>
            </a:r>
            <a:r>
              <a:rPr lang="en-US" sz="1400" b="1" dirty="0">
                <a:solidFill>
                  <a:srgbClr val="3C5790"/>
                </a:solidFill>
              </a:rPr>
              <a:t> -out base64.txt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Encodes the contents of the file </a:t>
            </a:r>
            <a:r>
              <a:rPr lang="en-US" sz="1400" dirty="0" err="1">
                <a:solidFill>
                  <a:srgbClr val="3C5790"/>
                </a:solidFill>
              </a:rPr>
              <a:t>ciphertext.bin</a:t>
            </a:r>
            <a:r>
              <a:rPr lang="en-US" sz="1400" dirty="0">
                <a:solidFill>
                  <a:srgbClr val="3C5790"/>
                </a:solidFill>
              </a:rPr>
              <a:t> in base64 and writes the result to the file base64.txt.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base64 -d -in base64.txt -out decrypted.txt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Decrypts using base64</a:t>
            </a:r>
          </a:p>
        </p:txBody>
      </p:sp>
    </p:spTree>
    <p:extLst>
      <p:ext uri="{BB962C8B-B14F-4D97-AF65-F5344CB8AC3E}">
        <p14:creationId xmlns:p14="http://schemas.microsoft.com/office/powerpoint/2010/main" val="354152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de-DE" sz="1400" b="1" dirty="0">
                <a:solidFill>
                  <a:srgbClr val="3C5790"/>
                </a:solidFill>
              </a:rPr>
              <a:t>openssl x509 -in t1.cer -out t1.der -outform DER</a:t>
            </a:r>
          </a:p>
          <a:p>
            <a:r>
              <a:rPr lang="de-DE" sz="1400" dirty="0">
                <a:solidFill>
                  <a:srgbClr val="3C5790"/>
                </a:solidFill>
              </a:rPr>
              <a:t>Conversts a certificate from CER format to DER (binary format)</a:t>
            </a:r>
          </a:p>
          <a:p>
            <a:endParaRPr lang="de-DE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x509 -in t1.cer -out t1.pem -</a:t>
            </a:r>
            <a:r>
              <a:rPr lang="en-US" sz="1400" b="1" dirty="0" err="1">
                <a:solidFill>
                  <a:srgbClr val="3C5790"/>
                </a:solidFill>
              </a:rPr>
              <a:t>outform</a:t>
            </a:r>
            <a:r>
              <a:rPr lang="en-US" sz="1400" b="1" dirty="0">
                <a:solidFill>
                  <a:srgbClr val="3C5790"/>
                </a:solidFill>
              </a:rPr>
              <a:t> PEM</a:t>
            </a:r>
          </a:p>
          <a:p>
            <a:r>
              <a:rPr lang="de-DE" sz="1400" dirty="0">
                <a:solidFill>
                  <a:srgbClr val="3C5790"/>
                </a:solidFill>
              </a:rPr>
              <a:t>Conversts a certificate from CER format to PEM (base64 format)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Digital Signature Algorithm (DSA)</a:t>
            </a:r>
            <a:r>
              <a:rPr lang="en-US" sz="1400" dirty="0">
                <a:solidFill>
                  <a:srgbClr val="3C5790"/>
                </a:solidFill>
              </a:rPr>
              <a:t> is used for creating and verifying digital signatures.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authentication but cannot be used for encryption or secrecy.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DSA is frequently used in combination with Diffie-Hellman.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dsaparam</a:t>
            </a:r>
            <a:r>
              <a:rPr lang="en-US" sz="1400" b="1" dirty="0">
                <a:solidFill>
                  <a:srgbClr val="3C5790"/>
                </a:solidFill>
              </a:rPr>
              <a:t> -out </a:t>
            </a:r>
            <a:r>
              <a:rPr lang="en-US" sz="1400" b="1" dirty="0" err="1">
                <a:solidFill>
                  <a:srgbClr val="3C5790"/>
                </a:solidFill>
              </a:rPr>
              <a:t>dsaparam.pem</a:t>
            </a:r>
            <a:r>
              <a:rPr lang="en-US" sz="1400" b="1" dirty="0">
                <a:solidFill>
                  <a:srgbClr val="3C5790"/>
                </a:solidFill>
              </a:rPr>
              <a:t> 1024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Generates a new set of DSA parameters and writes them to the file </a:t>
            </a:r>
            <a:r>
              <a:rPr lang="en-US" sz="1400" dirty="0" err="1">
                <a:solidFill>
                  <a:srgbClr val="3C5790"/>
                </a:solidFill>
              </a:rPr>
              <a:t>dsaparam.pem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gendsa</a:t>
            </a:r>
            <a:r>
              <a:rPr lang="en-US" sz="1400" b="1" dirty="0">
                <a:solidFill>
                  <a:srgbClr val="3C5790"/>
                </a:solidFill>
              </a:rPr>
              <a:t> -out </a:t>
            </a:r>
            <a:r>
              <a:rPr lang="en-US" sz="1400" b="1" dirty="0" err="1">
                <a:solidFill>
                  <a:srgbClr val="3C5790"/>
                </a:solidFill>
              </a:rPr>
              <a:t>dsaprivatekey.pem</a:t>
            </a:r>
            <a:r>
              <a:rPr lang="en-US" sz="1400" b="1" dirty="0">
                <a:solidFill>
                  <a:srgbClr val="3C5790"/>
                </a:solidFill>
              </a:rPr>
              <a:t> -des3 </a:t>
            </a:r>
            <a:r>
              <a:rPr lang="en-US" sz="1400" b="1" dirty="0" err="1">
                <a:solidFill>
                  <a:srgbClr val="3C5790"/>
                </a:solidFill>
              </a:rPr>
              <a:t>dsaparam.pem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Generates a new DSA private key using the parameters from the file </a:t>
            </a:r>
            <a:r>
              <a:rPr lang="en-US" sz="1400" dirty="0" err="1">
                <a:solidFill>
                  <a:srgbClr val="3C5790"/>
                </a:solidFill>
              </a:rPr>
              <a:t>dsaparam.pem</a:t>
            </a:r>
            <a:r>
              <a:rPr lang="en-US" sz="1400" dirty="0">
                <a:solidFill>
                  <a:srgbClr val="3C5790"/>
                </a:solidFill>
              </a:rPr>
              <a:t>, encrypts the newly generated private key with the 3DES cipher.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dsa</a:t>
            </a:r>
            <a:r>
              <a:rPr lang="en-US" sz="1400" b="1" dirty="0">
                <a:solidFill>
                  <a:srgbClr val="3C5790"/>
                </a:solidFill>
              </a:rPr>
              <a:t> -in </a:t>
            </a:r>
            <a:r>
              <a:rPr lang="en-US" sz="1400" b="1" dirty="0" err="1">
                <a:solidFill>
                  <a:srgbClr val="3C5790"/>
                </a:solidFill>
              </a:rPr>
              <a:t>dsaprivatekey.pem</a:t>
            </a:r>
            <a:r>
              <a:rPr lang="en-US" sz="1400" b="1" dirty="0">
                <a:solidFill>
                  <a:srgbClr val="3C5790"/>
                </a:solidFill>
              </a:rPr>
              <a:t> -</a:t>
            </a:r>
            <a:r>
              <a:rPr lang="en-US" sz="1400" b="1" dirty="0" err="1">
                <a:solidFill>
                  <a:srgbClr val="3C5790"/>
                </a:solidFill>
              </a:rPr>
              <a:t>pubout</a:t>
            </a:r>
            <a:r>
              <a:rPr lang="en-US" sz="1400" b="1" dirty="0">
                <a:solidFill>
                  <a:srgbClr val="3C5790"/>
                </a:solidFill>
              </a:rPr>
              <a:t> -out </a:t>
            </a:r>
            <a:r>
              <a:rPr lang="en-US" sz="1400" b="1" dirty="0" err="1">
                <a:solidFill>
                  <a:srgbClr val="3C5790"/>
                </a:solidFill>
              </a:rPr>
              <a:t>dsapublickey.pem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Computes the public key that corresponds to the private key contained in the file </a:t>
            </a:r>
            <a:r>
              <a:rPr lang="en-US" sz="1400" dirty="0" err="1">
                <a:solidFill>
                  <a:srgbClr val="3C5790"/>
                </a:solidFill>
              </a:rPr>
              <a:t>dsaprivatekey.pem</a:t>
            </a:r>
            <a:r>
              <a:rPr lang="en-US" sz="1400" dirty="0">
                <a:solidFill>
                  <a:srgbClr val="3C5790"/>
                </a:solidFill>
              </a:rPr>
              <a:t> and writes the public key out to the file </a:t>
            </a:r>
            <a:r>
              <a:rPr lang="en-US" sz="1400" dirty="0" err="1">
                <a:solidFill>
                  <a:srgbClr val="3C5790"/>
                </a:solidFill>
              </a:rPr>
              <a:t>dsapublickey.pem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52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RSA is the most popular public key algorithm currently in use.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Unlike Diffie-Hellman and DSA, the RSA algorithm does not require parameters to be generated before keys can be generated.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OpenSSL's </a:t>
            </a:r>
            <a:r>
              <a:rPr lang="en-US" sz="1400" dirty="0" err="1">
                <a:solidFill>
                  <a:srgbClr val="3C5790"/>
                </a:solidFill>
              </a:rPr>
              <a:t>genrsa</a:t>
            </a:r>
            <a:r>
              <a:rPr lang="en-US" sz="1400" dirty="0">
                <a:solidFill>
                  <a:srgbClr val="3C5790"/>
                </a:solidFill>
              </a:rPr>
              <a:t> command is used to generate a new RSA private key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genrsa</a:t>
            </a:r>
            <a:r>
              <a:rPr lang="en-US" sz="1400" b="1" dirty="0">
                <a:solidFill>
                  <a:srgbClr val="3C5790"/>
                </a:solidFill>
              </a:rPr>
              <a:t> -out </a:t>
            </a:r>
            <a:r>
              <a:rPr lang="en-US" sz="1400" b="1" dirty="0" err="1">
                <a:solidFill>
                  <a:srgbClr val="3C5790"/>
                </a:solidFill>
              </a:rPr>
              <a:t>rsaprivatekey.pem</a:t>
            </a:r>
            <a:r>
              <a:rPr lang="en-US" sz="1400" b="1" dirty="0">
                <a:solidFill>
                  <a:srgbClr val="3C5790"/>
                </a:solidFill>
              </a:rPr>
              <a:t> -</a:t>
            </a:r>
            <a:r>
              <a:rPr lang="en-US" sz="1400" b="1" dirty="0" err="1">
                <a:solidFill>
                  <a:srgbClr val="3C5790"/>
                </a:solidFill>
              </a:rPr>
              <a:t>passout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pass:changeit</a:t>
            </a:r>
            <a:r>
              <a:rPr lang="en-US" sz="1400" b="1" dirty="0">
                <a:solidFill>
                  <a:srgbClr val="3C5790"/>
                </a:solidFill>
              </a:rPr>
              <a:t> -des3 1024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generates a 1,024-bit RSA private key, encrypts it using 3DES and a password of "</a:t>
            </a:r>
            <a:r>
              <a:rPr lang="en-US" sz="1400" dirty="0" err="1">
                <a:solidFill>
                  <a:srgbClr val="3C5790"/>
                </a:solidFill>
              </a:rPr>
              <a:t>changeit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rsa</a:t>
            </a:r>
            <a:r>
              <a:rPr lang="en-US" sz="1400" b="1" dirty="0">
                <a:solidFill>
                  <a:srgbClr val="3C5790"/>
                </a:solidFill>
              </a:rPr>
              <a:t> -in </a:t>
            </a:r>
            <a:r>
              <a:rPr lang="en-US" sz="1400" b="1" dirty="0" err="1">
                <a:solidFill>
                  <a:srgbClr val="3C5790"/>
                </a:solidFill>
              </a:rPr>
              <a:t>rsaprivatekey.pem</a:t>
            </a:r>
            <a:r>
              <a:rPr lang="en-US" sz="1400" b="1" dirty="0">
                <a:solidFill>
                  <a:srgbClr val="3C5790"/>
                </a:solidFill>
              </a:rPr>
              <a:t> -</a:t>
            </a:r>
            <a:r>
              <a:rPr lang="en-US" sz="1400" b="1" dirty="0" err="1">
                <a:solidFill>
                  <a:srgbClr val="3C5790"/>
                </a:solidFill>
              </a:rPr>
              <a:t>passin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pass:changeit</a:t>
            </a:r>
            <a:r>
              <a:rPr lang="en-US" sz="1400" b="1" dirty="0">
                <a:solidFill>
                  <a:srgbClr val="3C5790"/>
                </a:solidFill>
              </a:rPr>
              <a:t> -</a:t>
            </a:r>
            <a:r>
              <a:rPr lang="en-US" sz="1400" b="1" dirty="0" err="1">
                <a:solidFill>
                  <a:srgbClr val="3C5790"/>
                </a:solidFill>
              </a:rPr>
              <a:t>pubout</a:t>
            </a:r>
            <a:r>
              <a:rPr lang="en-US" sz="1400" b="1" dirty="0">
                <a:solidFill>
                  <a:srgbClr val="3C5790"/>
                </a:solidFill>
              </a:rPr>
              <a:t> -out </a:t>
            </a:r>
            <a:r>
              <a:rPr lang="en-US" sz="1400" b="1" dirty="0" err="1">
                <a:solidFill>
                  <a:srgbClr val="3C5790"/>
                </a:solidFill>
              </a:rPr>
              <a:t>rsapublickey.pem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reads an RSA private key from the file </a:t>
            </a:r>
            <a:r>
              <a:rPr lang="en-US" sz="1400" dirty="0" err="1">
                <a:solidFill>
                  <a:srgbClr val="3C5790"/>
                </a:solidFill>
              </a:rPr>
              <a:t>rsaprivatekey.pem</a:t>
            </a:r>
            <a:r>
              <a:rPr lang="en-US" sz="1400" dirty="0">
                <a:solidFill>
                  <a:srgbClr val="3C5790"/>
                </a:solidFill>
              </a:rPr>
              <a:t>, decrypts it using the password "</a:t>
            </a:r>
            <a:r>
              <a:rPr lang="en-US" sz="1400" dirty="0" err="1">
                <a:solidFill>
                  <a:srgbClr val="3C5790"/>
                </a:solidFill>
              </a:rPr>
              <a:t>changeit</a:t>
            </a:r>
            <a:r>
              <a:rPr lang="en-US" sz="1400" dirty="0">
                <a:solidFill>
                  <a:srgbClr val="3C5790"/>
                </a:solidFill>
              </a:rPr>
              <a:t>", and writes the corresponding public key to the file </a:t>
            </a:r>
            <a:r>
              <a:rPr lang="en-US" sz="1400" dirty="0" err="1">
                <a:solidFill>
                  <a:srgbClr val="3C5790"/>
                </a:solidFill>
              </a:rPr>
              <a:t>rsapublickey.pem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741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S/MIME 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>
                <a:solidFill>
                  <a:srgbClr val="3C5790"/>
                </a:solidFill>
              </a:rPr>
              <a:t>Secure Multipurpose Internet Mail Exchange</a:t>
            </a:r>
            <a:r>
              <a:rPr lang="en-US" sz="1400" dirty="0">
                <a:solidFill>
                  <a:srgbClr val="3C5790"/>
                </a:solidFill>
              </a:rPr>
              <a:t>) is a competing standard to </a:t>
            </a:r>
            <a:r>
              <a:rPr lang="en-US" sz="1400" b="1" dirty="0">
                <a:solidFill>
                  <a:srgbClr val="3C5790"/>
                </a:solidFill>
              </a:rPr>
              <a:t>PGP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b="1" dirty="0">
                <a:solidFill>
                  <a:srgbClr val="3C5790"/>
                </a:solidFill>
              </a:rPr>
              <a:t>Pretty Good Privacy</a:t>
            </a:r>
            <a:r>
              <a:rPr lang="en-US" sz="1400" dirty="0">
                <a:solidFill>
                  <a:srgbClr val="3C5790"/>
                </a:solidFill>
              </a:rPr>
              <a:t>) for the secure exchange of email.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authentication and encryption of email messages using public key cryptography, as does PGP.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of the primary differences in the two standards is that S/MIME uses a public key infrastructure to establish trust, whereas PGP does not.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PGP has become an open standard known as OpenPGP and is documented in RFC 2440.</a:t>
            </a:r>
          </a:p>
        </p:txBody>
      </p:sp>
    </p:spTree>
    <p:extLst>
      <p:ext uri="{BB962C8B-B14F-4D97-AF65-F5344CB8AC3E}">
        <p14:creationId xmlns:p14="http://schemas.microsoft.com/office/powerpoint/2010/main" val="83648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openssl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smime</a:t>
            </a:r>
            <a:r>
              <a:rPr lang="en-US" sz="1400" b="1" dirty="0">
                <a:solidFill>
                  <a:srgbClr val="3C5790"/>
                </a:solidFill>
              </a:rPr>
              <a:t> -encrypt -in mail.txt -des3 -out </a:t>
            </a:r>
            <a:r>
              <a:rPr lang="en-US" sz="1400" b="1" dirty="0" err="1">
                <a:solidFill>
                  <a:srgbClr val="3C5790"/>
                </a:solidFill>
              </a:rPr>
              <a:t>mail.enc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cert.pem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Obtains a public key from the X.509 certificate in the file </a:t>
            </a:r>
            <a:r>
              <a:rPr lang="en-US" sz="1400" dirty="0" err="1">
                <a:solidFill>
                  <a:srgbClr val="3C5790"/>
                </a:solidFill>
              </a:rPr>
              <a:t>cert.pem</a:t>
            </a:r>
            <a:r>
              <a:rPr lang="en-US" sz="1400" dirty="0">
                <a:solidFill>
                  <a:srgbClr val="3C5790"/>
                </a:solidFill>
              </a:rPr>
              <a:t> and encrypts the contents of the file mail.txt using that key and 3DES.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penssl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smime</a:t>
            </a:r>
            <a:r>
              <a:rPr lang="en-US" sz="1400" b="1" dirty="0">
                <a:solidFill>
                  <a:srgbClr val="3C5790"/>
                </a:solidFill>
              </a:rPr>
              <a:t> -decrypt -in </a:t>
            </a:r>
            <a:r>
              <a:rPr lang="en-US" sz="1400" b="1" dirty="0" err="1">
                <a:solidFill>
                  <a:srgbClr val="3C5790"/>
                </a:solidFill>
              </a:rPr>
              <a:t>mail.enc</a:t>
            </a:r>
            <a:r>
              <a:rPr lang="en-US" sz="1400" b="1" dirty="0">
                <a:solidFill>
                  <a:srgbClr val="3C5790"/>
                </a:solidFill>
              </a:rPr>
              <a:t> -</a:t>
            </a:r>
            <a:r>
              <a:rPr lang="en-US" sz="1400" b="1" dirty="0" err="1">
                <a:solidFill>
                  <a:srgbClr val="3C5790"/>
                </a:solidFill>
              </a:rPr>
              <a:t>recip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cert.pem</a:t>
            </a:r>
            <a:r>
              <a:rPr lang="en-US" sz="1400" b="1" dirty="0">
                <a:solidFill>
                  <a:srgbClr val="3C5790"/>
                </a:solidFill>
              </a:rPr>
              <a:t> -</a:t>
            </a:r>
            <a:r>
              <a:rPr lang="en-US" sz="1400" b="1" dirty="0" err="1">
                <a:solidFill>
                  <a:srgbClr val="3C5790"/>
                </a:solidFill>
              </a:rPr>
              <a:t>inkey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key.pem</a:t>
            </a:r>
            <a:r>
              <a:rPr lang="en-US" sz="1400" b="1" dirty="0">
                <a:solidFill>
                  <a:srgbClr val="3C5790"/>
                </a:solidFill>
              </a:rPr>
              <a:t> -out mail.txt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Obtains the recipient's public key from the X.509 certificate in the file </a:t>
            </a:r>
            <a:r>
              <a:rPr lang="en-US" sz="1400" dirty="0" err="1">
                <a:solidFill>
                  <a:srgbClr val="3C5790"/>
                </a:solidFill>
              </a:rPr>
              <a:t>cert.pem</a:t>
            </a:r>
            <a:r>
              <a:rPr lang="en-US" sz="1400" dirty="0">
                <a:solidFill>
                  <a:srgbClr val="3C5790"/>
                </a:solidFill>
              </a:rPr>
              <a:t> and decrypts the S/MIME message from the file </a:t>
            </a:r>
            <a:r>
              <a:rPr lang="en-US" sz="1400" dirty="0" err="1">
                <a:solidFill>
                  <a:srgbClr val="3C5790"/>
                </a:solidFill>
              </a:rPr>
              <a:t>mail.enc</a:t>
            </a:r>
            <a:r>
              <a:rPr lang="en-US" sz="1400" dirty="0">
                <a:solidFill>
                  <a:srgbClr val="3C5790"/>
                </a:solidFill>
              </a:rPr>
              <a:t> using the private key from the file </a:t>
            </a:r>
            <a:r>
              <a:rPr lang="en-US" sz="1400" dirty="0" err="1">
                <a:solidFill>
                  <a:srgbClr val="3C5790"/>
                </a:solidFill>
              </a:rPr>
              <a:t>key.pem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11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Public Key Infrastructure (PKI)</a:t>
            </a:r>
            <a:r>
              <a:rPr lang="en-US" sz="1400" dirty="0">
                <a:solidFill>
                  <a:srgbClr val="3C5790"/>
                </a:solidFill>
              </a:rPr>
              <a:t> provides the means to establish trust by binding public keys and identities.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public key cryptography, we can be sure that only the encrypted data can be decrypted with the corresponding private key.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combine this with the use of a message digest algorithm to compute a signature, we can be sure that the encrypted data has not been tampered with.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At the heart of PKI is something called a certificate.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simple terms, a certificate binds a public key with a distinguished name.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signing a certificate with the issuer's private key, anyone that has the issuer's public key can verify its authenticity.</a:t>
            </a:r>
          </a:p>
        </p:txBody>
      </p:sp>
    </p:spTree>
    <p:extLst>
      <p:ext uri="{BB962C8B-B14F-4D97-AF65-F5344CB8AC3E}">
        <p14:creationId xmlns:p14="http://schemas.microsoft.com/office/powerpoint/2010/main" val="21772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Certification Authority (CA)</a:t>
            </a:r>
            <a:r>
              <a:rPr lang="en-US" sz="1400" dirty="0">
                <a:solidFill>
                  <a:srgbClr val="3C5790"/>
                </a:solidFill>
              </a:rPr>
              <a:t> is an organization or company that issues certificates.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 has a huge responsibility to ensure that the certificates it issues are legitimate.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CRL (Certificate Revocation List) contains a list of all the revoked certificates a CA has issued that have yet to expire.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certificate is revoked, the CA declares that the certificate should no longer be trusted.</a:t>
            </a:r>
          </a:p>
        </p:txBody>
      </p:sp>
    </p:spTree>
    <p:extLst>
      <p:ext uri="{BB962C8B-B14F-4D97-AF65-F5344CB8AC3E}">
        <p14:creationId xmlns:p14="http://schemas.microsoft.com/office/powerpoint/2010/main" val="1152739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Online Certificate Status Protocol (OCSP)</a:t>
            </a:r>
            <a:r>
              <a:rPr lang="en-US" sz="1400" dirty="0">
                <a:solidFill>
                  <a:srgbClr val="3C5790"/>
                </a:solidFill>
              </a:rPr>
              <a:t>, formally specified in RFC 2560, is a relatively new addition to PKI.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Its primary aim is to address some of the distribution problems that have traditionally plagued CRLs.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OCSP, an application makes a connection to an OCSP responder and requests the status of a certificate by passing the certificate's serial number. The responder replies "good," "revoked," or "unknown“.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3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OpenSSL project was founded in 1998 to provide a free set of encryption tools for the code used on the Internet.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based on a fork of </a:t>
            </a:r>
            <a:r>
              <a:rPr lang="en-US" sz="1400" b="1" dirty="0" err="1">
                <a:solidFill>
                  <a:srgbClr val="3C5790"/>
                </a:solidFill>
              </a:rPr>
              <a:t>SSLeay</a:t>
            </a:r>
            <a:r>
              <a:rPr lang="en-US" sz="1400" dirty="0">
                <a:solidFill>
                  <a:srgbClr val="3C5790"/>
                </a:solidFill>
              </a:rPr>
              <a:t> (open-source SSL implementation) by Eric Andrew Young and Tim Hudson.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project has a budget of less than one million USD per year and relies primarily on donations.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Development of TLS 1.3 is sponsored by Akamai.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Good licensing terms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Availability of source codes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platform independence and wide functionality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O'Reilly - Network Security with OpenSSL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https://en.wikipedia.org/wiki/OpenSSL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Version</a:t>
            </a:r>
            <a:r>
              <a:rPr lang="en-US" sz="1400" b="1" dirty="0">
                <a:solidFill>
                  <a:srgbClr val="3C5790"/>
                </a:solidFill>
              </a:rPr>
              <a:t> 1.0.1 </a:t>
            </a:r>
            <a:r>
              <a:rPr lang="en-US" sz="1400" dirty="0">
                <a:solidFill>
                  <a:srgbClr val="3C5790"/>
                </a:solidFill>
              </a:rPr>
              <a:t>was released on 14 March 2012 an includes major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Supported until 31 December 2016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RFC 6520 TLS/DTLS heartbeat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SCTP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RFC 5705 TLS key material exporter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RFC 5764 DTLS-SRTP negotiation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Next Protocol Negotiation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PSS signatures in certificates, requests and certificate revocation lists (CRL)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password-based recipient info for CMS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TLS 1.2 and TLS 1.1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Preliminary FIPS 140 capability for unvalidated 2.0 FIPS 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Secure Remote Password protocol (SRP) support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Version</a:t>
            </a:r>
            <a:r>
              <a:rPr lang="en-US" sz="1400" b="1" dirty="0">
                <a:solidFill>
                  <a:srgbClr val="3C5790"/>
                </a:solidFill>
              </a:rPr>
              <a:t> 1.0.2 </a:t>
            </a:r>
            <a:r>
              <a:rPr lang="en-US" sz="1400" dirty="0">
                <a:solidFill>
                  <a:srgbClr val="3C5790"/>
                </a:solidFill>
              </a:rPr>
              <a:t>was released on 22 January 2015 an includes major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Supported until 31 December 2019 (Long Term Support)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Suite B support for TLS 1.2 and DTLS 1.2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DTLS 1.2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TLS automatic elliptic curve (EC)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API to set TLS supported signature algorithms and curves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SSL_CONF configuration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TLS </a:t>
            </a:r>
            <a:r>
              <a:rPr lang="en-US" sz="1400" dirty="0" err="1">
                <a:solidFill>
                  <a:srgbClr val="3C5790"/>
                </a:solidFill>
              </a:rPr>
              <a:t>Brainpool</a:t>
            </a:r>
            <a:r>
              <a:rPr lang="en-US" sz="1400" dirty="0">
                <a:solidFill>
                  <a:srgbClr val="3C5790"/>
                </a:solidFill>
              </a:rPr>
              <a:t>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ALPN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CMS support for RSA-PSS, RSA-OAEP, ECDH and X9.42 DH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FIPS 140 support</a:t>
            </a:r>
          </a:p>
        </p:txBody>
      </p:sp>
    </p:spTree>
    <p:extLst>
      <p:ext uri="{BB962C8B-B14F-4D97-AF65-F5344CB8AC3E}">
        <p14:creationId xmlns:p14="http://schemas.microsoft.com/office/powerpoint/2010/main" val="389900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Version</a:t>
            </a:r>
            <a:r>
              <a:rPr lang="en-US" sz="1400" b="1" dirty="0">
                <a:solidFill>
                  <a:srgbClr val="3C5790"/>
                </a:solidFill>
              </a:rPr>
              <a:t> 1.1.0 </a:t>
            </a:r>
            <a:r>
              <a:rPr lang="en-US" sz="1400" dirty="0">
                <a:solidFill>
                  <a:srgbClr val="3C5790"/>
                </a:solidFill>
              </a:rPr>
              <a:t>was released on 25 August 2016 an includes major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Supported until 11 September 2019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BLAKE2 (RFC 7693)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ChaCha20-Poly1305 (RFC 7539)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X25519 (RFC 7748)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DANE and Certificate Transparency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CCM </a:t>
            </a:r>
            <a:r>
              <a:rPr lang="en-US" sz="1400" dirty="0" err="1">
                <a:solidFill>
                  <a:srgbClr val="3C5790"/>
                </a:solidFill>
              </a:rPr>
              <a:t>Ciphersuites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extended master secret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SSLv2 removed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Kerberos </a:t>
            </a:r>
            <a:r>
              <a:rPr lang="en-US" sz="1400" dirty="0" err="1">
                <a:solidFill>
                  <a:srgbClr val="3C5790"/>
                </a:solidFill>
              </a:rPr>
              <a:t>ciphersuite</a:t>
            </a:r>
            <a:r>
              <a:rPr lang="en-US" sz="1400" dirty="0">
                <a:solidFill>
                  <a:srgbClr val="3C5790"/>
                </a:solidFill>
              </a:rPr>
              <a:t> support removed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RC4 and 3DES removed from DEFAULT </a:t>
            </a:r>
            <a:r>
              <a:rPr lang="en-US" sz="1400" dirty="0" err="1">
                <a:solidFill>
                  <a:srgbClr val="3C5790"/>
                </a:solidFill>
              </a:rPr>
              <a:t>ciphersuites</a:t>
            </a:r>
            <a:r>
              <a:rPr lang="en-US" sz="1400" dirty="0">
                <a:solidFill>
                  <a:srgbClr val="3C5790"/>
                </a:solidFill>
              </a:rPr>
              <a:t> in </a:t>
            </a:r>
            <a:r>
              <a:rPr lang="en-US" sz="1400" dirty="0" err="1">
                <a:solidFill>
                  <a:srgbClr val="3C5790"/>
                </a:solidFill>
              </a:rPr>
              <a:t>libssl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Remove DSS, SEED, IDEA, CAMELLIA, and AES-CCM from the DEFAULT </a:t>
            </a:r>
            <a:r>
              <a:rPr lang="en-US" sz="1400" dirty="0" err="1">
                <a:solidFill>
                  <a:srgbClr val="3C5790"/>
                </a:solidFill>
              </a:rPr>
              <a:t>cipherlist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40 and 56 bit cipher support removed from </a:t>
            </a:r>
            <a:r>
              <a:rPr lang="en-US" sz="1400" dirty="0" err="1">
                <a:solidFill>
                  <a:srgbClr val="3C5790"/>
                </a:solidFill>
              </a:rPr>
              <a:t>libssl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FIPS 140 support removed</a:t>
            </a:r>
          </a:p>
        </p:txBody>
      </p:sp>
    </p:spTree>
    <p:extLst>
      <p:ext uri="{BB962C8B-B14F-4D97-AF65-F5344CB8AC3E}">
        <p14:creationId xmlns:p14="http://schemas.microsoft.com/office/powerpoint/2010/main" val="401176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Version</a:t>
            </a:r>
            <a:r>
              <a:rPr lang="en-US" sz="1400" b="1" dirty="0">
                <a:solidFill>
                  <a:srgbClr val="3C5790"/>
                </a:solidFill>
              </a:rPr>
              <a:t> 1.1.1 </a:t>
            </a:r>
            <a:r>
              <a:rPr lang="en-US" sz="1400" dirty="0">
                <a:solidFill>
                  <a:srgbClr val="3C5790"/>
                </a:solidFill>
              </a:rPr>
              <a:t>was released on 11 September 2018 an includes major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Supported until 11 September 2023 (Long Term Support)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TLS 1.3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SHA-3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X448 and Ed448 (RFC 7748)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</a:t>
            </a:r>
            <a:r>
              <a:rPr lang="en-US" sz="1400" dirty="0" err="1">
                <a:solidFill>
                  <a:srgbClr val="3C5790"/>
                </a:solidFill>
              </a:rPr>
              <a:t>SipHash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ARIA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multi-prime RSA (RFC 8017)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SM2, SM3 and SM4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Heartbeat removed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QNX support removed</a:t>
            </a:r>
          </a:p>
        </p:txBody>
      </p:sp>
    </p:spTree>
    <p:extLst>
      <p:ext uri="{BB962C8B-B14F-4D97-AF65-F5344CB8AC3E}">
        <p14:creationId xmlns:p14="http://schemas.microsoft.com/office/powerpoint/2010/main" val="129040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Version</a:t>
            </a:r>
            <a:r>
              <a:rPr lang="en-US" sz="1400" b="1" dirty="0">
                <a:solidFill>
                  <a:srgbClr val="3C5790"/>
                </a:solidFill>
              </a:rPr>
              <a:t> 3.0.0 </a:t>
            </a:r>
            <a:r>
              <a:rPr lang="en-US" sz="1400" dirty="0">
                <a:solidFill>
                  <a:srgbClr val="3C5790"/>
                </a:solidFill>
              </a:rPr>
              <a:t>was released on 7 September 2021 an includes major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Relicensing to the Apache License 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Restoring FIPS 140 support</a:t>
            </a:r>
          </a:p>
        </p:txBody>
      </p:sp>
    </p:spTree>
    <p:extLst>
      <p:ext uri="{BB962C8B-B14F-4D97-AF65-F5344CB8AC3E}">
        <p14:creationId xmlns:p14="http://schemas.microsoft.com/office/powerpoint/2010/main" val="613745081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15518</TotalTime>
  <Words>3316</Words>
  <Application>Microsoft Office PowerPoint</Application>
  <PresentationFormat>On-screen Show (4:3)</PresentationFormat>
  <Paragraphs>303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143</vt:lpstr>
      <vt:lpstr>Open SSL</vt:lpstr>
      <vt:lpstr>Contents</vt:lpstr>
      <vt:lpstr>What is OpenSSL ?</vt:lpstr>
      <vt:lpstr>History</vt:lpstr>
      <vt:lpstr>History (cont.)</vt:lpstr>
      <vt:lpstr>History (cont.)</vt:lpstr>
      <vt:lpstr>History (cont.)</vt:lpstr>
      <vt:lpstr>History (cont.)</vt:lpstr>
      <vt:lpstr>History (cont.)</vt:lpstr>
      <vt:lpstr>Features</vt:lpstr>
      <vt:lpstr>SSL Basics</vt:lpstr>
      <vt:lpstr>SSL Basics (cont.)</vt:lpstr>
      <vt:lpstr>SSL Basics (cont.)</vt:lpstr>
      <vt:lpstr>SSL Basics (cont.)</vt:lpstr>
      <vt:lpstr>SSL Basics (cont.)</vt:lpstr>
      <vt:lpstr>SSL Basics (cont.)</vt:lpstr>
      <vt:lpstr>SSL Basics (cont.)</vt:lpstr>
      <vt:lpstr>SSL Basics (cont.)</vt:lpstr>
      <vt:lpstr>SSL Basics (cont.)</vt:lpstr>
      <vt:lpstr>SSL Basics (cont.)</vt:lpstr>
      <vt:lpstr>SSL Basics (cont.)</vt:lpstr>
      <vt:lpstr>SSL Basics (cont.)</vt:lpstr>
      <vt:lpstr>SSL Basics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801</cp:revision>
  <dcterms:created xsi:type="dcterms:W3CDTF">2012-04-12T06:19:17Z</dcterms:created>
  <dcterms:modified xsi:type="dcterms:W3CDTF">2022-04-19T16:38:19Z</dcterms:modified>
</cp:coreProperties>
</file>