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49" r:id="rId5"/>
    <p:sldId id="448" r:id="rId6"/>
    <p:sldId id="499" r:id="rId7"/>
    <p:sldId id="501" r:id="rId8"/>
    <p:sldId id="502" r:id="rId9"/>
    <p:sldId id="503" r:id="rId10"/>
    <p:sldId id="500" r:id="rId11"/>
    <p:sldId id="497" r:id="rId12"/>
    <p:sldId id="450" r:id="rId13"/>
    <p:sldId id="494" r:id="rId14"/>
    <p:sldId id="495" r:id="rId15"/>
    <p:sldId id="496" r:id="rId16"/>
    <p:sldId id="493" r:id="rId17"/>
    <p:sldId id="498" r:id="rId18"/>
    <p:sldId id="389" r:id="rId19"/>
    <p:sldId id="259" r:id="rId20"/>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p:cViewPr varScale="1">
        <p:scale>
          <a:sx n="114" d="100"/>
          <a:sy n="114" d="100"/>
        </p:scale>
        <p:origin x="1560"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02/05/2022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02/05/2022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02/05/2022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02/05/2022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02/05/2022</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02/05/2022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02/05/2022</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02/05/2022</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02/05/2022</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02/05/2022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02/05/2022</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02/05/2022</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en-US" sz="4000" dirty="0">
                <a:solidFill>
                  <a:schemeClr val="bg1"/>
                </a:solidFill>
              </a:rPr>
              <a:t>Server Sent Events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Server Sent Events (SSE) are used in scenarios where the browser constantly looks for updates from the Server and the Server emits out the responses when and if anything is available on its side. </a:t>
            </a:r>
          </a:p>
          <a:p>
            <a:r>
              <a:rPr lang="en-US" sz="1400" dirty="0">
                <a:solidFill>
                  <a:srgbClr val="3C5790"/>
                </a:solidFill>
              </a:rPr>
              <a:t>Instead of the Browser making continuous requests (Long Polling) again and again, the Browser just makes 1 request and the Server sends back the response/responses whenever it is available.</a:t>
            </a:r>
          </a:p>
        </p:txBody>
      </p:sp>
    </p:spTree>
    <p:extLst>
      <p:ext uri="{BB962C8B-B14F-4D97-AF65-F5344CB8AC3E}">
        <p14:creationId xmlns:p14="http://schemas.microsoft.com/office/powerpoint/2010/main" val="4045797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An </a:t>
            </a:r>
            <a:r>
              <a:rPr lang="en-US" sz="1400" b="1" dirty="0">
                <a:solidFill>
                  <a:srgbClr val="3C5790"/>
                </a:solidFill>
              </a:rPr>
              <a:t>SSE Event </a:t>
            </a:r>
            <a:r>
              <a:rPr lang="en-US" sz="1400" dirty="0">
                <a:solidFill>
                  <a:srgbClr val="3C5790"/>
                </a:solidFill>
              </a:rPr>
              <a:t>is a block of text composed of the following fields:</a:t>
            </a:r>
          </a:p>
          <a:p>
            <a:pPr lvl="1">
              <a:buFont typeface="Wingdings" panose="05000000000000000000" pitchFamily="2" charset="2"/>
              <a:buChar char="Ø"/>
            </a:pPr>
            <a:r>
              <a:rPr lang="en-US" sz="1400" b="1" dirty="0">
                <a:solidFill>
                  <a:srgbClr val="3C5790"/>
                </a:solidFill>
              </a:rPr>
              <a:t>Event</a:t>
            </a:r>
            <a:r>
              <a:rPr lang="en-US" sz="1400" dirty="0">
                <a:solidFill>
                  <a:srgbClr val="3C5790"/>
                </a:solidFill>
              </a:rPr>
              <a:t>: the event's type</a:t>
            </a:r>
          </a:p>
          <a:p>
            <a:pPr lvl="1">
              <a:buFont typeface="Wingdings" panose="05000000000000000000" pitchFamily="2" charset="2"/>
              <a:buChar char="Ø"/>
            </a:pPr>
            <a:r>
              <a:rPr lang="en-US" sz="1400" b="1" dirty="0">
                <a:solidFill>
                  <a:srgbClr val="3C5790"/>
                </a:solidFill>
              </a:rPr>
              <a:t>Data</a:t>
            </a:r>
            <a:r>
              <a:rPr lang="en-US" sz="1400" dirty="0">
                <a:solidFill>
                  <a:srgbClr val="3C5790"/>
                </a:solidFill>
              </a:rPr>
              <a:t>: the message sent by the server. We can have many data lines for the same event</a:t>
            </a:r>
          </a:p>
          <a:p>
            <a:pPr lvl="1">
              <a:buFont typeface="Wingdings" panose="05000000000000000000" pitchFamily="2" charset="2"/>
              <a:buChar char="Ø"/>
            </a:pPr>
            <a:r>
              <a:rPr lang="en-US" sz="1400" b="1" dirty="0">
                <a:solidFill>
                  <a:srgbClr val="3C5790"/>
                </a:solidFill>
              </a:rPr>
              <a:t>Id</a:t>
            </a:r>
            <a:r>
              <a:rPr lang="en-US" sz="1400" dirty="0">
                <a:solidFill>
                  <a:srgbClr val="3C5790"/>
                </a:solidFill>
              </a:rPr>
              <a:t>: the id of the event, used to send the Last-Event-ID header, after a connection retry. It is useful as it can prevent the server from sending already sent events</a:t>
            </a:r>
          </a:p>
          <a:p>
            <a:pPr lvl="1">
              <a:buFont typeface="Wingdings" panose="05000000000000000000" pitchFamily="2" charset="2"/>
              <a:buChar char="Ø"/>
            </a:pPr>
            <a:r>
              <a:rPr lang="en-US" sz="1400" b="1" dirty="0">
                <a:solidFill>
                  <a:srgbClr val="3C5790"/>
                </a:solidFill>
              </a:rPr>
              <a:t>Retry</a:t>
            </a:r>
            <a:r>
              <a:rPr lang="en-US" sz="1400" dirty="0">
                <a:solidFill>
                  <a:srgbClr val="3C5790"/>
                </a:solidFill>
              </a:rPr>
              <a:t>: the time, in milliseconds, for the client to establish a new connection when the current is lost. The last received Id will be automatically sent through the Last-Event-ID header</a:t>
            </a:r>
          </a:p>
          <a:p>
            <a:r>
              <a:rPr lang="en-US" sz="1400" dirty="0">
                <a:solidFill>
                  <a:srgbClr val="3C5790"/>
                </a:solidFill>
              </a:rPr>
              <a:t>‘:‘: this is a comment and is ignored by the client</a:t>
            </a:r>
          </a:p>
        </p:txBody>
      </p:sp>
    </p:spTree>
    <p:extLst>
      <p:ext uri="{BB962C8B-B14F-4D97-AF65-F5344CB8AC3E}">
        <p14:creationId xmlns:p14="http://schemas.microsoft.com/office/powerpoint/2010/main" val="1365105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dirty="0">
                <a:solidFill>
                  <a:srgbClr val="3C5790"/>
                </a:solidFill>
              </a:rPr>
              <a:t>SSE browser support until May 2022</a:t>
            </a:r>
          </a:p>
        </p:txBody>
      </p:sp>
      <p:pic>
        <p:nvPicPr>
          <p:cNvPr id="3" name="Picture 2">
            <a:extLst>
              <a:ext uri="{FF2B5EF4-FFF2-40B4-BE49-F238E27FC236}">
                <a16:creationId xmlns:a16="http://schemas.microsoft.com/office/drawing/2014/main" id="{66247C42-55CB-4221-9AE6-0CDD41AA2CFD}"/>
              </a:ext>
            </a:extLst>
          </p:cNvPr>
          <p:cNvPicPr>
            <a:picLocks noChangeAspect="1"/>
          </p:cNvPicPr>
          <p:nvPr/>
        </p:nvPicPr>
        <p:blipFill>
          <a:blip r:embed="rId3"/>
          <a:stretch>
            <a:fillRect/>
          </a:stretch>
        </p:blipFill>
        <p:spPr>
          <a:xfrm>
            <a:off x="76200" y="3124200"/>
            <a:ext cx="8686800" cy="1486754"/>
          </a:xfrm>
          <a:prstGeom prst="rect">
            <a:avLst/>
          </a:prstGeom>
        </p:spPr>
      </p:pic>
    </p:spTree>
    <p:extLst>
      <p:ext uri="{BB962C8B-B14F-4D97-AF65-F5344CB8AC3E}">
        <p14:creationId xmlns:p14="http://schemas.microsoft.com/office/powerpoint/2010/main" val="2535128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Implementations</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b="1" dirty="0" err="1">
                <a:solidFill>
                  <a:srgbClr val="3C5790"/>
                </a:solidFill>
              </a:rPr>
              <a:t>Javalin</a:t>
            </a:r>
            <a:r>
              <a:rPr lang="en-US" sz="1400" dirty="0">
                <a:solidFill>
                  <a:srgbClr val="3C5790"/>
                </a:solidFill>
              </a:rPr>
              <a:t>: lightweight Java and Kotlin web framework</a:t>
            </a:r>
          </a:p>
          <a:p>
            <a:r>
              <a:rPr lang="en-US" sz="1400" b="1" dirty="0" err="1">
                <a:solidFill>
                  <a:srgbClr val="3C5790"/>
                </a:solidFill>
              </a:rPr>
              <a:t>jEaSSE</a:t>
            </a:r>
            <a:r>
              <a:rPr lang="en-US" sz="1400" dirty="0">
                <a:solidFill>
                  <a:srgbClr val="3C5790"/>
                </a:solidFill>
              </a:rPr>
              <a:t>: Server-side asynchronous implementation for Java servlets and </a:t>
            </a:r>
            <a:r>
              <a:rPr lang="en-US" sz="1400" dirty="0" err="1">
                <a:solidFill>
                  <a:srgbClr val="3C5790"/>
                </a:solidFill>
              </a:rPr>
              <a:t>Vert.x</a:t>
            </a:r>
            <a:endParaRPr lang="en-US" sz="1400" dirty="0">
              <a:solidFill>
                <a:srgbClr val="3C5790"/>
              </a:solidFill>
            </a:endParaRPr>
          </a:p>
          <a:p>
            <a:r>
              <a:rPr lang="en-US" sz="1400" b="1" dirty="0">
                <a:solidFill>
                  <a:srgbClr val="3C5790"/>
                </a:solidFill>
              </a:rPr>
              <a:t>Spring </a:t>
            </a:r>
            <a:r>
              <a:rPr lang="en-US" sz="1400" b="1" dirty="0" err="1">
                <a:solidFill>
                  <a:srgbClr val="3C5790"/>
                </a:solidFill>
              </a:rPr>
              <a:t>WebFlux</a:t>
            </a:r>
            <a:r>
              <a:rPr lang="en-US" sz="1400" dirty="0">
                <a:solidFill>
                  <a:srgbClr val="3C5790"/>
                </a:solidFill>
              </a:rPr>
              <a:t>: server and client side Java implementation built on reactive streams and non-blocking servers</a:t>
            </a:r>
          </a:p>
          <a:p>
            <a:r>
              <a:rPr lang="en-US" sz="1400" b="1" dirty="0">
                <a:solidFill>
                  <a:srgbClr val="3C5790"/>
                </a:solidFill>
              </a:rPr>
              <a:t>Jersey</a:t>
            </a:r>
            <a:r>
              <a:rPr lang="en-US" sz="1400" dirty="0">
                <a:solidFill>
                  <a:srgbClr val="3C5790"/>
                </a:solidFill>
              </a:rPr>
              <a:t>: has a full implementation of JAX-RS support for Server Sent Events as defined in JSR-370</a:t>
            </a:r>
          </a:p>
          <a:p>
            <a:r>
              <a:rPr lang="en-US" sz="1400" b="1" dirty="0" err="1">
                <a:solidFill>
                  <a:srgbClr val="3C5790"/>
                </a:solidFill>
              </a:rPr>
              <a:t>Akka</a:t>
            </a:r>
            <a:r>
              <a:rPr lang="en-US" sz="1400" dirty="0">
                <a:solidFill>
                  <a:srgbClr val="3C5790"/>
                </a:solidFill>
              </a:rPr>
              <a:t> HTTP has SSE support from version 10.0.8</a:t>
            </a:r>
          </a:p>
          <a:p>
            <a:r>
              <a:rPr lang="en-US" sz="1400" b="1" dirty="0">
                <a:solidFill>
                  <a:srgbClr val="3C5790"/>
                </a:solidFill>
              </a:rPr>
              <a:t>Micronaut</a:t>
            </a:r>
            <a:r>
              <a:rPr lang="en-US" sz="1400" dirty="0">
                <a:solidFill>
                  <a:srgbClr val="3C5790"/>
                </a:solidFill>
              </a:rPr>
              <a:t>: HTTP server supports emitting Server Sent Events</a:t>
            </a:r>
          </a:p>
          <a:p>
            <a:r>
              <a:rPr lang="en-US" sz="1400" b="1" dirty="0" err="1">
                <a:solidFill>
                  <a:srgbClr val="3C5790"/>
                </a:solidFill>
              </a:rPr>
              <a:t>JeSSE</a:t>
            </a:r>
            <a:r>
              <a:rPr lang="en-US" sz="1400" dirty="0">
                <a:solidFill>
                  <a:srgbClr val="3C5790"/>
                </a:solidFill>
              </a:rPr>
              <a:t>: Event Source for server-sent event emission</a:t>
            </a:r>
          </a:p>
          <a:p>
            <a:r>
              <a:rPr lang="en-US" sz="1400" b="1" dirty="0">
                <a:solidFill>
                  <a:srgbClr val="3C5790"/>
                </a:solidFill>
              </a:rPr>
              <a:t>Play</a:t>
            </a:r>
            <a:r>
              <a:rPr lang="en-US" sz="1400" dirty="0">
                <a:solidFill>
                  <a:srgbClr val="3C5790"/>
                </a:solidFill>
              </a:rPr>
              <a:t>: Event Source for server-sent event emission</a:t>
            </a:r>
          </a:p>
          <a:p>
            <a:r>
              <a:rPr lang="en-US" sz="1400" b="1" dirty="0">
                <a:solidFill>
                  <a:srgbClr val="3C5790"/>
                </a:solidFill>
              </a:rPr>
              <a:t>SSE</a:t>
            </a:r>
            <a:r>
              <a:rPr lang="en-US" sz="1400" dirty="0">
                <a:solidFill>
                  <a:srgbClr val="3C5790"/>
                </a:solidFill>
              </a:rPr>
              <a:t> </a:t>
            </a:r>
            <a:r>
              <a:rPr lang="en-US" sz="1400" b="1" dirty="0">
                <a:solidFill>
                  <a:srgbClr val="3C5790"/>
                </a:solidFill>
              </a:rPr>
              <a:t>Client</a:t>
            </a:r>
            <a:r>
              <a:rPr lang="en-US" sz="1400" dirty="0">
                <a:solidFill>
                  <a:srgbClr val="3C5790"/>
                </a:solidFill>
              </a:rPr>
              <a:t>: SSE Client library</a:t>
            </a:r>
          </a:p>
        </p:txBody>
      </p:sp>
    </p:spTree>
    <p:extLst>
      <p:ext uri="{BB962C8B-B14F-4D97-AF65-F5344CB8AC3E}">
        <p14:creationId xmlns:p14="http://schemas.microsoft.com/office/powerpoint/2010/main" val="1188442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Implementations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b="1" dirty="0">
                <a:solidFill>
                  <a:srgbClr val="3C5790"/>
                </a:solidFill>
              </a:rPr>
              <a:t>Jersey Client</a:t>
            </a:r>
          </a:p>
        </p:txBody>
      </p:sp>
      <p:pic>
        <p:nvPicPr>
          <p:cNvPr id="3" name="Picture 2">
            <a:extLst>
              <a:ext uri="{FF2B5EF4-FFF2-40B4-BE49-F238E27FC236}">
                <a16:creationId xmlns:a16="http://schemas.microsoft.com/office/drawing/2014/main" id="{A5D5287B-A92F-4894-BD57-9709D96F1BC4}"/>
              </a:ext>
            </a:extLst>
          </p:cNvPr>
          <p:cNvPicPr>
            <a:picLocks noChangeAspect="1"/>
          </p:cNvPicPr>
          <p:nvPr/>
        </p:nvPicPr>
        <p:blipFill>
          <a:blip r:embed="rId3"/>
          <a:stretch>
            <a:fillRect/>
          </a:stretch>
        </p:blipFill>
        <p:spPr>
          <a:xfrm>
            <a:off x="1600200" y="2286000"/>
            <a:ext cx="5776913" cy="1733959"/>
          </a:xfrm>
          <a:prstGeom prst="rect">
            <a:avLst/>
          </a:prstGeom>
        </p:spPr>
      </p:pic>
      <p:pic>
        <p:nvPicPr>
          <p:cNvPr id="5" name="Picture 4">
            <a:extLst>
              <a:ext uri="{FF2B5EF4-FFF2-40B4-BE49-F238E27FC236}">
                <a16:creationId xmlns:a16="http://schemas.microsoft.com/office/drawing/2014/main" id="{A941948F-9BC1-4F59-9EA5-16FC65B72F49}"/>
              </a:ext>
            </a:extLst>
          </p:cNvPr>
          <p:cNvPicPr>
            <a:picLocks noChangeAspect="1"/>
          </p:cNvPicPr>
          <p:nvPr/>
        </p:nvPicPr>
        <p:blipFill>
          <a:blip r:embed="rId4"/>
          <a:stretch>
            <a:fillRect/>
          </a:stretch>
        </p:blipFill>
        <p:spPr>
          <a:xfrm>
            <a:off x="685800" y="5029200"/>
            <a:ext cx="7772400" cy="757930"/>
          </a:xfrm>
          <a:prstGeom prst="rect">
            <a:avLst/>
          </a:prstGeom>
        </p:spPr>
      </p:pic>
    </p:spTree>
    <p:extLst>
      <p:ext uri="{BB962C8B-B14F-4D97-AF65-F5344CB8AC3E}">
        <p14:creationId xmlns:p14="http://schemas.microsoft.com/office/powerpoint/2010/main" val="22449650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Implementations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457200"/>
          </a:xfrm>
        </p:spPr>
        <p:txBody>
          <a:bodyPr/>
          <a:lstStyle/>
          <a:p>
            <a:r>
              <a:rPr lang="en-US" sz="1400" b="1" dirty="0">
                <a:solidFill>
                  <a:srgbClr val="3C5790"/>
                </a:solidFill>
              </a:rPr>
              <a:t>Jersey Server</a:t>
            </a:r>
          </a:p>
        </p:txBody>
      </p:sp>
      <p:pic>
        <p:nvPicPr>
          <p:cNvPr id="4" name="Picture 3">
            <a:extLst>
              <a:ext uri="{FF2B5EF4-FFF2-40B4-BE49-F238E27FC236}">
                <a16:creationId xmlns:a16="http://schemas.microsoft.com/office/drawing/2014/main" id="{E5F80F2F-95CB-4BB6-97BC-253D318B39D8}"/>
              </a:ext>
            </a:extLst>
          </p:cNvPr>
          <p:cNvPicPr>
            <a:picLocks noChangeAspect="1"/>
          </p:cNvPicPr>
          <p:nvPr/>
        </p:nvPicPr>
        <p:blipFill>
          <a:blip r:embed="rId3"/>
          <a:stretch>
            <a:fillRect/>
          </a:stretch>
        </p:blipFill>
        <p:spPr>
          <a:xfrm>
            <a:off x="652336" y="3317758"/>
            <a:ext cx="3919664" cy="1881187"/>
          </a:xfrm>
          <a:prstGeom prst="rect">
            <a:avLst/>
          </a:prstGeom>
        </p:spPr>
      </p:pic>
      <p:pic>
        <p:nvPicPr>
          <p:cNvPr id="7" name="Picture 6">
            <a:extLst>
              <a:ext uri="{FF2B5EF4-FFF2-40B4-BE49-F238E27FC236}">
                <a16:creationId xmlns:a16="http://schemas.microsoft.com/office/drawing/2014/main" id="{08DC3F98-AD60-4939-985E-D5619C2B0C43}"/>
              </a:ext>
            </a:extLst>
          </p:cNvPr>
          <p:cNvPicPr>
            <a:picLocks noChangeAspect="1"/>
          </p:cNvPicPr>
          <p:nvPr/>
        </p:nvPicPr>
        <p:blipFill>
          <a:blip r:embed="rId4"/>
          <a:stretch>
            <a:fillRect/>
          </a:stretch>
        </p:blipFill>
        <p:spPr>
          <a:xfrm>
            <a:off x="5715000" y="2133600"/>
            <a:ext cx="2371187" cy="3995737"/>
          </a:xfrm>
          <a:prstGeom prst="rect">
            <a:avLst/>
          </a:prstGeom>
        </p:spPr>
      </p:pic>
    </p:spTree>
    <p:extLst>
      <p:ext uri="{BB962C8B-B14F-4D97-AF65-F5344CB8AC3E}">
        <p14:creationId xmlns:p14="http://schemas.microsoft.com/office/powerpoint/2010/main" val="22484611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SSE vs </a:t>
            </a:r>
            <a:r>
              <a:rPr lang="fr-CA" dirty="0" err="1">
                <a:solidFill>
                  <a:schemeClr val="bg1"/>
                </a:solidFill>
              </a:rPr>
              <a:t>WebSockets</a:t>
            </a:r>
            <a:endParaRPr lang="fr-CA" dirty="0">
              <a:solidFill>
                <a:schemeClr val="bg1"/>
              </a:solidFill>
            </a:endParaRPr>
          </a:p>
        </p:txBody>
      </p:sp>
      <p:graphicFrame>
        <p:nvGraphicFramePr>
          <p:cNvPr id="4" name="Table 4">
            <a:extLst>
              <a:ext uri="{FF2B5EF4-FFF2-40B4-BE49-F238E27FC236}">
                <a16:creationId xmlns:a16="http://schemas.microsoft.com/office/drawing/2014/main" id="{EA947610-4ED3-4A0A-A3FF-2ED700FFF475}"/>
              </a:ext>
            </a:extLst>
          </p:cNvPr>
          <p:cNvGraphicFramePr>
            <a:graphicFrameLocks noGrp="1"/>
          </p:cNvGraphicFramePr>
          <p:nvPr>
            <p:extLst>
              <p:ext uri="{D42A27DB-BD31-4B8C-83A1-F6EECF244321}">
                <p14:modId xmlns:p14="http://schemas.microsoft.com/office/powerpoint/2010/main" val="3392465528"/>
              </p:ext>
            </p:extLst>
          </p:nvPr>
        </p:nvGraphicFramePr>
        <p:xfrm>
          <a:off x="228600" y="2100743"/>
          <a:ext cx="8686800" cy="4145280"/>
        </p:xfrm>
        <a:graphic>
          <a:graphicData uri="http://schemas.openxmlformats.org/drawingml/2006/table">
            <a:tbl>
              <a:tblPr firstRow="1" bandRow="1">
                <a:tableStyleId>{5C22544A-7EE6-4342-B048-85BDC9FD1C3A}</a:tableStyleId>
              </a:tblPr>
              <a:tblGrid>
                <a:gridCol w="4343400">
                  <a:extLst>
                    <a:ext uri="{9D8B030D-6E8A-4147-A177-3AD203B41FA5}">
                      <a16:colId xmlns:a16="http://schemas.microsoft.com/office/drawing/2014/main" val="823407417"/>
                    </a:ext>
                  </a:extLst>
                </a:gridCol>
                <a:gridCol w="4343400">
                  <a:extLst>
                    <a:ext uri="{9D8B030D-6E8A-4147-A177-3AD203B41FA5}">
                      <a16:colId xmlns:a16="http://schemas.microsoft.com/office/drawing/2014/main" val="61515269"/>
                    </a:ext>
                  </a:extLst>
                </a:gridCol>
              </a:tblGrid>
              <a:tr h="520537">
                <a:tc>
                  <a:txBody>
                    <a:bodyPr/>
                    <a:lstStyle/>
                    <a:p>
                      <a:pPr algn="ctr"/>
                      <a:r>
                        <a:rPr lang="en-US" sz="1400" dirty="0" err="1"/>
                        <a:t>WebSockets</a:t>
                      </a:r>
                      <a:endParaRPr lang="en-US" sz="1400" dirty="0"/>
                    </a:p>
                  </a:txBody>
                  <a:tcPr/>
                </a:tc>
                <a:tc>
                  <a:txBody>
                    <a:bodyPr/>
                    <a:lstStyle/>
                    <a:p>
                      <a:pPr algn="ctr"/>
                      <a:r>
                        <a:rPr lang="en-US" sz="1400" dirty="0"/>
                        <a:t>Server-Sent Events</a:t>
                      </a:r>
                    </a:p>
                  </a:txBody>
                  <a:tcPr/>
                </a:tc>
                <a:extLst>
                  <a:ext uri="{0D108BD9-81ED-4DB2-BD59-A6C34878D82A}">
                    <a16:rowId xmlns:a16="http://schemas.microsoft.com/office/drawing/2014/main" val="1227840957"/>
                  </a:ext>
                </a:extLst>
              </a:tr>
              <a:tr h="698663">
                <a:tc>
                  <a:txBody>
                    <a:bodyPr/>
                    <a:lstStyle/>
                    <a:p>
                      <a:r>
                        <a:rPr lang="en-US" sz="1200" dirty="0" err="1"/>
                        <a:t>WebSockets</a:t>
                      </a:r>
                      <a:r>
                        <a:rPr lang="en-US" sz="1200" dirty="0"/>
                        <a:t> has the ability to transmit both binary data and UTF-8.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SSE is limited to UTF-8 only.</a:t>
                      </a:r>
                    </a:p>
                    <a:p>
                      <a:endParaRPr lang="en-US" sz="1200" dirty="0"/>
                    </a:p>
                  </a:txBody>
                  <a:tcPr/>
                </a:tc>
                <a:extLst>
                  <a:ext uri="{0D108BD9-81ED-4DB2-BD59-A6C34878D82A}">
                    <a16:rowId xmlns:a16="http://schemas.microsoft.com/office/drawing/2014/main" val="1249559234"/>
                  </a:ext>
                </a:extLst>
              </a:tr>
              <a:tr h="520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WebSockets</a:t>
                      </a:r>
                      <a:r>
                        <a:rPr lang="en-US" sz="1200" b="0" i="0" kern="1200" dirty="0">
                          <a:solidFill>
                            <a:schemeClr val="dk1"/>
                          </a:solidFill>
                          <a:effectLst/>
                          <a:latin typeface="+mn-lt"/>
                          <a:ea typeface="+mn-ea"/>
                          <a:cs typeface="+mn-cs"/>
                        </a:rPr>
                        <a:t> are bidirectional (allowing communication between the client and therefore the server).</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SSE is mono-directional it does not support bidirectional.</a:t>
                      </a:r>
                    </a:p>
                    <a:p>
                      <a:endParaRPr lang="en-US" sz="1200" dirty="0"/>
                    </a:p>
                  </a:txBody>
                  <a:tcPr/>
                </a:tc>
                <a:extLst>
                  <a:ext uri="{0D108BD9-81ED-4DB2-BD59-A6C34878D82A}">
                    <a16:rowId xmlns:a16="http://schemas.microsoft.com/office/drawing/2014/main" val="260011774"/>
                  </a:ext>
                </a:extLst>
              </a:tr>
              <a:tr h="520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err="1">
                          <a:solidFill>
                            <a:schemeClr val="dk1"/>
                          </a:solidFill>
                          <a:effectLst/>
                          <a:latin typeface="+mn-lt"/>
                          <a:ea typeface="+mn-ea"/>
                          <a:cs typeface="+mn-cs"/>
                        </a:rPr>
                        <a:t>WebSockets</a:t>
                      </a:r>
                      <a:r>
                        <a:rPr lang="en-US" sz="1200" b="0" i="0" kern="1200" dirty="0">
                          <a:solidFill>
                            <a:schemeClr val="dk1"/>
                          </a:solidFill>
                          <a:effectLst/>
                          <a:latin typeface="+mn-lt"/>
                          <a:ea typeface="+mn-ea"/>
                          <a:cs typeface="+mn-cs"/>
                        </a:rPr>
                        <a:t> are more complex and task-demanding to set up. Because it requires a ton of upfront work.</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Compared to </a:t>
                      </a:r>
                      <a:r>
                        <a:rPr lang="en-US" sz="1200" b="0" i="0" kern="1200" dirty="0" err="1">
                          <a:solidFill>
                            <a:schemeClr val="dk1"/>
                          </a:solidFill>
                          <a:effectLst/>
                          <a:latin typeface="+mn-lt"/>
                          <a:ea typeface="+mn-ea"/>
                          <a:cs typeface="+mn-cs"/>
                        </a:rPr>
                        <a:t>WebSockets</a:t>
                      </a:r>
                      <a:r>
                        <a:rPr lang="en-US" sz="1200" b="0" i="0" kern="1200" dirty="0">
                          <a:solidFill>
                            <a:schemeClr val="dk1"/>
                          </a:solidFill>
                          <a:effectLst/>
                          <a:latin typeface="+mn-lt"/>
                          <a:ea typeface="+mn-ea"/>
                          <a:cs typeface="+mn-cs"/>
                        </a:rPr>
                        <a:t>, SSE is faster and more suitable to set up.</a:t>
                      </a:r>
                    </a:p>
                    <a:p>
                      <a:endParaRPr lang="en-US" sz="1200" dirty="0"/>
                    </a:p>
                  </a:txBody>
                  <a:tcPr/>
                </a:tc>
                <a:extLst>
                  <a:ext uri="{0D108BD9-81ED-4DB2-BD59-A6C34878D82A}">
                    <a16:rowId xmlns:a16="http://schemas.microsoft.com/office/drawing/2014/main" val="2574255671"/>
                  </a:ext>
                </a:extLst>
              </a:tr>
              <a:tr h="520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When connections are terminated </a:t>
                      </a:r>
                      <a:r>
                        <a:rPr lang="en-US" sz="1200" b="0" i="0" kern="1200" dirty="0" err="1">
                          <a:solidFill>
                            <a:schemeClr val="dk1"/>
                          </a:solidFill>
                          <a:effectLst/>
                          <a:latin typeface="+mn-lt"/>
                          <a:ea typeface="+mn-ea"/>
                          <a:cs typeface="+mn-cs"/>
                        </a:rPr>
                        <a:t>WebSockets</a:t>
                      </a:r>
                      <a:r>
                        <a:rPr lang="en-US" sz="1200" b="0" i="0" kern="1200" dirty="0">
                          <a:solidFill>
                            <a:schemeClr val="dk1"/>
                          </a:solidFill>
                          <a:effectLst/>
                          <a:latin typeface="+mn-lt"/>
                          <a:ea typeface="+mn-ea"/>
                          <a:cs typeface="+mn-cs"/>
                        </a:rPr>
                        <a:t> don’t automatically recover  – it should be done manually and is part of the reason why there are many client-side libraries in existence.</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SSEs, come with automatic reconnection, event IDs, and the ability to send arbitrary events.</a:t>
                      </a:r>
                    </a:p>
                    <a:p>
                      <a:endParaRPr lang="en-US" sz="1200" dirty="0"/>
                    </a:p>
                  </a:txBody>
                  <a:tcPr/>
                </a:tc>
                <a:extLst>
                  <a:ext uri="{0D108BD9-81ED-4DB2-BD59-A6C34878D82A}">
                    <a16:rowId xmlns:a16="http://schemas.microsoft.com/office/drawing/2014/main" val="1214603515"/>
                  </a:ext>
                </a:extLst>
              </a:tr>
              <a:tr h="5205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Browser support compatibility is more with </a:t>
                      </a:r>
                      <a:r>
                        <a:rPr lang="en-US" sz="1200" b="0" i="0" kern="1200" dirty="0" err="1">
                          <a:solidFill>
                            <a:schemeClr val="dk1"/>
                          </a:solidFill>
                          <a:effectLst/>
                          <a:latin typeface="+mn-lt"/>
                          <a:ea typeface="+mn-ea"/>
                          <a:cs typeface="+mn-cs"/>
                        </a:rPr>
                        <a:t>WebSockets</a:t>
                      </a:r>
                      <a:r>
                        <a:rPr lang="en-US" sz="1200" b="0" i="0" kern="1200" dirty="0">
                          <a:solidFill>
                            <a:schemeClr val="dk1"/>
                          </a:solidFill>
                          <a:effectLst/>
                          <a:latin typeface="+mn-lt"/>
                          <a:ea typeface="+mn-ea"/>
                          <a:cs typeface="+mn-cs"/>
                        </a:rPr>
                        <a:t> than SSE but browsers that are older than 2011 do not support WebSocket connections.</a:t>
                      </a:r>
                    </a:p>
                    <a:p>
                      <a:endParaRPr lang="en-US" sz="1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dk1"/>
                          </a:solidFill>
                          <a:effectLst/>
                          <a:latin typeface="+mn-lt"/>
                          <a:ea typeface="+mn-ea"/>
                          <a:cs typeface="+mn-cs"/>
                        </a:rPr>
                        <a:t>SSEs are most appreciated in the cases like updating statuses, push notifications, newsletters and news feeds because they support mono-directional communication.</a:t>
                      </a:r>
                    </a:p>
                    <a:p>
                      <a:endParaRPr lang="en-US" sz="1200" dirty="0"/>
                    </a:p>
                  </a:txBody>
                  <a:tcPr/>
                </a:tc>
                <a:extLst>
                  <a:ext uri="{0D108BD9-81ED-4DB2-BD59-A6C34878D82A}">
                    <a16:rowId xmlns:a16="http://schemas.microsoft.com/office/drawing/2014/main" val="3548704538"/>
                  </a:ext>
                </a:extLst>
              </a:tr>
            </a:tbl>
          </a:graphicData>
        </a:graphic>
      </p:graphicFrame>
    </p:spTree>
    <p:extLst>
      <p:ext uri="{BB962C8B-B14F-4D97-AF65-F5344CB8AC3E}">
        <p14:creationId xmlns:p14="http://schemas.microsoft.com/office/powerpoint/2010/main" val="3090379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Conclussion</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Simpler protocol</a:t>
            </a:r>
          </a:p>
          <a:p>
            <a:r>
              <a:rPr lang="en-US" sz="1400" dirty="0">
                <a:solidFill>
                  <a:srgbClr val="3C5790"/>
                </a:solidFill>
              </a:rPr>
              <a:t>Has no issues with firewall doing packet inspection</a:t>
            </a:r>
          </a:p>
          <a:p>
            <a:r>
              <a:rPr lang="en-US" sz="1400" dirty="0">
                <a:solidFill>
                  <a:srgbClr val="3C5790"/>
                </a:solidFill>
              </a:rPr>
              <a:t>Built-in support for re-connecting and event-id</a:t>
            </a:r>
          </a:p>
          <a:p>
            <a:endParaRPr lang="en-US" sz="1200" dirty="0">
              <a:solidFill>
                <a:srgbClr val="3C5790"/>
              </a:solidFill>
            </a:endParaRPr>
          </a:p>
        </p:txBody>
      </p:sp>
    </p:spTree>
    <p:extLst>
      <p:ext uri="{BB962C8B-B14F-4D97-AF65-F5344CB8AC3E}">
        <p14:creationId xmlns:p14="http://schemas.microsoft.com/office/powerpoint/2010/main" val="2510623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https://www.geeksforgeeks.org/difference-between-server-sent-events-and-websockets-in-html5</a:t>
            </a:r>
          </a:p>
          <a:p>
            <a:r>
              <a:rPr lang="en-US" sz="1600" dirty="0">
                <a:solidFill>
                  <a:schemeClr val="bg1"/>
                </a:solidFill>
              </a:rPr>
              <a:t>https://ably.com/topic/server-sent-events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3" name="Espace réservé du contenu 4"/>
          <p:cNvSpPr>
            <a:spLocks noGrp="1"/>
          </p:cNvSpPr>
          <p:nvPr>
            <p:ph idx="1"/>
          </p:nvPr>
        </p:nvSpPr>
        <p:spPr>
          <a:xfrm>
            <a:off x="3048000" y="2667000"/>
            <a:ext cx="3200400" cy="762000"/>
          </a:xfrm>
        </p:spPr>
        <p:txBody>
          <a:bodyPr/>
          <a:lstStyle/>
          <a:p>
            <a:pPr>
              <a:buNone/>
            </a:pPr>
            <a:r>
              <a:rPr lang="en-US" sz="4000" dirty="0">
                <a:solidFill>
                  <a:schemeClr val="bg1"/>
                </a:solidFill>
              </a:rPr>
              <a:t>Questions ?</a:t>
            </a:r>
          </a:p>
          <a:p>
            <a:endParaRPr lang="fr-CA" sz="1600" dirty="0">
              <a:solidFill>
                <a:schemeClr val="bg1"/>
              </a:solidFill>
            </a:endParaRPr>
          </a:p>
          <a:p>
            <a:endParaRPr lang="fr-CA" sz="1600" dirty="0">
              <a:solidFill>
                <a:schemeClr val="bg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071688" y="13716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en-US" sz="1600" dirty="0">
                <a:solidFill>
                  <a:srgbClr val="3C5790"/>
                </a:solidFill>
              </a:rPr>
              <a:t>SSE</a:t>
            </a:r>
            <a:r>
              <a:rPr lang="fr-CA" sz="1600" dirty="0">
                <a:solidFill>
                  <a:srgbClr val="3C5790"/>
                </a:solidFill>
              </a:rPr>
              <a:t>?</a:t>
            </a:r>
            <a:endParaRPr lang="ro-RO" sz="1600" dirty="0">
              <a:solidFill>
                <a:srgbClr val="3C5790"/>
              </a:solidFill>
            </a:endParaRPr>
          </a:p>
          <a:p>
            <a:r>
              <a:rPr lang="fr-CA" sz="1600" dirty="0">
                <a:solidFill>
                  <a:srgbClr val="3C5790"/>
                </a:solidFill>
              </a:rPr>
              <a:t>Architecture</a:t>
            </a:r>
          </a:p>
          <a:p>
            <a:r>
              <a:rPr lang="fr-CA" sz="1600" dirty="0" err="1">
                <a:solidFill>
                  <a:srgbClr val="3C5790"/>
                </a:solidFill>
              </a:rPr>
              <a:t>Core</a:t>
            </a:r>
            <a:endParaRPr lang="fr-CA" sz="1600" dirty="0">
              <a:solidFill>
                <a:srgbClr val="3C5790"/>
              </a:solidFill>
            </a:endParaRPr>
          </a:p>
          <a:p>
            <a:r>
              <a:rPr lang="fr-CA" sz="1600" dirty="0" err="1">
                <a:solidFill>
                  <a:srgbClr val="3C5790"/>
                </a:solidFill>
              </a:rPr>
              <a:t>Implementations</a:t>
            </a:r>
            <a:endParaRPr lang="fr-CA" sz="1600" dirty="0">
              <a:solidFill>
                <a:srgbClr val="3C5790"/>
              </a:solidFill>
            </a:endParaRPr>
          </a:p>
          <a:p>
            <a:r>
              <a:rPr lang="fr-CA" sz="1600" dirty="0">
                <a:solidFill>
                  <a:srgbClr val="3C5790"/>
                </a:solidFill>
              </a:rPr>
              <a:t>SSE vs </a:t>
            </a:r>
            <a:r>
              <a:rPr lang="fr-CA" sz="1600" dirty="0" err="1">
                <a:solidFill>
                  <a:srgbClr val="3C5790"/>
                </a:solidFill>
              </a:rPr>
              <a:t>WebSockets</a:t>
            </a:r>
            <a:endParaRPr lang="fr-CA" sz="1600" dirty="0">
              <a:solidFill>
                <a:srgbClr val="3C5790"/>
              </a:solidFill>
            </a:endParaRP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en-US" dirty="0">
                <a:solidFill>
                  <a:schemeClr val="bg1"/>
                </a:solidFill>
              </a:rPr>
              <a:t>SSE</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400" b="1" dirty="0">
                <a:solidFill>
                  <a:srgbClr val="3C5790"/>
                </a:solidFill>
              </a:rPr>
              <a:t>Server-Sent Events (SSE)</a:t>
            </a:r>
            <a:r>
              <a:rPr lang="en-US" sz="1400" dirty="0">
                <a:solidFill>
                  <a:srgbClr val="3C5790"/>
                </a:solidFill>
              </a:rPr>
              <a:t> is a server push technology enabling a client to receive automatic updates from a server via an HTTP connection.</a:t>
            </a:r>
          </a:p>
          <a:p>
            <a:r>
              <a:rPr lang="en-US" sz="1400" dirty="0">
                <a:solidFill>
                  <a:srgbClr val="3C5790"/>
                </a:solidFill>
              </a:rPr>
              <a:t>They are commonly used to send message updates or continuous data streams to a browser client and designed to enhance native, cross-browser streaming through a JavaScript API called </a:t>
            </a:r>
            <a:r>
              <a:rPr lang="en-US" sz="1400" b="1" dirty="0" err="1">
                <a:solidFill>
                  <a:srgbClr val="3C5790"/>
                </a:solidFill>
              </a:rPr>
              <a:t>EventSource</a:t>
            </a:r>
            <a:r>
              <a:rPr lang="en-US" sz="1400" dirty="0">
                <a:solidFill>
                  <a:srgbClr val="3C5790"/>
                </a:solidFill>
              </a:rPr>
              <a:t>.</a:t>
            </a:r>
          </a:p>
          <a:p>
            <a:r>
              <a:rPr lang="en-US" sz="1400" dirty="0">
                <a:solidFill>
                  <a:srgbClr val="3C5790"/>
                </a:solidFill>
              </a:rPr>
              <a:t>The Server-Sent Events </a:t>
            </a:r>
            <a:r>
              <a:rPr lang="en-US" sz="1400" dirty="0" err="1">
                <a:solidFill>
                  <a:srgbClr val="3C5790"/>
                </a:solidFill>
              </a:rPr>
              <a:t>EventSource</a:t>
            </a:r>
            <a:r>
              <a:rPr lang="en-US" sz="1400" dirty="0">
                <a:solidFill>
                  <a:srgbClr val="3C5790"/>
                </a:solidFill>
              </a:rPr>
              <a:t> API is standardized as part of </a:t>
            </a:r>
            <a:r>
              <a:rPr lang="en-US" sz="1400" b="1" dirty="0">
                <a:solidFill>
                  <a:srgbClr val="3C5790"/>
                </a:solidFill>
              </a:rPr>
              <a:t>HTML5 </a:t>
            </a:r>
            <a:r>
              <a:rPr lang="en-US" sz="1400" dirty="0">
                <a:solidFill>
                  <a:srgbClr val="3C5790"/>
                </a:solidFill>
              </a:rPr>
              <a:t>by W3C.</a:t>
            </a:r>
          </a:p>
          <a:p>
            <a:r>
              <a:rPr lang="en-US" sz="1400" dirty="0">
                <a:solidFill>
                  <a:srgbClr val="3C5790"/>
                </a:solidFill>
              </a:rPr>
              <a:t>The </a:t>
            </a:r>
            <a:r>
              <a:rPr lang="en-US" sz="1400" dirty="0" err="1">
                <a:solidFill>
                  <a:srgbClr val="3C5790"/>
                </a:solidFill>
              </a:rPr>
              <a:t>mimetype</a:t>
            </a:r>
            <a:r>
              <a:rPr lang="en-US" sz="1400" dirty="0">
                <a:solidFill>
                  <a:srgbClr val="3C5790"/>
                </a:solidFill>
              </a:rPr>
              <a:t> for SSE is text/event-stream.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Architecture</a:t>
            </a:r>
          </a:p>
        </p:txBody>
      </p:sp>
      <p:sp>
        <p:nvSpPr>
          <p:cNvPr id="4099" name="Espace réservé du contenu 4"/>
          <p:cNvSpPr>
            <a:spLocks noGrp="1"/>
          </p:cNvSpPr>
          <p:nvPr>
            <p:ph idx="1"/>
          </p:nvPr>
        </p:nvSpPr>
        <p:spPr>
          <a:xfrm>
            <a:off x="304800" y="1905000"/>
            <a:ext cx="8534400" cy="685800"/>
          </a:xfrm>
        </p:spPr>
        <p:txBody>
          <a:bodyPr/>
          <a:lstStyle/>
          <a:p>
            <a:r>
              <a:rPr lang="en-US" sz="1400" dirty="0">
                <a:solidFill>
                  <a:srgbClr val="3C5790"/>
                </a:solidFill>
              </a:rPr>
              <a:t>Server sends the responses as a Stream of data in the form of Flux.</a:t>
            </a:r>
            <a:endParaRPr lang="en-US" sz="1200" dirty="0">
              <a:solidFill>
                <a:srgbClr val="3C5790"/>
              </a:solidFill>
            </a:endParaRPr>
          </a:p>
        </p:txBody>
      </p:sp>
      <p:pic>
        <p:nvPicPr>
          <p:cNvPr id="4" name="Picture 3">
            <a:extLst>
              <a:ext uri="{FF2B5EF4-FFF2-40B4-BE49-F238E27FC236}">
                <a16:creationId xmlns:a16="http://schemas.microsoft.com/office/drawing/2014/main" id="{7E097555-8F7E-4E49-B4CF-3165105FE7A5}"/>
              </a:ext>
            </a:extLst>
          </p:cNvPr>
          <p:cNvPicPr>
            <a:picLocks noChangeAspect="1"/>
          </p:cNvPicPr>
          <p:nvPr/>
        </p:nvPicPr>
        <p:blipFill>
          <a:blip r:embed="rId3"/>
          <a:stretch>
            <a:fillRect/>
          </a:stretch>
        </p:blipFill>
        <p:spPr>
          <a:xfrm>
            <a:off x="2438400" y="2667000"/>
            <a:ext cx="4393139" cy="2962275"/>
          </a:xfrm>
          <a:prstGeom prst="rect">
            <a:avLst/>
          </a:prstGeom>
        </p:spPr>
      </p:pic>
    </p:spTree>
    <p:extLst>
      <p:ext uri="{BB962C8B-B14F-4D97-AF65-F5344CB8AC3E}">
        <p14:creationId xmlns:p14="http://schemas.microsoft.com/office/powerpoint/2010/main" val="8965035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304800" y="1905000"/>
            <a:ext cx="8534400" cy="3200400"/>
          </a:xfrm>
        </p:spPr>
        <p:txBody>
          <a:bodyPr/>
          <a:lstStyle/>
          <a:p>
            <a:r>
              <a:rPr lang="en-US" sz="1400" dirty="0">
                <a:solidFill>
                  <a:srgbClr val="3C5790"/>
                </a:solidFill>
              </a:rPr>
              <a:t>Technologies supporting server-to-client communication:</a:t>
            </a:r>
          </a:p>
          <a:p>
            <a:pPr lvl="1">
              <a:buFont typeface="Wingdings" panose="05000000000000000000" pitchFamily="2" charset="2"/>
              <a:buChar char="Ø"/>
            </a:pPr>
            <a:r>
              <a:rPr lang="en-US" sz="1400" dirty="0">
                <a:solidFill>
                  <a:srgbClr val="3C5790"/>
                </a:solidFill>
              </a:rPr>
              <a:t>Polling</a:t>
            </a:r>
          </a:p>
          <a:p>
            <a:pPr lvl="1">
              <a:buFont typeface="Wingdings" panose="05000000000000000000" pitchFamily="2" charset="2"/>
              <a:buChar char="Ø"/>
            </a:pPr>
            <a:r>
              <a:rPr lang="en-US" sz="1400" dirty="0">
                <a:solidFill>
                  <a:srgbClr val="3C5790"/>
                </a:solidFill>
              </a:rPr>
              <a:t>Long-polling</a:t>
            </a:r>
          </a:p>
          <a:p>
            <a:pPr lvl="1">
              <a:buFont typeface="Wingdings" panose="05000000000000000000" pitchFamily="2" charset="2"/>
              <a:buChar char="Ø"/>
            </a:pPr>
            <a:r>
              <a:rPr lang="en-US" sz="1400" dirty="0">
                <a:solidFill>
                  <a:srgbClr val="3C5790"/>
                </a:solidFill>
              </a:rPr>
              <a:t>Server-Sent events</a:t>
            </a:r>
          </a:p>
          <a:p>
            <a:pPr lvl="1">
              <a:buFont typeface="Wingdings" panose="05000000000000000000" pitchFamily="2" charset="2"/>
              <a:buChar char="Ø"/>
            </a:pPr>
            <a:r>
              <a:rPr lang="en-US" sz="1400" dirty="0">
                <a:solidFill>
                  <a:srgbClr val="3C5790"/>
                </a:solidFill>
              </a:rPr>
              <a:t>WebSocket</a:t>
            </a:r>
          </a:p>
          <a:p>
            <a:endParaRPr lang="en-US" sz="1400" dirty="0">
              <a:solidFill>
                <a:srgbClr val="3C5790"/>
              </a:solidFill>
            </a:endParaRPr>
          </a:p>
        </p:txBody>
      </p:sp>
    </p:spTree>
    <p:extLst>
      <p:ext uri="{BB962C8B-B14F-4D97-AF65-F5344CB8AC3E}">
        <p14:creationId xmlns:p14="http://schemas.microsoft.com/office/powerpoint/2010/main" val="35990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Polling</a:t>
            </a:r>
          </a:p>
          <a:p>
            <a:r>
              <a:rPr lang="en-US" sz="1400" dirty="0">
                <a:solidFill>
                  <a:srgbClr val="3C5790"/>
                </a:solidFill>
              </a:rPr>
              <a:t>With polling a client repeatedly sends new requests to a server. </a:t>
            </a:r>
          </a:p>
          <a:p>
            <a:r>
              <a:rPr lang="en-US" sz="1400" dirty="0">
                <a:solidFill>
                  <a:srgbClr val="3C5790"/>
                </a:solidFill>
              </a:rPr>
              <a:t>If the server has no new data, then it send appropriate indication and closes the connection. </a:t>
            </a:r>
          </a:p>
          <a:p>
            <a:r>
              <a:rPr lang="en-US" sz="1400" dirty="0">
                <a:solidFill>
                  <a:srgbClr val="3C5790"/>
                </a:solidFill>
              </a:rPr>
              <a:t>The client then waits a bit and sends another request after some time </a:t>
            </a:r>
          </a:p>
        </p:txBody>
      </p:sp>
    </p:spTree>
    <p:extLst>
      <p:ext uri="{BB962C8B-B14F-4D97-AF65-F5344CB8AC3E}">
        <p14:creationId xmlns:p14="http://schemas.microsoft.com/office/powerpoint/2010/main" val="5438601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Long-polling</a:t>
            </a:r>
          </a:p>
          <a:p>
            <a:r>
              <a:rPr lang="en-US" sz="1400" dirty="0">
                <a:solidFill>
                  <a:srgbClr val="3C5790"/>
                </a:solidFill>
              </a:rPr>
              <a:t>With long-polling a client sends a request to a server. </a:t>
            </a:r>
          </a:p>
          <a:p>
            <a:r>
              <a:rPr lang="en-US" sz="1400" dirty="0">
                <a:solidFill>
                  <a:srgbClr val="3C5790"/>
                </a:solidFill>
              </a:rPr>
              <a:t>If the server has no new data, it just holds the connection open and waits until data is available. </a:t>
            </a:r>
          </a:p>
          <a:p>
            <a:r>
              <a:rPr lang="en-US" sz="1400" dirty="0">
                <a:solidFill>
                  <a:srgbClr val="3C5790"/>
                </a:solidFill>
              </a:rPr>
              <a:t>Once the server has data (message) for the client, it uses the connection and sends it back to the client. </a:t>
            </a:r>
          </a:p>
          <a:p>
            <a:r>
              <a:rPr lang="en-US" sz="1400" dirty="0">
                <a:solidFill>
                  <a:srgbClr val="3C5790"/>
                </a:solidFill>
              </a:rPr>
              <a:t>Then the connection is closed.</a:t>
            </a:r>
          </a:p>
        </p:txBody>
      </p:sp>
    </p:spTree>
    <p:extLst>
      <p:ext uri="{BB962C8B-B14F-4D97-AF65-F5344CB8AC3E}">
        <p14:creationId xmlns:p14="http://schemas.microsoft.com/office/powerpoint/2010/main" val="467713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Server-Sent events</a:t>
            </a:r>
          </a:p>
          <a:p>
            <a:r>
              <a:rPr lang="en-US" sz="1400" dirty="0">
                <a:solidFill>
                  <a:srgbClr val="3C5790"/>
                </a:solidFill>
              </a:rPr>
              <a:t>SSE is similar to the long-polling mechanism, except it does not send only one message per connection. </a:t>
            </a:r>
          </a:p>
          <a:p>
            <a:r>
              <a:rPr lang="en-US" sz="1400" dirty="0">
                <a:solidFill>
                  <a:srgbClr val="3C5790"/>
                </a:solidFill>
              </a:rPr>
              <a:t>The client sends a request and server holds a connection until a new message is ready, then it sends the message back to the client while still keeping the connection open so that it can be used for another message once it becomes available. </a:t>
            </a:r>
          </a:p>
          <a:p>
            <a:r>
              <a:rPr lang="en-US" sz="1400" dirty="0">
                <a:solidFill>
                  <a:srgbClr val="3C5790"/>
                </a:solidFill>
              </a:rPr>
              <a:t>Once a new message is ready, it is sent back to the client on the same initial connection. </a:t>
            </a:r>
          </a:p>
          <a:p>
            <a:r>
              <a:rPr lang="en-US" sz="1400" dirty="0">
                <a:solidFill>
                  <a:srgbClr val="3C5790"/>
                </a:solidFill>
              </a:rPr>
              <a:t>Client processes the messages sent back from the server individually without closing the connection after processing each message.</a:t>
            </a:r>
          </a:p>
        </p:txBody>
      </p:sp>
    </p:spTree>
    <p:extLst>
      <p:ext uri="{BB962C8B-B14F-4D97-AF65-F5344CB8AC3E}">
        <p14:creationId xmlns:p14="http://schemas.microsoft.com/office/powerpoint/2010/main" val="1470883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304800" y="1905000"/>
            <a:ext cx="8534400" cy="3200400"/>
          </a:xfrm>
        </p:spPr>
        <p:txBody>
          <a:bodyPr/>
          <a:lstStyle/>
          <a:p>
            <a:r>
              <a:rPr lang="en-US" sz="1400" b="1" dirty="0">
                <a:solidFill>
                  <a:srgbClr val="3C5790"/>
                </a:solidFill>
              </a:rPr>
              <a:t>WebSocket </a:t>
            </a:r>
          </a:p>
          <a:p>
            <a:r>
              <a:rPr lang="en-US" sz="1400" dirty="0">
                <a:solidFill>
                  <a:srgbClr val="3C5790"/>
                </a:solidFill>
              </a:rPr>
              <a:t>WebSocket technology is different from previous technologies as it provides a real full duplex connection. </a:t>
            </a:r>
          </a:p>
          <a:p>
            <a:r>
              <a:rPr lang="en-US" sz="1400" dirty="0">
                <a:solidFill>
                  <a:srgbClr val="3C5790"/>
                </a:solidFill>
              </a:rPr>
              <a:t>The initiator is again a client which sends a request to a server with a special HTTP header that informs the server that the HTTP connection may be "upgraded" to a full duplex TCP/IP WebSocket connection.</a:t>
            </a:r>
          </a:p>
          <a:p>
            <a:r>
              <a:rPr lang="en-US" sz="1400" dirty="0">
                <a:solidFill>
                  <a:srgbClr val="3C5790"/>
                </a:solidFill>
              </a:rPr>
              <a:t>Once a WebSocket connection is established, it can be used for bi-directional communication between the client and the server. </a:t>
            </a:r>
          </a:p>
          <a:p>
            <a:r>
              <a:rPr lang="en-US" sz="1400" dirty="0">
                <a:solidFill>
                  <a:srgbClr val="3C5790"/>
                </a:solidFill>
              </a:rPr>
              <a:t>Both client and server can then send data to the other party at will whenever it is needed.</a:t>
            </a:r>
          </a:p>
          <a:p>
            <a:r>
              <a:rPr lang="en-US" sz="1400" dirty="0">
                <a:solidFill>
                  <a:srgbClr val="3C5790"/>
                </a:solidFill>
              </a:rPr>
              <a:t>The communication on the new WebSocket connection is no longer based on HTTP protocol.</a:t>
            </a:r>
          </a:p>
        </p:txBody>
      </p:sp>
    </p:spTree>
    <p:extLst>
      <p:ext uri="{BB962C8B-B14F-4D97-AF65-F5344CB8AC3E}">
        <p14:creationId xmlns:p14="http://schemas.microsoft.com/office/powerpoint/2010/main" val="1748654354"/>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9207</TotalTime>
  <Words>995</Words>
  <Application>Microsoft Office PowerPoint</Application>
  <PresentationFormat>On-screen Show (4:3)</PresentationFormat>
  <Paragraphs>94</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143</vt:lpstr>
      <vt:lpstr>Server Sent Events</vt:lpstr>
      <vt:lpstr>Contents</vt:lpstr>
      <vt:lpstr>What is SSE?</vt:lpstr>
      <vt:lpstr>Architecture</vt:lpstr>
      <vt:lpstr>Core</vt:lpstr>
      <vt:lpstr>Core (cont.)</vt:lpstr>
      <vt:lpstr>Core (cont.)</vt:lpstr>
      <vt:lpstr>Core (cont.)</vt:lpstr>
      <vt:lpstr>Core (cont.)</vt:lpstr>
      <vt:lpstr>Core (cont.)</vt:lpstr>
      <vt:lpstr>Core (cont.)</vt:lpstr>
      <vt:lpstr>Core (cont.)</vt:lpstr>
      <vt:lpstr>Implementations</vt:lpstr>
      <vt:lpstr>Implementations (cont.)</vt:lpstr>
      <vt:lpstr>Implementations (cont.)</vt:lpstr>
      <vt:lpstr>SSE vs WebSockets</vt:lpstr>
      <vt:lpstr>Conclussion</vt:lpstr>
      <vt:lpstr>Bibliography</vt:lpstr>
      <vt:lpstr>PowerPoint Presentation</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1 2</cp:lastModifiedBy>
  <cp:revision>1101</cp:revision>
  <dcterms:created xsi:type="dcterms:W3CDTF">2012-04-12T06:19:17Z</dcterms:created>
  <dcterms:modified xsi:type="dcterms:W3CDTF">2022-05-02T12:43:35Z</dcterms:modified>
</cp:coreProperties>
</file>