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5" r:id="rId5"/>
    <p:sldId id="372" r:id="rId6"/>
    <p:sldId id="399" r:id="rId7"/>
    <p:sldId id="386" r:id="rId8"/>
    <p:sldId id="387" r:id="rId9"/>
    <p:sldId id="388" r:id="rId10"/>
    <p:sldId id="389" r:id="rId11"/>
    <p:sldId id="390" r:id="rId12"/>
    <p:sldId id="375" r:id="rId13"/>
    <p:sldId id="377" r:id="rId14"/>
    <p:sldId id="378" r:id="rId15"/>
    <p:sldId id="380" r:id="rId16"/>
    <p:sldId id="384" r:id="rId17"/>
    <p:sldId id="391" r:id="rId18"/>
    <p:sldId id="392" r:id="rId19"/>
    <p:sldId id="393" r:id="rId20"/>
    <p:sldId id="394" r:id="rId21"/>
    <p:sldId id="395" r:id="rId22"/>
    <p:sldId id="396" r:id="rId23"/>
    <p:sldId id="397" r:id="rId24"/>
    <p:sldId id="398" r:id="rId25"/>
    <p:sldId id="400" r:id="rId26"/>
    <p:sldId id="401" r:id="rId27"/>
    <p:sldId id="402" r:id="rId28"/>
    <p:sldId id="403" r:id="rId29"/>
    <p:sldId id="404" r:id="rId30"/>
    <p:sldId id="405" r:id="rId31"/>
    <p:sldId id="300" r:id="rId32"/>
    <p:sldId id="259" r:id="rId3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p:cViewPr>
        <p:scale>
          <a:sx n="75" d="100"/>
          <a:sy n="75" d="100"/>
        </p:scale>
        <p:origin x="1000" y="-2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13/08/2020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13/08/2020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13/08/2020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13/08/2020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13/08/2020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13/08/2020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13/08/2020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13/08/2020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13/08/2020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13/08/2020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13/08/2020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13/08/2020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JSON Web </a:t>
            </a:r>
            <a:r>
              <a:rPr lang="fr-CA" sz="4000" dirty="0" err="1">
                <a:solidFill>
                  <a:schemeClr val="bg1"/>
                </a:solidFill>
              </a:rPr>
              <a:t>Token</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Structure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95400"/>
          </a:xfrm>
        </p:spPr>
        <p:txBody>
          <a:bodyPr/>
          <a:lstStyle/>
          <a:p>
            <a:r>
              <a:rPr lang="en-US" sz="1400" dirty="0">
                <a:solidFill>
                  <a:srgbClr val="3C5790"/>
                </a:solidFill>
              </a:rPr>
              <a:t>The three parts are encoded separately using Base64url Encoding and concatenated using periods to produce the JWT.</a:t>
            </a:r>
          </a:p>
          <a:p>
            <a:r>
              <a:rPr lang="en-US" sz="1400" dirty="0">
                <a:solidFill>
                  <a:srgbClr val="3C5790"/>
                </a:solidFill>
              </a:rPr>
              <a:t>token = base64urlEncoding(header) + '.' + base64urlEncoding(payload) + '.' + base64urlEncoding(signature)</a:t>
            </a:r>
            <a:endParaRPr lang="en-US" sz="1200" dirty="0">
              <a:solidFill>
                <a:srgbClr val="3C5790"/>
              </a:solidFill>
            </a:endParaRPr>
          </a:p>
        </p:txBody>
      </p:sp>
      <p:pic>
        <p:nvPicPr>
          <p:cNvPr id="3" name="Picture 2">
            <a:extLst>
              <a:ext uri="{FF2B5EF4-FFF2-40B4-BE49-F238E27FC236}">
                <a16:creationId xmlns:a16="http://schemas.microsoft.com/office/drawing/2014/main" id="{06027899-FA09-41D3-833D-B0463F4B626B}"/>
              </a:ext>
            </a:extLst>
          </p:cNvPr>
          <p:cNvPicPr>
            <a:picLocks noChangeAspect="1"/>
          </p:cNvPicPr>
          <p:nvPr/>
        </p:nvPicPr>
        <p:blipFill>
          <a:blip r:embed="rId3"/>
          <a:stretch>
            <a:fillRect/>
          </a:stretch>
        </p:blipFill>
        <p:spPr>
          <a:xfrm>
            <a:off x="431800" y="3549415"/>
            <a:ext cx="8382000" cy="1646297"/>
          </a:xfrm>
          <a:prstGeom prst="rect">
            <a:avLst/>
          </a:prstGeom>
        </p:spPr>
      </p:pic>
    </p:spTree>
    <p:extLst>
      <p:ext uri="{BB962C8B-B14F-4D97-AF65-F5344CB8AC3E}">
        <p14:creationId xmlns:p14="http://schemas.microsoft.com/office/powerpoint/2010/main" val="289477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Structure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FE18057A-F02C-4E50-9240-BA0481F4B54F}"/>
              </a:ext>
            </a:extLst>
          </p:cNvPr>
          <p:cNvPicPr>
            <a:picLocks noChangeAspect="1"/>
          </p:cNvPicPr>
          <p:nvPr/>
        </p:nvPicPr>
        <p:blipFill>
          <a:blip r:embed="rId3"/>
          <a:stretch>
            <a:fillRect/>
          </a:stretch>
        </p:blipFill>
        <p:spPr>
          <a:xfrm>
            <a:off x="1828800" y="1672869"/>
            <a:ext cx="3810000" cy="5185131"/>
          </a:xfrm>
          <a:prstGeom prst="rect">
            <a:avLst/>
          </a:prstGeom>
        </p:spPr>
      </p:pic>
    </p:spTree>
    <p:extLst>
      <p:ext uri="{BB962C8B-B14F-4D97-AF65-F5344CB8AC3E}">
        <p14:creationId xmlns:p14="http://schemas.microsoft.com/office/powerpoint/2010/main" val="339189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In authentication, when the user successfully logs in using their credentials, a JSON Web Token will be returned and must be saved locally, instead of the traditional approach of creating a session in the server and returning a cookie.</a:t>
            </a:r>
          </a:p>
          <a:p>
            <a:r>
              <a:rPr lang="en-US" sz="1400" dirty="0">
                <a:solidFill>
                  <a:srgbClr val="3C5790"/>
                </a:solidFill>
              </a:rPr>
              <a:t>Whenever the user wants to access a protected route or resource, the user agent should send the JWT, typically in the </a:t>
            </a:r>
            <a:r>
              <a:rPr lang="en-US" sz="1400" b="1" dirty="0">
                <a:solidFill>
                  <a:srgbClr val="3C5790"/>
                </a:solidFill>
              </a:rPr>
              <a:t>Authorization</a:t>
            </a:r>
            <a:r>
              <a:rPr lang="en-US" sz="1400" dirty="0">
                <a:solidFill>
                  <a:srgbClr val="3C5790"/>
                </a:solidFill>
              </a:rPr>
              <a:t> header using the Bearer schema.</a:t>
            </a:r>
          </a:p>
          <a:p>
            <a:r>
              <a:rPr lang="en-US" sz="1400" b="1" dirty="0">
                <a:solidFill>
                  <a:srgbClr val="3C5790"/>
                </a:solidFill>
              </a:rPr>
              <a:t>Authorization: Bearer ${token}</a:t>
            </a:r>
          </a:p>
          <a:p>
            <a:endParaRPr lang="en-US" sz="1400" dirty="0">
              <a:solidFill>
                <a:srgbClr val="3C579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This is a stateless authentication mechanism as the user state is never saved in server memory.</a:t>
            </a:r>
          </a:p>
          <a:p>
            <a:r>
              <a:rPr lang="en-US" sz="1400" dirty="0">
                <a:solidFill>
                  <a:srgbClr val="3C5790"/>
                </a:solidFill>
              </a:rPr>
              <a:t>The server's protected routes will check for a valid JWT in the Authorization header, and if it is present, the user will be allowed to access protected resources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dirty="0">
                <a:solidFill>
                  <a:srgbClr val="3C5790"/>
                </a:solidFill>
              </a:rPr>
              <a:t>The internet drafts define the following standard fields ("claims") that can be used inside a JWT claim set</a:t>
            </a:r>
          </a:p>
        </p:txBody>
      </p:sp>
      <p:graphicFrame>
        <p:nvGraphicFramePr>
          <p:cNvPr id="2" name="Table 2">
            <a:extLst>
              <a:ext uri="{FF2B5EF4-FFF2-40B4-BE49-F238E27FC236}">
                <a16:creationId xmlns:a16="http://schemas.microsoft.com/office/drawing/2014/main" id="{1E8759B3-FAD4-484A-9C90-6C44A585A208}"/>
              </a:ext>
            </a:extLst>
          </p:cNvPr>
          <p:cNvGraphicFramePr>
            <a:graphicFrameLocks noGrp="1"/>
          </p:cNvGraphicFramePr>
          <p:nvPr>
            <p:extLst>
              <p:ext uri="{D42A27DB-BD31-4B8C-83A1-F6EECF244321}">
                <p14:modId xmlns:p14="http://schemas.microsoft.com/office/powerpoint/2010/main" val="1998599880"/>
              </p:ext>
            </p:extLst>
          </p:nvPr>
        </p:nvGraphicFramePr>
        <p:xfrm>
          <a:off x="431800" y="2438400"/>
          <a:ext cx="8382000" cy="4046220"/>
        </p:xfrm>
        <a:graphic>
          <a:graphicData uri="http://schemas.openxmlformats.org/drawingml/2006/table">
            <a:tbl>
              <a:tblPr firstRow="1" bandRow="1">
                <a:tableStyleId>{5C22544A-7EE6-4342-B048-85BDC9FD1C3A}</a:tableStyleId>
              </a:tblPr>
              <a:tblGrid>
                <a:gridCol w="783364">
                  <a:extLst>
                    <a:ext uri="{9D8B030D-6E8A-4147-A177-3AD203B41FA5}">
                      <a16:colId xmlns:a16="http://schemas.microsoft.com/office/drawing/2014/main" val="1784278139"/>
                    </a:ext>
                  </a:extLst>
                </a:gridCol>
                <a:gridCol w="1175047">
                  <a:extLst>
                    <a:ext uri="{9D8B030D-6E8A-4147-A177-3AD203B41FA5}">
                      <a16:colId xmlns:a16="http://schemas.microsoft.com/office/drawing/2014/main" val="977477840"/>
                    </a:ext>
                  </a:extLst>
                </a:gridCol>
                <a:gridCol w="6423589">
                  <a:extLst>
                    <a:ext uri="{9D8B030D-6E8A-4147-A177-3AD203B41FA5}">
                      <a16:colId xmlns:a16="http://schemas.microsoft.com/office/drawing/2014/main" val="3680541188"/>
                    </a:ext>
                  </a:extLst>
                </a:gridCol>
              </a:tblGrid>
              <a:tr h="371475">
                <a:tc>
                  <a:txBody>
                    <a:bodyPr/>
                    <a:lstStyle/>
                    <a:p>
                      <a:pPr algn="ctr"/>
                      <a:r>
                        <a:rPr lang="en-US" dirty="0"/>
                        <a:t>Code</a:t>
                      </a:r>
                    </a:p>
                  </a:txBody>
                  <a:tcPr/>
                </a:tc>
                <a:tc>
                  <a:txBody>
                    <a:bodyPr/>
                    <a:lstStyle/>
                    <a:p>
                      <a:pPr algn="ctr"/>
                      <a:r>
                        <a:rPr lang="en-US" dirty="0"/>
                        <a:t>Name</a:t>
                      </a:r>
                    </a:p>
                  </a:txBody>
                  <a:tcPr/>
                </a:tc>
                <a:tc>
                  <a:txBody>
                    <a:bodyPr/>
                    <a:lstStyle/>
                    <a:p>
                      <a:pPr algn="ctr"/>
                      <a:r>
                        <a:rPr lang="en-US" dirty="0"/>
                        <a:t>Description</a:t>
                      </a:r>
                    </a:p>
                  </a:txBody>
                  <a:tcPr/>
                </a:tc>
                <a:extLst>
                  <a:ext uri="{0D108BD9-81ED-4DB2-BD59-A6C34878D82A}">
                    <a16:rowId xmlns:a16="http://schemas.microsoft.com/office/drawing/2014/main" val="938164978"/>
                  </a:ext>
                </a:extLst>
              </a:tr>
              <a:tr h="371475">
                <a:tc>
                  <a:txBody>
                    <a:bodyPr/>
                    <a:lstStyle/>
                    <a:p>
                      <a:r>
                        <a:rPr lang="en-US" sz="1600" dirty="0" err="1"/>
                        <a:t>iss</a:t>
                      </a:r>
                      <a:endParaRPr lang="en-US" sz="1600" dirty="0"/>
                    </a:p>
                  </a:txBody>
                  <a:tcPr/>
                </a:tc>
                <a:tc>
                  <a:txBody>
                    <a:bodyPr/>
                    <a:lstStyle/>
                    <a:p>
                      <a:r>
                        <a:rPr lang="en-US" sz="1600" dirty="0"/>
                        <a:t>Issuer</a:t>
                      </a:r>
                    </a:p>
                  </a:txBody>
                  <a:tcPr/>
                </a:tc>
                <a:tc>
                  <a:txBody>
                    <a:bodyPr/>
                    <a:lstStyle/>
                    <a:p>
                      <a:r>
                        <a:rPr lang="en-US" sz="1600" dirty="0"/>
                        <a:t>Identifies principal that issued the JWT</a:t>
                      </a:r>
                    </a:p>
                  </a:txBody>
                  <a:tcPr/>
                </a:tc>
                <a:extLst>
                  <a:ext uri="{0D108BD9-81ED-4DB2-BD59-A6C34878D82A}">
                    <a16:rowId xmlns:a16="http://schemas.microsoft.com/office/drawing/2014/main" val="3076938822"/>
                  </a:ext>
                </a:extLst>
              </a:tr>
              <a:tr h="371475">
                <a:tc>
                  <a:txBody>
                    <a:bodyPr/>
                    <a:lstStyle/>
                    <a:p>
                      <a:r>
                        <a:rPr lang="en-US" sz="1600" dirty="0"/>
                        <a:t>sub</a:t>
                      </a:r>
                    </a:p>
                  </a:txBody>
                  <a:tcPr/>
                </a:tc>
                <a:tc>
                  <a:txBody>
                    <a:bodyPr/>
                    <a:lstStyle/>
                    <a:p>
                      <a:r>
                        <a:rPr lang="en-US" sz="1600" dirty="0"/>
                        <a:t>Subject</a:t>
                      </a:r>
                    </a:p>
                  </a:txBody>
                  <a:tcPr/>
                </a:tc>
                <a:tc>
                  <a:txBody>
                    <a:bodyPr/>
                    <a:lstStyle/>
                    <a:p>
                      <a:r>
                        <a:rPr lang="en-US" sz="1600" dirty="0"/>
                        <a:t>Identifies the subject of the JWT</a:t>
                      </a:r>
                    </a:p>
                  </a:txBody>
                  <a:tcPr/>
                </a:tc>
                <a:extLst>
                  <a:ext uri="{0D108BD9-81ED-4DB2-BD59-A6C34878D82A}">
                    <a16:rowId xmlns:a16="http://schemas.microsoft.com/office/drawing/2014/main" val="3142950981"/>
                  </a:ext>
                </a:extLst>
              </a:tr>
              <a:tr h="371475">
                <a:tc>
                  <a:txBody>
                    <a:bodyPr/>
                    <a:lstStyle/>
                    <a:p>
                      <a:r>
                        <a:rPr lang="en-US" sz="1600" dirty="0" err="1"/>
                        <a:t>aud</a:t>
                      </a:r>
                      <a:endParaRPr lang="en-US" sz="1600" dirty="0"/>
                    </a:p>
                  </a:txBody>
                  <a:tcPr/>
                </a:tc>
                <a:tc>
                  <a:txBody>
                    <a:bodyPr/>
                    <a:lstStyle/>
                    <a:p>
                      <a:r>
                        <a:rPr lang="en-US" sz="1600" dirty="0"/>
                        <a:t>Audience</a:t>
                      </a:r>
                    </a:p>
                  </a:txBody>
                  <a:tcPr/>
                </a:tc>
                <a:tc>
                  <a:txBody>
                    <a:bodyPr/>
                    <a:lstStyle/>
                    <a:p>
                      <a:r>
                        <a:rPr lang="en-US" sz="1600" dirty="0"/>
                        <a:t>Identifies the recipients that the JWT is intended for</a:t>
                      </a:r>
                    </a:p>
                  </a:txBody>
                  <a:tcPr/>
                </a:tc>
                <a:extLst>
                  <a:ext uri="{0D108BD9-81ED-4DB2-BD59-A6C34878D82A}">
                    <a16:rowId xmlns:a16="http://schemas.microsoft.com/office/drawing/2014/main" val="4083947546"/>
                  </a:ext>
                </a:extLst>
              </a:tr>
              <a:tr h="371475">
                <a:tc>
                  <a:txBody>
                    <a:bodyPr/>
                    <a:lstStyle/>
                    <a:p>
                      <a:r>
                        <a:rPr lang="en-US" dirty="0"/>
                        <a:t>exp</a:t>
                      </a:r>
                    </a:p>
                  </a:txBody>
                  <a:tcPr/>
                </a:tc>
                <a:tc>
                  <a:txBody>
                    <a:bodyPr/>
                    <a:lstStyle/>
                    <a:p>
                      <a:r>
                        <a:rPr lang="en-US" dirty="0"/>
                        <a:t>Expiration Time</a:t>
                      </a:r>
                    </a:p>
                  </a:txBody>
                  <a:tcPr/>
                </a:tc>
                <a:tc>
                  <a:txBody>
                    <a:bodyPr/>
                    <a:lstStyle/>
                    <a:p>
                      <a:r>
                        <a:rPr lang="en-US" dirty="0"/>
                        <a:t>Identifies the expiration time on and after which the JWT must not be accepted for processing. The value must be a </a:t>
                      </a:r>
                      <a:r>
                        <a:rPr lang="en-US" dirty="0" err="1"/>
                        <a:t>NumericDate</a:t>
                      </a:r>
                      <a:r>
                        <a:rPr lang="en-US" dirty="0"/>
                        <a:t>.</a:t>
                      </a:r>
                    </a:p>
                  </a:txBody>
                  <a:tcPr/>
                </a:tc>
                <a:extLst>
                  <a:ext uri="{0D108BD9-81ED-4DB2-BD59-A6C34878D82A}">
                    <a16:rowId xmlns:a16="http://schemas.microsoft.com/office/drawing/2014/main" val="570586892"/>
                  </a:ext>
                </a:extLst>
              </a:tr>
              <a:tr h="371475">
                <a:tc>
                  <a:txBody>
                    <a:bodyPr/>
                    <a:lstStyle/>
                    <a:p>
                      <a:r>
                        <a:rPr lang="en-US" dirty="0" err="1"/>
                        <a:t>nbf</a:t>
                      </a:r>
                      <a:endParaRPr lang="en-US" dirty="0"/>
                    </a:p>
                  </a:txBody>
                  <a:tcPr/>
                </a:tc>
                <a:tc>
                  <a:txBody>
                    <a:bodyPr/>
                    <a:lstStyle/>
                    <a:p>
                      <a:r>
                        <a:rPr lang="en-US" dirty="0"/>
                        <a:t>Not Before</a:t>
                      </a:r>
                    </a:p>
                  </a:txBody>
                  <a:tcPr/>
                </a:tc>
                <a:tc>
                  <a:txBody>
                    <a:bodyPr/>
                    <a:lstStyle/>
                    <a:p>
                      <a:r>
                        <a:rPr lang="en-US" dirty="0"/>
                        <a:t>Identifies the time on which the JWT will start to be accepted for processing. The value must be a </a:t>
                      </a:r>
                      <a:r>
                        <a:rPr lang="en-US" dirty="0" err="1"/>
                        <a:t>NumericDate</a:t>
                      </a:r>
                      <a:endParaRPr lang="en-US" dirty="0"/>
                    </a:p>
                  </a:txBody>
                  <a:tcPr/>
                </a:tc>
                <a:extLst>
                  <a:ext uri="{0D108BD9-81ED-4DB2-BD59-A6C34878D82A}">
                    <a16:rowId xmlns:a16="http://schemas.microsoft.com/office/drawing/2014/main" val="2908335329"/>
                  </a:ext>
                </a:extLst>
              </a:tr>
              <a:tr h="371475">
                <a:tc>
                  <a:txBody>
                    <a:bodyPr/>
                    <a:lstStyle/>
                    <a:p>
                      <a:r>
                        <a:rPr lang="en-US" dirty="0" err="1"/>
                        <a:t>iat</a:t>
                      </a:r>
                      <a:endParaRPr lang="en-US" dirty="0"/>
                    </a:p>
                  </a:txBody>
                  <a:tcPr/>
                </a:tc>
                <a:tc>
                  <a:txBody>
                    <a:bodyPr/>
                    <a:lstStyle/>
                    <a:p>
                      <a:r>
                        <a:rPr lang="en-US" dirty="0"/>
                        <a:t>Issued at</a:t>
                      </a:r>
                    </a:p>
                  </a:txBody>
                  <a:tcPr/>
                </a:tc>
                <a:tc>
                  <a:txBody>
                    <a:bodyPr/>
                    <a:lstStyle/>
                    <a:p>
                      <a:r>
                        <a:rPr lang="en-US" dirty="0"/>
                        <a:t>Identifies the time at which the JWT was issued. The value must be a </a:t>
                      </a:r>
                      <a:r>
                        <a:rPr lang="en-US" dirty="0" err="1"/>
                        <a:t>NumericDate</a:t>
                      </a:r>
                      <a:r>
                        <a:rPr lang="en-US" dirty="0"/>
                        <a:t>.</a:t>
                      </a:r>
                    </a:p>
                  </a:txBody>
                  <a:tcPr/>
                </a:tc>
                <a:extLst>
                  <a:ext uri="{0D108BD9-81ED-4DB2-BD59-A6C34878D82A}">
                    <a16:rowId xmlns:a16="http://schemas.microsoft.com/office/drawing/2014/main" val="2114304692"/>
                  </a:ext>
                </a:extLst>
              </a:tr>
              <a:tr h="371475">
                <a:tc>
                  <a:txBody>
                    <a:bodyPr/>
                    <a:lstStyle/>
                    <a:p>
                      <a:r>
                        <a:rPr lang="en-US" dirty="0" err="1"/>
                        <a:t>jti</a:t>
                      </a:r>
                      <a:endParaRPr lang="en-US" dirty="0"/>
                    </a:p>
                  </a:txBody>
                  <a:tcPr/>
                </a:tc>
                <a:tc>
                  <a:txBody>
                    <a:bodyPr/>
                    <a:lstStyle/>
                    <a:p>
                      <a:r>
                        <a:rPr lang="en-US" dirty="0"/>
                        <a:t>JWT ID</a:t>
                      </a:r>
                    </a:p>
                  </a:txBody>
                  <a:tcPr/>
                </a:tc>
                <a:tc>
                  <a:txBody>
                    <a:bodyPr/>
                    <a:lstStyle/>
                    <a:p>
                      <a:r>
                        <a:rPr lang="en-US" dirty="0"/>
                        <a:t>Case sensitive unique identifier of the token even among different issuers</a:t>
                      </a:r>
                    </a:p>
                  </a:txBody>
                  <a:tcPr/>
                </a:tc>
                <a:extLst>
                  <a:ext uri="{0D108BD9-81ED-4DB2-BD59-A6C34878D82A}">
                    <a16:rowId xmlns:a16="http://schemas.microsoft.com/office/drawing/2014/main" val="2970065532"/>
                  </a:ext>
                </a:extLst>
              </a:tr>
            </a:tbl>
          </a:graphicData>
        </a:graphic>
      </p:graphicFrame>
    </p:spTree>
    <p:extLst>
      <p:ext uri="{BB962C8B-B14F-4D97-AF65-F5344CB8AC3E}">
        <p14:creationId xmlns:p14="http://schemas.microsoft.com/office/powerpoint/2010/main" val="199723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following fields can be used in authentication headers</a:t>
            </a:r>
          </a:p>
        </p:txBody>
      </p:sp>
      <p:graphicFrame>
        <p:nvGraphicFramePr>
          <p:cNvPr id="2" name="Table 2">
            <a:extLst>
              <a:ext uri="{FF2B5EF4-FFF2-40B4-BE49-F238E27FC236}">
                <a16:creationId xmlns:a16="http://schemas.microsoft.com/office/drawing/2014/main" id="{2B50660C-2FE3-4CFD-A452-CB82C3252CC3}"/>
              </a:ext>
            </a:extLst>
          </p:cNvPr>
          <p:cNvGraphicFramePr>
            <a:graphicFrameLocks noGrp="1"/>
          </p:cNvGraphicFramePr>
          <p:nvPr>
            <p:extLst>
              <p:ext uri="{D42A27DB-BD31-4B8C-83A1-F6EECF244321}">
                <p14:modId xmlns:p14="http://schemas.microsoft.com/office/powerpoint/2010/main" val="3605653359"/>
              </p:ext>
            </p:extLst>
          </p:nvPr>
        </p:nvGraphicFramePr>
        <p:xfrm>
          <a:off x="431800" y="2438400"/>
          <a:ext cx="8313328" cy="2331720"/>
        </p:xfrm>
        <a:graphic>
          <a:graphicData uri="http://schemas.openxmlformats.org/drawingml/2006/table">
            <a:tbl>
              <a:tblPr firstRow="1" bandRow="1">
                <a:tableStyleId>{5C22544A-7EE6-4342-B048-85BDC9FD1C3A}</a:tableStyleId>
              </a:tblPr>
              <a:tblGrid>
                <a:gridCol w="714692">
                  <a:extLst>
                    <a:ext uri="{9D8B030D-6E8A-4147-A177-3AD203B41FA5}">
                      <a16:colId xmlns:a16="http://schemas.microsoft.com/office/drawing/2014/main" val="1784278139"/>
                    </a:ext>
                  </a:extLst>
                </a:gridCol>
                <a:gridCol w="1596708">
                  <a:extLst>
                    <a:ext uri="{9D8B030D-6E8A-4147-A177-3AD203B41FA5}">
                      <a16:colId xmlns:a16="http://schemas.microsoft.com/office/drawing/2014/main" val="977477840"/>
                    </a:ext>
                  </a:extLst>
                </a:gridCol>
                <a:gridCol w="6001928">
                  <a:extLst>
                    <a:ext uri="{9D8B030D-6E8A-4147-A177-3AD203B41FA5}">
                      <a16:colId xmlns:a16="http://schemas.microsoft.com/office/drawing/2014/main" val="3680541188"/>
                    </a:ext>
                  </a:extLst>
                </a:gridCol>
              </a:tblGrid>
              <a:tr h="371475">
                <a:tc>
                  <a:txBody>
                    <a:bodyPr/>
                    <a:lstStyle/>
                    <a:p>
                      <a:pPr algn="ctr"/>
                      <a:r>
                        <a:rPr lang="en-US" dirty="0"/>
                        <a:t>Code</a:t>
                      </a:r>
                    </a:p>
                  </a:txBody>
                  <a:tcPr/>
                </a:tc>
                <a:tc>
                  <a:txBody>
                    <a:bodyPr/>
                    <a:lstStyle/>
                    <a:p>
                      <a:pPr algn="ctr"/>
                      <a:r>
                        <a:rPr lang="en-US" dirty="0"/>
                        <a:t>Name</a:t>
                      </a:r>
                    </a:p>
                  </a:txBody>
                  <a:tcPr/>
                </a:tc>
                <a:tc>
                  <a:txBody>
                    <a:bodyPr/>
                    <a:lstStyle/>
                    <a:p>
                      <a:pPr algn="ctr"/>
                      <a:r>
                        <a:rPr lang="en-US" dirty="0"/>
                        <a:t>Description</a:t>
                      </a:r>
                    </a:p>
                  </a:txBody>
                  <a:tcPr/>
                </a:tc>
                <a:extLst>
                  <a:ext uri="{0D108BD9-81ED-4DB2-BD59-A6C34878D82A}">
                    <a16:rowId xmlns:a16="http://schemas.microsoft.com/office/drawing/2014/main" val="938164978"/>
                  </a:ext>
                </a:extLst>
              </a:tr>
              <a:tr h="466725">
                <a:tc>
                  <a:txBody>
                    <a:bodyPr/>
                    <a:lstStyle/>
                    <a:p>
                      <a:r>
                        <a:rPr lang="en-US" sz="1600" dirty="0" err="1"/>
                        <a:t>typ</a:t>
                      </a:r>
                      <a:endParaRPr lang="en-US" sz="1600" dirty="0"/>
                    </a:p>
                  </a:txBody>
                  <a:tcPr/>
                </a:tc>
                <a:tc>
                  <a:txBody>
                    <a:bodyPr/>
                    <a:lstStyle/>
                    <a:p>
                      <a:r>
                        <a:rPr lang="en-US" sz="1600" dirty="0"/>
                        <a:t>Token type</a:t>
                      </a:r>
                    </a:p>
                  </a:txBody>
                  <a:tcPr/>
                </a:tc>
                <a:tc>
                  <a:txBody>
                    <a:bodyPr/>
                    <a:lstStyle/>
                    <a:p>
                      <a:r>
                        <a:rPr lang="en-US" sz="1600" dirty="0"/>
                        <a:t>If present, it is recommended to set this to JWT</a:t>
                      </a:r>
                    </a:p>
                  </a:txBody>
                  <a:tcPr/>
                </a:tc>
                <a:extLst>
                  <a:ext uri="{0D108BD9-81ED-4DB2-BD59-A6C34878D82A}">
                    <a16:rowId xmlns:a16="http://schemas.microsoft.com/office/drawing/2014/main" val="3076938822"/>
                  </a:ext>
                </a:extLst>
              </a:tr>
              <a:tr h="371475">
                <a:tc>
                  <a:txBody>
                    <a:bodyPr/>
                    <a:lstStyle/>
                    <a:p>
                      <a:r>
                        <a:rPr lang="en-US" sz="1600" dirty="0" err="1"/>
                        <a:t>cty</a:t>
                      </a:r>
                      <a:endParaRPr lang="en-US" sz="1600" dirty="0"/>
                    </a:p>
                  </a:txBody>
                  <a:tcPr/>
                </a:tc>
                <a:tc>
                  <a:txBody>
                    <a:bodyPr/>
                    <a:lstStyle/>
                    <a:p>
                      <a:r>
                        <a:rPr lang="en-US" sz="1600" dirty="0"/>
                        <a:t>Content type</a:t>
                      </a:r>
                    </a:p>
                  </a:txBody>
                  <a:tcPr/>
                </a:tc>
                <a:tc>
                  <a:txBody>
                    <a:bodyPr/>
                    <a:lstStyle/>
                    <a:p>
                      <a:r>
                        <a:rPr lang="en-US" sz="1600" dirty="0"/>
                        <a:t>If nested signing or encryption is employed, it is recommended to set this to JWT; otherwise, omit this field</a:t>
                      </a:r>
                    </a:p>
                  </a:txBody>
                  <a:tcPr/>
                </a:tc>
                <a:extLst>
                  <a:ext uri="{0D108BD9-81ED-4DB2-BD59-A6C34878D82A}">
                    <a16:rowId xmlns:a16="http://schemas.microsoft.com/office/drawing/2014/main" val="3142950981"/>
                  </a:ext>
                </a:extLst>
              </a:tr>
              <a:tr h="371475">
                <a:tc>
                  <a:txBody>
                    <a:bodyPr/>
                    <a:lstStyle/>
                    <a:p>
                      <a:r>
                        <a:rPr lang="en-US" dirty="0" err="1"/>
                        <a:t>alg</a:t>
                      </a:r>
                      <a:endParaRPr lang="en-US" dirty="0"/>
                    </a:p>
                  </a:txBody>
                  <a:tcPr/>
                </a:tc>
                <a:tc>
                  <a:txBody>
                    <a:bodyPr/>
                    <a:lstStyle/>
                    <a:p>
                      <a:r>
                        <a:rPr lang="en-US" dirty="0"/>
                        <a:t>Message authentication code algorithm</a:t>
                      </a:r>
                    </a:p>
                  </a:txBody>
                  <a:tcPr/>
                </a:tc>
                <a:tc>
                  <a:txBody>
                    <a:bodyPr/>
                    <a:lstStyle/>
                    <a:p>
                      <a:r>
                        <a:rPr lang="en-US" dirty="0"/>
                        <a:t>The issuer can freely set an algorithm to verify the signature on the token. However, some supported algorithms are insecure</a:t>
                      </a:r>
                    </a:p>
                  </a:txBody>
                  <a:tcPr/>
                </a:tc>
                <a:extLst>
                  <a:ext uri="{0D108BD9-81ED-4DB2-BD59-A6C34878D82A}">
                    <a16:rowId xmlns:a16="http://schemas.microsoft.com/office/drawing/2014/main" val="570586892"/>
                  </a:ext>
                </a:extLst>
              </a:tr>
            </a:tbl>
          </a:graphicData>
        </a:graphic>
      </p:graphicFrame>
    </p:spTree>
    <p:extLst>
      <p:ext uri="{BB962C8B-B14F-4D97-AF65-F5344CB8AC3E}">
        <p14:creationId xmlns:p14="http://schemas.microsoft.com/office/powerpoint/2010/main" val="272289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"sub" (subject)</a:t>
            </a:r>
            <a:r>
              <a:rPr lang="en-US" sz="1400" dirty="0">
                <a:solidFill>
                  <a:srgbClr val="3C5790"/>
                </a:solidFill>
              </a:rPr>
              <a:t> claim identifies the principal is the subject of the JWT.  </a:t>
            </a:r>
          </a:p>
          <a:p>
            <a:r>
              <a:rPr lang="en-US" sz="1400" dirty="0">
                <a:solidFill>
                  <a:srgbClr val="3C5790"/>
                </a:solidFill>
              </a:rPr>
              <a:t>The claims in a JWT are normally statements about the subject. </a:t>
            </a:r>
          </a:p>
          <a:p>
            <a:r>
              <a:rPr lang="en-US" sz="1400" dirty="0">
                <a:solidFill>
                  <a:srgbClr val="3C5790"/>
                </a:solidFill>
              </a:rPr>
              <a:t>The "sub" value is a case-sensitive string containing a </a:t>
            </a:r>
            <a:r>
              <a:rPr lang="en-US" sz="1400" dirty="0" err="1">
                <a:solidFill>
                  <a:srgbClr val="3C5790"/>
                </a:solidFill>
              </a:rPr>
              <a:t>StringOrURI</a:t>
            </a:r>
            <a:r>
              <a:rPr lang="en-US" sz="1400" dirty="0">
                <a:solidFill>
                  <a:srgbClr val="3C5790"/>
                </a:solidFill>
              </a:rPr>
              <a:t> value.</a:t>
            </a:r>
          </a:p>
          <a:p>
            <a:r>
              <a:rPr lang="en-US" sz="1400" dirty="0">
                <a:solidFill>
                  <a:srgbClr val="3C5790"/>
                </a:solidFill>
              </a:rPr>
              <a:t>Use of this claim is OPTIONAL.</a:t>
            </a:r>
          </a:p>
        </p:txBody>
      </p:sp>
    </p:spTree>
    <p:extLst>
      <p:ext uri="{BB962C8B-B14F-4D97-AF65-F5344CB8AC3E}">
        <p14:creationId xmlns:p14="http://schemas.microsoft.com/office/powerpoint/2010/main" val="196457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aud</a:t>
            </a:r>
            <a:r>
              <a:rPr lang="en-US" sz="1400" b="1" dirty="0">
                <a:solidFill>
                  <a:srgbClr val="3C5790"/>
                </a:solidFill>
              </a:rPr>
              <a:t>" (audience)</a:t>
            </a:r>
            <a:r>
              <a:rPr lang="en-US" sz="1400" dirty="0">
                <a:solidFill>
                  <a:srgbClr val="3C5790"/>
                </a:solidFill>
              </a:rPr>
              <a:t> claim identifies the recipients that the JWT is intended for.</a:t>
            </a:r>
          </a:p>
          <a:p>
            <a:r>
              <a:rPr lang="en-US" sz="1400" dirty="0">
                <a:solidFill>
                  <a:srgbClr val="3C5790"/>
                </a:solidFill>
              </a:rPr>
              <a:t>If the principal processing the claim does not identify itself with a value in the "</a:t>
            </a:r>
            <a:r>
              <a:rPr lang="en-US" sz="1400" dirty="0" err="1">
                <a:solidFill>
                  <a:srgbClr val="3C5790"/>
                </a:solidFill>
              </a:rPr>
              <a:t>aud</a:t>
            </a:r>
            <a:r>
              <a:rPr lang="en-US" sz="1400" dirty="0">
                <a:solidFill>
                  <a:srgbClr val="3C5790"/>
                </a:solidFill>
              </a:rPr>
              <a:t>" claim when this claim is present, then the JWT MUST be rejected.</a:t>
            </a:r>
          </a:p>
          <a:p>
            <a:r>
              <a:rPr lang="en-US" sz="1400" dirty="0">
                <a:solidFill>
                  <a:srgbClr val="3C5790"/>
                </a:solidFill>
              </a:rPr>
              <a:t>The "</a:t>
            </a:r>
            <a:r>
              <a:rPr lang="en-US" sz="1400" dirty="0" err="1">
                <a:solidFill>
                  <a:srgbClr val="3C5790"/>
                </a:solidFill>
              </a:rPr>
              <a:t>aud</a:t>
            </a:r>
            <a:r>
              <a:rPr lang="en-US" sz="1400" dirty="0">
                <a:solidFill>
                  <a:srgbClr val="3C5790"/>
                </a:solidFill>
              </a:rPr>
              <a:t>" value is an array of case-sensitive strings, each containing a </a:t>
            </a:r>
            <a:r>
              <a:rPr lang="en-US" sz="1400" dirty="0" err="1">
                <a:solidFill>
                  <a:srgbClr val="3C5790"/>
                </a:solidFill>
              </a:rPr>
              <a:t>StringOrURI</a:t>
            </a:r>
            <a:r>
              <a:rPr lang="en-US" sz="1400" dirty="0">
                <a:solidFill>
                  <a:srgbClr val="3C5790"/>
                </a:solidFill>
              </a:rPr>
              <a:t> value.</a:t>
            </a:r>
          </a:p>
        </p:txBody>
      </p:sp>
    </p:spTree>
    <p:extLst>
      <p:ext uri="{BB962C8B-B14F-4D97-AF65-F5344CB8AC3E}">
        <p14:creationId xmlns:p14="http://schemas.microsoft.com/office/powerpoint/2010/main" val="366392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"exp" (expiration time)</a:t>
            </a:r>
            <a:r>
              <a:rPr lang="en-US" sz="1400" dirty="0">
                <a:solidFill>
                  <a:srgbClr val="3C5790"/>
                </a:solidFill>
              </a:rPr>
              <a:t> claim identifies the expiration time.</a:t>
            </a:r>
          </a:p>
          <a:p>
            <a:r>
              <a:rPr lang="en-US" sz="1400" dirty="0">
                <a:solidFill>
                  <a:srgbClr val="3C5790"/>
                </a:solidFill>
              </a:rPr>
              <a:t>The processing of the "exp" claim requires that the current date/time MUST be before the expiration date/time listed in the "exp" claim.</a:t>
            </a:r>
          </a:p>
          <a:p>
            <a:r>
              <a:rPr lang="en-US" sz="1400" dirty="0">
                <a:solidFill>
                  <a:srgbClr val="3C5790"/>
                </a:solidFill>
              </a:rPr>
              <a:t>Use of this claim is OPTIONAL.</a:t>
            </a:r>
          </a:p>
        </p:txBody>
      </p:sp>
    </p:spTree>
    <p:extLst>
      <p:ext uri="{BB962C8B-B14F-4D97-AF65-F5344CB8AC3E}">
        <p14:creationId xmlns:p14="http://schemas.microsoft.com/office/powerpoint/2010/main" val="1893379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nbf</a:t>
            </a:r>
            <a:r>
              <a:rPr lang="en-US" sz="1400" b="1" dirty="0">
                <a:solidFill>
                  <a:srgbClr val="3C5790"/>
                </a:solidFill>
              </a:rPr>
              <a:t>" (not before)</a:t>
            </a:r>
            <a:r>
              <a:rPr lang="en-US" sz="1400" dirty="0">
                <a:solidFill>
                  <a:srgbClr val="3C5790"/>
                </a:solidFill>
              </a:rPr>
              <a:t> claim identifies the time before which the JWT MUST NOT be accepted for processing.</a:t>
            </a:r>
          </a:p>
          <a:p>
            <a:r>
              <a:rPr lang="en-US" sz="1400" dirty="0">
                <a:solidFill>
                  <a:srgbClr val="3C5790"/>
                </a:solidFill>
              </a:rPr>
              <a:t>The processing of the "</a:t>
            </a:r>
            <a:r>
              <a:rPr lang="en-US" sz="1400" dirty="0" err="1">
                <a:solidFill>
                  <a:srgbClr val="3C5790"/>
                </a:solidFill>
              </a:rPr>
              <a:t>nbf</a:t>
            </a:r>
            <a:r>
              <a:rPr lang="en-US" sz="1400" dirty="0">
                <a:solidFill>
                  <a:srgbClr val="3C5790"/>
                </a:solidFill>
              </a:rPr>
              <a:t>" claim requires that the current date/time MUST be after or equal to the not-before date/time listed in the "</a:t>
            </a:r>
            <a:r>
              <a:rPr lang="en-US" sz="1400" dirty="0" err="1">
                <a:solidFill>
                  <a:srgbClr val="3C5790"/>
                </a:solidFill>
              </a:rPr>
              <a:t>nbf</a:t>
            </a:r>
            <a:r>
              <a:rPr lang="en-US" sz="1400" dirty="0">
                <a:solidFill>
                  <a:srgbClr val="3C5790"/>
                </a:solidFill>
              </a:rPr>
              <a:t>" claim.</a:t>
            </a:r>
          </a:p>
          <a:p>
            <a:r>
              <a:rPr lang="en-US" sz="1400" dirty="0">
                <a:solidFill>
                  <a:srgbClr val="3C5790"/>
                </a:solidFill>
              </a:rPr>
              <a:t>Use of this claim is OPTIONAL.</a:t>
            </a:r>
          </a:p>
        </p:txBody>
      </p:sp>
    </p:spTree>
    <p:extLst>
      <p:ext uri="{BB962C8B-B14F-4D97-AF65-F5344CB8AC3E}">
        <p14:creationId xmlns:p14="http://schemas.microsoft.com/office/powerpoint/2010/main" val="136361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JWT?</a:t>
            </a:r>
          </a:p>
          <a:p>
            <a:r>
              <a:rPr lang="fr-CA" sz="1600" dirty="0" err="1">
                <a:solidFill>
                  <a:srgbClr val="3C5790"/>
                </a:solidFill>
              </a:rPr>
              <a:t>Terminology</a:t>
            </a:r>
            <a:endParaRPr lang="fr-CA" sz="1600" dirty="0">
              <a:solidFill>
                <a:srgbClr val="3C5790"/>
              </a:solidFill>
            </a:endParaRPr>
          </a:p>
          <a:p>
            <a:r>
              <a:rPr lang="fr-CA" sz="1600" dirty="0">
                <a:solidFill>
                  <a:srgbClr val="3C5790"/>
                </a:solidFill>
              </a:rPr>
              <a:t>Structure</a:t>
            </a:r>
          </a:p>
          <a:p>
            <a:r>
              <a:rPr lang="fr-CA" sz="1600" dirty="0" err="1">
                <a:solidFill>
                  <a:srgbClr val="3C5790"/>
                </a:solidFill>
              </a:rPr>
              <a:t>Core</a:t>
            </a:r>
            <a:endParaRPr lang="fr-CA" sz="1600" dirty="0">
              <a:solidFill>
                <a:srgbClr val="3C5790"/>
              </a:solidFill>
            </a:endParaRPr>
          </a:p>
          <a:p>
            <a:r>
              <a:rPr lang="fr-CA" sz="1600" dirty="0">
                <a:solidFill>
                  <a:srgbClr val="3C5790"/>
                </a:solidFill>
              </a:rPr>
              <a:t>JWS</a:t>
            </a: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iat</a:t>
            </a:r>
            <a:r>
              <a:rPr lang="en-US" sz="1400" b="1" dirty="0">
                <a:solidFill>
                  <a:srgbClr val="3C5790"/>
                </a:solidFill>
              </a:rPr>
              <a:t>" (issued at)</a:t>
            </a:r>
            <a:r>
              <a:rPr lang="en-US" sz="1400" dirty="0">
                <a:solidFill>
                  <a:srgbClr val="3C5790"/>
                </a:solidFill>
              </a:rPr>
              <a:t> claim identifies the time at which the JWT was issued.  </a:t>
            </a:r>
          </a:p>
          <a:p>
            <a:r>
              <a:rPr lang="en-US" sz="1400" dirty="0">
                <a:solidFill>
                  <a:srgbClr val="3C5790"/>
                </a:solidFill>
              </a:rPr>
              <a:t>This claim can be used to determine the age of the JWT.  </a:t>
            </a:r>
          </a:p>
          <a:p>
            <a:r>
              <a:rPr lang="en-US" sz="1400" dirty="0">
                <a:solidFill>
                  <a:srgbClr val="3C5790"/>
                </a:solidFill>
              </a:rPr>
              <a:t>Its value MUST be a number containing a </a:t>
            </a:r>
            <a:r>
              <a:rPr lang="en-US" sz="1400" dirty="0" err="1">
                <a:solidFill>
                  <a:srgbClr val="3C5790"/>
                </a:solidFill>
              </a:rPr>
              <a:t>NumericDate</a:t>
            </a:r>
            <a:r>
              <a:rPr lang="en-US" sz="1400" dirty="0">
                <a:solidFill>
                  <a:srgbClr val="3C5790"/>
                </a:solidFill>
              </a:rPr>
              <a:t> value.  </a:t>
            </a:r>
          </a:p>
          <a:p>
            <a:r>
              <a:rPr lang="en-US" sz="1400" dirty="0">
                <a:solidFill>
                  <a:srgbClr val="3C5790"/>
                </a:solidFill>
              </a:rPr>
              <a:t>Use of this claim is OPTIONAL. </a:t>
            </a:r>
          </a:p>
        </p:txBody>
      </p:sp>
    </p:spTree>
    <p:extLst>
      <p:ext uri="{BB962C8B-B14F-4D97-AF65-F5344CB8AC3E}">
        <p14:creationId xmlns:p14="http://schemas.microsoft.com/office/powerpoint/2010/main" val="357236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jti</a:t>
            </a:r>
            <a:r>
              <a:rPr lang="en-US" sz="1400" b="1" dirty="0">
                <a:solidFill>
                  <a:srgbClr val="3C5790"/>
                </a:solidFill>
              </a:rPr>
              <a:t>" (JWT ID)</a:t>
            </a:r>
            <a:r>
              <a:rPr lang="en-US" sz="1400" dirty="0">
                <a:solidFill>
                  <a:srgbClr val="3C5790"/>
                </a:solidFill>
              </a:rPr>
              <a:t> claim provides a unique identifier for the JWT.</a:t>
            </a:r>
          </a:p>
          <a:p>
            <a:r>
              <a:rPr lang="en-US" sz="1400" dirty="0">
                <a:solidFill>
                  <a:srgbClr val="3C5790"/>
                </a:solidFill>
              </a:rPr>
              <a:t>The "</a:t>
            </a:r>
            <a:r>
              <a:rPr lang="en-US" sz="1400" dirty="0" err="1">
                <a:solidFill>
                  <a:srgbClr val="3C5790"/>
                </a:solidFill>
              </a:rPr>
              <a:t>jti</a:t>
            </a:r>
            <a:r>
              <a:rPr lang="en-US" sz="1400" dirty="0">
                <a:solidFill>
                  <a:srgbClr val="3C5790"/>
                </a:solidFill>
              </a:rPr>
              <a:t>" value is a case-sensitive string.  </a:t>
            </a:r>
          </a:p>
          <a:p>
            <a:r>
              <a:rPr lang="en-US" sz="1400" dirty="0">
                <a:solidFill>
                  <a:srgbClr val="3C5790"/>
                </a:solidFill>
              </a:rPr>
              <a:t>Use of this claim is OPTIONAL.</a:t>
            </a:r>
          </a:p>
        </p:txBody>
      </p:sp>
    </p:spTree>
    <p:extLst>
      <p:ext uri="{BB962C8B-B14F-4D97-AF65-F5344CB8AC3E}">
        <p14:creationId xmlns:p14="http://schemas.microsoft.com/office/powerpoint/2010/main" val="111055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typ</a:t>
            </a:r>
            <a:r>
              <a:rPr lang="en-US" sz="1400" b="1" dirty="0">
                <a:solidFill>
                  <a:srgbClr val="3C5790"/>
                </a:solidFill>
              </a:rPr>
              <a:t>" (type) Header</a:t>
            </a:r>
            <a:r>
              <a:rPr lang="en-US" sz="1400" dirty="0">
                <a:solidFill>
                  <a:srgbClr val="3C5790"/>
                </a:solidFill>
              </a:rPr>
              <a:t> Parameter defined by JWS and JWE is used by JWT applications to declare the media type  of the complete JWT.</a:t>
            </a:r>
          </a:p>
          <a:p>
            <a:r>
              <a:rPr lang="en-US" sz="1400" dirty="0">
                <a:solidFill>
                  <a:srgbClr val="3C5790"/>
                </a:solidFill>
              </a:rPr>
              <a:t>This is intended for use by the JWT application when values that are not JWTs could also be present in an application data structure that can contain a JWT object.</a:t>
            </a:r>
          </a:p>
          <a:p>
            <a:r>
              <a:rPr lang="en-US" sz="1400" dirty="0">
                <a:solidFill>
                  <a:srgbClr val="3C5790"/>
                </a:solidFill>
              </a:rPr>
              <a:t>Use of this Header Parameter is OPTIONAL.</a:t>
            </a:r>
          </a:p>
        </p:txBody>
      </p:sp>
    </p:spTree>
    <p:extLst>
      <p:ext uri="{BB962C8B-B14F-4D97-AF65-F5344CB8AC3E}">
        <p14:creationId xmlns:p14="http://schemas.microsoft.com/office/powerpoint/2010/main" val="248879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cty</a:t>
            </a:r>
            <a:r>
              <a:rPr lang="en-US" sz="1400" b="1" dirty="0">
                <a:solidFill>
                  <a:srgbClr val="3C5790"/>
                </a:solidFill>
              </a:rPr>
              <a:t>" (content type) Header </a:t>
            </a:r>
            <a:r>
              <a:rPr lang="en-US" sz="1400" dirty="0">
                <a:solidFill>
                  <a:srgbClr val="3C5790"/>
                </a:solidFill>
              </a:rPr>
              <a:t>Parameter defined by JWS and JWE is used by this specification to convey structural information about the JWT.</a:t>
            </a:r>
          </a:p>
          <a:p>
            <a:r>
              <a:rPr lang="en-US" sz="1400" dirty="0">
                <a:solidFill>
                  <a:srgbClr val="3C5790"/>
                </a:solidFill>
              </a:rPr>
              <a:t>In the normal case in which nested signing or encryption operations are not employed, the use of this Header Parameter is NOT RECOMMENDED.  </a:t>
            </a:r>
          </a:p>
          <a:p>
            <a:r>
              <a:rPr lang="en-US" sz="1400" dirty="0">
                <a:solidFill>
                  <a:srgbClr val="3C5790"/>
                </a:solidFill>
              </a:rPr>
              <a:t>In the case that nested signing or encryption is employed, this Header Parameter MUST be present.</a:t>
            </a:r>
          </a:p>
        </p:txBody>
      </p:sp>
    </p:spTree>
    <p:extLst>
      <p:ext uri="{BB962C8B-B14F-4D97-AF65-F5344CB8AC3E}">
        <p14:creationId xmlns:p14="http://schemas.microsoft.com/office/powerpoint/2010/main" val="4021664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JWS(JSON Web Signature) represents digitally signed or </a:t>
            </a:r>
            <a:r>
              <a:rPr lang="en-US" sz="1400" dirty="0" err="1">
                <a:solidFill>
                  <a:srgbClr val="3C5790"/>
                </a:solidFill>
              </a:rPr>
              <a:t>MACed</a:t>
            </a:r>
            <a:r>
              <a:rPr lang="en-US" sz="1400" dirty="0">
                <a:solidFill>
                  <a:srgbClr val="3C5790"/>
                </a:solidFill>
              </a:rPr>
              <a:t> content using JSON data structure and base64url encoding.</a:t>
            </a:r>
          </a:p>
          <a:p>
            <a:r>
              <a:rPr lang="en-US" sz="1400" dirty="0">
                <a:solidFill>
                  <a:srgbClr val="3C5790"/>
                </a:solidFill>
              </a:rPr>
              <a:t>A JWS represents these logical values: </a:t>
            </a:r>
          </a:p>
          <a:p>
            <a:pPr lvl="1"/>
            <a:r>
              <a:rPr lang="en-US" sz="1400" dirty="0">
                <a:solidFill>
                  <a:srgbClr val="3C5790"/>
                </a:solidFill>
              </a:rPr>
              <a:t>JOSE Header</a:t>
            </a:r>
          </a:p>
          <a:p>
            <a:pPr lvl="1"/>
            <a:r>
              <a:rPr lang="en-US" sz="1400" dirty="0">
                <a:solidFill>
                  <a:srgbClr val="3C5790"/>
                </a:solidFill>
              </a:rPr>
              <a:t>JWS Payload</a:t>
            </a:r>
          </a:p>
          <a:p>
            <a:pPr lvl="1"/>
            <a:r>
              <a:rPr lang="en-US" sz="1400" dirty="0">
                <a:solidFill>
                  <a:srgbClr val="3C5790"/>
                </a:solidFill>
              </a:rPr>
              <a:t>JWS Signature</a:t>
            </a:r>
          </a:p>
        </p:txBody>
      </p:sp>
    </p:spTree>
    <p:extLst>
      <p:ext uri="{BB962C8B-B14F-4D97-AF65-F5344CB8AC3E}">
        <p14:creationId xmlns:p14="http://schemas.microsoft.com/office/powerpoint/2010/main" val="2919275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JOSE Header members are the union of the members of these values:</a:t>
            </a:r>
          </a:p>
          <a:p>
            <a:pPr lvl="1"/>
            <a:r>
              <a:rPr lang="en-US" sz="1400" dirty="0">
                <a:solidFill>
                  <a:srgbClr val="3C5790"/>
                </a:solidFill>
              </a:rPr>
              <a:t>JWS Protected Header</a:t>
            </a:r>
          </a:p>
          <a:p>
            <a:pPr lvl="1"/>
            <a:r>
              <a:rPr lang="en-US" sz="1400" dirty="0">
                <a:solidFill>
                  <a:srgbClr val="3C5790"/>
                </a:solidFill>
              </a:rPr>
              <a:t>JWS Unprotected Header</a:t>
            </a:r>
          </a:p>
        </p:txBody>
      </p:sp>
    </p:spTree>
    <p:extLst>
      <p:ext uri="{BB962C8B-B14F-4D97-AF65-F5344CB8AC3E}">
        <p14:creationId xmlns:p14="http://schemas.microsoft.com/office/powerpoint/2010/main" val="445468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jku</a:t>
            </a:r>
            <a:r>
              <a:rPr lang="en-US" sz="1400" b="1" dirty="0">
                <a:solidFill>
                  <a:srgbClr val="3C5790"/>
                </a:solidFill>
              </a:rPr>
              <a:t>" (JWK Set URL) </a:t>
            </a:r>
            <a:r>
              <a:rPr lang="en-US" sz="1400" dirty="0">
                <a:solidFill>
                  <a:srgbClr val="3C5790"/>
                </a:solidFill>
              </a:rPr>
              <a:t>Header Parameter is a URI that refers to a resource for a set of JSON-encoded public keys, one of which corresponds to the key used to digitally sign the JWS.  </a:t>
            </a:r>
          </a:p>
          <a:p>
            <a:r>
              <a:rPr lang="en-US" sz="1400" dirty="0">
                <a:solidFill>
                  <a:srgbClr val="3C5790"/>
                </a:solidFill>
              </a:rPr>
              <a:t>The keys MUST be encoded as a JWK Set.</a:t>
            </a:r>
          </a:p>
          <a:p>
            <a:r>
              <a:rPr lang="en-US" sz="1400" dirty="0">
                <a:solidFill>
                  <a:srgbClr val="3C5790"/>
                </a:solidFill>
              </a:rPr>
              <a:t>The protocol used to acquire the resource MUST provide integrity protection.</a:t>
            </a:r>
          </a:p>
        </p:txBody>
      </p:sp>
    </p:spTree>
    <p:extLst>
      <p:ext uri="{BB962C8B-B14F-4D97-AF65-F5344CB8AC3E}">
        <p14:creationId xmlns:p14="http://schemas.microsoft.com/office/powerpoint/2010/main" val="1210651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jwk</a:t>
            </a:r>
            <a:r>
              <a:rPr lang="en-US" sz="1400" b="1" dirty="0">
                <a:solidFill>
                  <a:srgbClr val="3C5790"/>
                </a:solidFill>
              </a:rPr>
              <a:t>" (JSON Web Key) </a:t>
            </a:r>
            <a:r>
              <a:rPr lang="en-US" sz="1400" dirty="0">
                <a:solidFill>
                  <a:srgbClr val="3C5790"/>
                </a:solidFill>
              </a:rPr>
              <a:t>Header Parameter is the public key that corresponds to the key used to digitally sign the JWS.  </a:t>
            </a:r>
          </a:p>
          <a:p>
            <a:r>
              <a:rPr lang="en-US" sz="1400" dirty="0">
                <a:solidFill>
                  <a:srgbClr val="3C5790"/>
                </a:solidFill>
              </a:rPr>
              <a:t>This key is represented as a JWK(JSON Web Key).</a:t>
            </a:r>
          </a:p>
          <a:p>
            <a:r>
              <a:rPr lang="en-US" sz="1400" dirty="0">
                <a:solidFill>
                  <a:srgbClr val="3C5790"/>
                </a:solidFill>
              </a:rPr>
              <a:t>Use of this Header Parameter is OPTIONAL.</a:t>
            </a:r>
          </a:p>
        </p:txBody>
      </p:sp>
    </p:spTree>
    <p:extLst>
      <p:ext uri="{BB962C8B-B14F-4D97-AF65-F5344CB8AC3E}">
        <p14:creationId xmlns:p14="http://schemas.microsoft.com/office/powerpoint/2010/main" val="114413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"kid" (key ID) Header </a:t>
            </a:r>
            <a:r>
              <a:rPr lang="en-US" sz="1400" dirty="0">
                <a:solidFill>
                  <a:srgbClr val="3C5790"/>
                </a:solidFill>
              </a:rPr>
              <a:t>Parameter is a hint indicating which key was used to secure the JWS.  </a:t>
            </a:r>
          </a:p>
          <a:p>
            <a:r>
              <a:rPr lang="en-US" sz="1400" dirty="0">
                <a:solidFill>
                  <a:srgbClr val="3C5790"/>
                </a:solidFill>
              </a:rPr>
              <a:t>This parameter allows originators to explicitly signal a change of key to recipients.  </a:t>
            </a:r>
          </a:p>
          <a:p>
            <a:r>
              <a:rPr lang="en-US" sz="1400" dirty="0">
                <a:solidFill>
                  <a:srgbClr val="3C5790"/>
                </a:solidFill>
              </a:rPr>
              <a:t>The structure of the "kid" value is unspecified.  </a:t>
            </a:r>
          </a:p>
          <a:p>
            <a:r>
              <a:rPr lang="en-US" sz="1400" dirty="0">
                <a:solidFill>
                  <a:srgbClr val="3C5790"/>
                </a:solidFill>
              </a:rPr>
              <a:t>Its value MUST be a case-sensitive string.  </a:t>
            </a:r>
          </a:p>
          <a:p>
            <a:r>
              <a:rPr lang="en-US" sz="1400" dirty="0">
                <a:solidFill>
                  <a:srgbClr val="3C5790"/>
                </a:solidFill>
              </a:rPr>
              <a:t>Use of this Header Parameter is OPTIONAL.</a:t>
            </a:r>
          </a:p>
        </p:txBody>
      </p:sp>
    </p:spTree>
    <p:extLst>
      <p:ext uri="{BB962C8B-B14F-4D97-AF65-F5344CB8AC3E}">
        <p14:creationId xmlns:p14="http://schemas.microsoft.com/office/powerpoint/2010/main" val="365280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"x5u" (X.509 URL) Header</a:t>
            </a:r>
            <a:r>
              <a:rPr lang="en-US" sz="1400" dirty="0">
                <a:solidFill>
                  <a:srgbClr val="3C5790"/>
                </a:solidFill>
              </a:rPr>
              <a:t> Parameter is a URI that refers to a resource for the X.509 public key certificate or certificate chain corresponding to the key used to digitally sign the JWS.</a:t>
            </a:r>
          </a:p>
          <a:p>
            <a:r>
              <a:rPr lang="en-US" sz="1400" dirty="0">
                <a:solidFill>
                  <a:srgbClr val="3C5790"/>
                </a:solidFill>
              </a:rPr>
              <a:t>Use of this Header Parameter is OPTIONAL.</a:t>
            </a:r>
          </a:p>
        </p:txBody>
      </p:sp>
    </p:spTree>
    <p:extLst>
      <p:ext uri="{BB962C8B-B14F-4D97-AF65-F5344CB8AC3E}">
        <p14:creationId xmlns:p14="http://schemas.microsoft.com/office/powerpoint/2010/main" val="224372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JWT ?</a:t>
            </a:r>
          </a:p>
        </p:txBody>
      </p:sp>
      <p:sp>
        <p:nvSpPr>
          <p:cNvPr id="4099" name="Espace réservé du contenu 4"/>
          <p:cNvSpPr>
            <a:spLocks noGrp="1"/>
          </p:cNvSpPr>
          <p:nvPr>
            <p:ph idx="1"/>
          </p:nvPr>
        </p:nvSpPr>
        <p:spPr>
          <a:xfrm>
            <a:off x="228600" y="2133600"/>
            <a:ext cx="8686800" cy="2514600"/>
          </a:xfrm>
        </p:spPr>
        <p:txBody>
          <a:bodyPr/>
          <a:lstStyle/>
          <a:p>
            <a:r>
              <a:rPr lang="en-US" sz="1500" b="1" dirty="0">
                <a:solidFill>
                  <a:srgbClr val="3C5790"/>
                </a:solidFill>
              </a:rPr>
              <a:t>JSON Web Token (JWT)</a:t>
            </a:r>
            <a:r>
              <a:rPr lang="en-US" sz="1500" dirty="0">
                <a:solidFill>
                  <a:srgbClr val="3C5790"/>
                </a:solidFill>
              </a:rPr>
              <a:t> is an Internet standard for creating data with optional signature and/or optional encryption whose payload holds JSON that asserts some number of claims.</a:t>
            </a:r>
          </a:p>
          <a:p>
            <a:r>
              <a:rPr lang="en-US" sz="1500" dirty="0">
                <a:solidFill>
                  <a:srgbClr val="3C5790"/>
                </a:solidFill>
              </a:rPr>
              <a:t>The tokens are signed either using a private secret or a public/private key.</a:t>
            </a:r>
          </a:p>
          <a:p>
            <a:r>
              <a:rPr lang="en-US" sz="1500" dirty="0">
                <a:solidFill>
                  <a:srgbClr val="3C5790"/>
                </a:solidFill>
              </a:rPr>
              <a:t>JWT relies on other JSON-based standards: JSON Web Signature and JSON Web Encryption.</a:t>
            </a:r>
          </a:p>
          <a:p>
            <a:r>
              <a:rPr lang="en-US" sz="1500" dirty="0">
                <a:solidFill>
                  <a:srgbClr val="3C5790"/>
                </a:solidFill>
              </a:rPr>
              <a:t>JWT is described in RFC 7519.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JWS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"x5c" (X.509 certificate chain) Header</a:t>
            </a:r>
            <a:r>
              <a:rPr lang="en-US" sz="1400" dirty="0">
                <a:solidFill>
                  <a:srgbClr val="3C5790"/>
                </a:solidFill>
              </a:rPr>
              <a:t> Parameter contains the X.509 public key certificate or certificate chain corresponding to the key used to digitally sign the JWS.</a:t>
            </a:r>
          </a:p>
          <a:p>
            <a:r>
              <a:rPr lang="en-US" sz="1400" dirty="0">
                <a:solidFill>
                  <a:srgbClr val="3C5790"/>
                </a:solidFill>
              </a:rPr>
              <a:t>The certificate or certificate chain is represented as a JSON array of certificate value strings.</a:t>
            </a:r>
          </a:p>
          <a:p>
            <a:r>
              <a:rPr lang="en-US" sz="1400" dirty="0">
                <a:solidFill>
                  <a:srgbClr val="3C5790"/>
                </a:solidFill>
              </a:rPr>
              <a:t>Use of this Header Parameter is OPTIONAL.</a:t>
            </a:r>
          </a:p>
        </p:txBody>
      </p:sp>
    </p:spTree>
    <p:extLst>
      <p:ext uri="{BB962C8B-B14F-4D97-AF65-F5344CB8AC3E}">
        <p14:creationId xmlns:p14="http://schemas.microsoft.com/office/powerpoint/2010/main" val="200893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JWTs expire at specific intervals</a:t>
            </a:r>
          </a:p>
          <a:p>
            <a:r>
              <a:rPr lang="en-US" sz="1400" dirty="0">
                <a:solidFill>
                  <a:srgbClr val="3C5790"/>
                </a:solidFill>
              </a:rPr>
              <a:t>JWTs are signed</a:t>
            </a:r>
          </a:p>
          <a:p>
            <a:r>
              <a:rPr lang="en-US" sz="1400" dirty="0">
                <a:solidFill>
                  <a:srgbClr val="3C5790"/>
                </a:solidFill>
              </a:rPr>
              <a:t>JWTs have exploits</a:t>
            </a:r>
          </a:p>
          <a:p>
            <a:r>
              <a:rPr lang="en-US" sz="1400" dirty="0">
                <a:solidFill>
                  <a:srgbClr val="3C5790"/>
                </a:solidFill>
              </a:rPr>
              <a:t>JWTs aren't easily revocable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https://tools.ietf.org/html/rfc7519</a:t>
            </a:r>
          </a:p>
          <a:p>
            <a:r>
              <a:rPr lang="en-US" sz="1600" dirty="0">
                <a:solidFill>
                  <a:schemeClr val="bg1"/>
                </a:solidFill>
              </a:rPr>
              <a:t>https://tools.ietf.org/html/rfc7515</a:t>
            </a:r>
          </a:p>
          <a:p>
            <a:r>
              <a:rPr lang="en-US" sz="1600" dirty="0">
                <a:solidFill>
                  <a:schemeClr val="bg1"/>
                </a:solidFill>
              </a:rPr>
              <a:t>https://en.wikipedia.org/wiki/JSON_Web_Token</a:t>
            </a:r>
            <a:endParaRPr lang="fr-CA"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JWT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The tokens can be signed by one party's private key (usually the server's) so that party can subsequently verify the token is legitimate. If the other party, by some suitable and trustworthy means, is in possession of the corresponding public key, they too can verify the token's legitimacy.</a:t>
            </a:r>
          </a:p>
          <a:p>
            <a:r>
              <a:rPr lang="en-US" sz="1500" dirty="0">
                <a:solidFill>
                  <a:srgbClr val="3C5790"/>
                </a:solidFill>
              </a:rPr>
              <a:t>The tokens are designed to be compact, URL-safe, and usable especially in a web-browser single-sign-on (SSO) context.</a:t>
            </a:r>
          </a:p>
          <a:p>
            <a:r>
              <a:rPr lang="en-US" sz="1500" dirty="0">
                <a:solidFill>
                  <a:srgbClr val="3C5790"/>
                </a:solidFill>
              </a:rPr>
              <a:t>JWT claims can typically be used to pass identity of authenticated users between an </a:t>
            </a:r>
            <a:r>
              <a:rPr lang="en-US" sz="1500" b="1" dirty="0">
                <a:solidFill>
                  <a:srgbClr val="3C5790"/>
                </a:solidFill>
              </a:rPr>
              <a:t>identity</a:t>
            </a:r>
            <a:r>
              <a:rPr lang="en-US" sz="1500" dirty="0">
                <a:solidFill>
                  <a:srgbClr val="3C5790"/>
                </a:solidFill>
              </a:rPr>
              <a:t> </a:t>
            </a:r>
            <a:r>
              <a:rPr lang="en-US" sz="1500" b="1" dirty="0">
                <a:solidFill>
                  <a:srgbClr val="3C5790"/>
                </a:solidFill>
              </a:rPr>
              <a:t>provider</a:t>
            </a:r>
            <a:r>
              <a:rPr lang="en-US" sz="1500" dirty="0">
                <a:solidFill>
                  <a:srgbClr val="3C5790"/>
                </a:solidFill>
              </a:rPr>
              <a:t> and a </a:t>
            </a:r>
            <a:r>
              <a:rPr lang="en-US" sz="1500" b="1" dirty="0">
                <a:solidFill>
                  <a:srgbClr val="3C5790"/>
                </a:solidFill>
              </a:rPr>
              <a:t>service</a:t>
            </a:r>
            <a:r>
              <a:rPr lang="en-US" sz="1500" dirty="0">
                <a:solidFill>
                  <a:srgbClr val="3C5790"/>
                </a:solidFill>
              </a:rPr>
              <a:t> </a:t>
            </a:r>
            <a:r>
              <a:rPr lang="en-US" sz="1500" b="1" dirty="0">
                <a:solidFill>
                  <a:srgbClr val="3C5790"/>
                </a:solidFill>
              </a:rPr>
              <a:t>provider</a:t>
            </a:r>
            <a:r>
              <a:rPr lang="en-US" sz="1500" dirty="0">
                <a:solidFill>
                  <a:srgbClr val="3C5790"/>
                </a:solidFill>
              </a:rPr>
              <a:t>, or any other type of claims as required by business processes.</a:t>
            </a:r>
          </a:p>
        </p:txBody>
      </p:sp>
    </p:spTree>
    <p:extLst>
      <p:ext uri="{BB962C8B-B14F-4D97-AF65-F5344CB8AC3E}">
        <p14:creationId xmlns:p14="http://schemas.microsoft.com/office/powerpoint/2010/main" val="200129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Terminology</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JWT(JWT Web Token)</a:t>
            </a:r>
            <a:r>
              <a:rPr lang="en-US" sz="1400" dirty="0">
                <a:solidFill>
                  <a:srgbClr val="3C5790"/>
                </a:solidFill>
              </a:rPr>
              <a:t> is a string representing a set of claims as a JSON object that is encoded in a JWS or JWE.</a:t>
            </a:r>
          </a:p>
          <a:p>
            <a:r>
              <a:rPr lang="en-US" sz="1400" b="1" dirty="0">
                <a:solidFill>
                  <a:srgbClr val="3C5790"/>
                </a:solidFill>
              </a:rPr>
              <a:t>JET Claims Set</a:t>
            </a:r>
            <a:r>
              <a:rPr lang="en-US" sz="1400" dirty="0">
                <a:solidFill>
                  <a:srgbClr val="3C5790"/>
                </a:solidFill>
              </a:rPr>
              <a:t> is a JSON object that contains the claims conveyed by the JWT.</a:t>
            </a:r>
          </a:p>
          <a:p>
            <a:r>
              <a:rPr lang="en-US" sz="1400" b="1" dirty="0">
                <a:solidFill>
                  <a:srgbClr val="3C5790"/>
                </a:solidFill>
              </a:rPr>
              <a:t>Claim</a:t>
            </a:r>
            <a:r>
              <a:rPr lang="en-US" sz="1400" dirty="0">
                <a:solidFill>
                  <a:srgbClr val="3C5790"/>
                </a:solidFill>
              </a:rPr>
              <a:t> is a piece of information asserted about a subject</a:t>
            </a:r>
          </a:p>
          <a:p>
            <a:r>
              <a:rPr lang="en-US" sz="1400" b="1" dirty="0">
                <a:solidFill>
                  <a:srgbClr val="3C5790"/>
                </a:solidFill>
              </a:rPr>
              <a:t>Claim Name</a:t>
            </a:r>
            <a:r>
              <a:rPr lang="en-US" sz="1400" dirty="0">
                <a:solidFill>
                  <a:srgbClr val="3C5790"/>
                </a:solidFill>
              </a:rPr>
              <a:t> is the name portion of a claim representation, it's always a string.</a:t>
            </a:r>
          </a:p>
          <a:p>
            <a:r>
              <a:rPr lang="en-US" sz="1400" b="1" dirty="0">
                <a:solidFill>
                  <a:srgbClr val="3C5790"/>
                </a:solidFill>
              </a:rPr>
              <a:t>Claim Value</a:t>
            </a:r>
            <a:r>
              <a:rPr lang="en-US" sz="1400" dirty="0">
                <a:solidFill>
                  <a:srgbClr val="3C5790"/>
                </a:solidFill>
              </a:rPr>
              <a:t> is the value portion of a claim representation and can be a JSON value.</a:t>
            </a:r>
            <a:endParaRPr lang="en-US" sz="1200" dirty="0">
              <a:solidFill>
                <a:srgbClr val="3C579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Terminology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JWS (JSON Web Signature) is a data representing a digitally signed or </a:t>
            </a:r>
            <a:r>
              <a:rPr lang="en-US" sz="1400" dirty="0" err="1">
                <a:solidFill>
                  <a:srgbClr val="3C5790"/>
                </a:solidFill>
              </a:rPr>
              <a:t>MACed</a:t>
            </a:r>
            <a:r>
              <a:rPr lang="en-US" sz="1400" dirty="0">
                <a:solidFill>
                  <a:srgbClr val="3C5790"/>
                </a:solidFill>
              </a:rPr>
              <a:t> message.</a:t>
            </a:r>
          </a:p>
          <a:p>
            <a:r>
              <a:rPr lang="en-US" sz="1400" dirty="0">
                <a:solidFill>
                  <a:srgbClr val="3C5790"/>
                </a:solidFill>
              </a:rPr>
              <a:t>JOSE Header(JSON Object Signing and Encryption) is a header comprised of a set of Header parameters.</a:t>
            </a:r>
          </a:p>
          <a:p>
            <a:r>
              <a:rPr lang="en-US" sz="1400" dirty="0">
                <a:solidFill>
                  <a:srgbClr val="3C5790"/>
                </a:solidFill>
              </a:rPr>
              <a:t>JWS Payload represents a sequence of octets that is secured. </a:t>
            </a:r>
          </a:p>
          <a:p>
            <a:r>
              <a:rPr lang="en-US" sz="1400" dirty="0">
                <a:solidFill>
                  <a:srgbClr val="3C5790"/>
                </a:solidFill>
              </a:rPr>
              <a:t>JWS Signature represents the digital </a:t>
            </a:r>
            <a:r>
              <a:rPr lang="en-US" sz="1400" dirty="0" err="1">
                <a:solidFill>
                  <a:srgbClr val="3C5790"/>
                </a:solidFill>
              </a:rPr>
              <a:t>signaure</a:t>
            </a:r>
            <a:r>
              <a:rPr lang="en-US" sz="1400" dirty="0">
                <a:solidFill>
                  <a:srgbClr val="3C5790"/>
                </a:solidFill>
              </a:rPr>
              <a:t> or MAC over the JWS protected header and the JWS payload.</a:t>
            </a:r>
            <a:endParaRPr lang="en-US" sz="1200" dirty="0">
              <a:solidFill>
                <a:srgbClr val="3C5790"/>
              </a:solidFill>
            </a:endParaRPr>
          </a:p>
        </p:txBody>
      </p:sp>
    </p:spTree>
    <p:extLst>
      <p:ext uri="{BB962C8B-B14F-4D97-AF65-F5344CB8AC3E}">
        <p14:creationId xmlns:p14="http://schemas.microsoft.com/office/powerpoint/2010/main" val="10289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Structure</a:t>
            </a:r>
          </a:p>
        </p:txBody>
      </p:sp>
      <p:sp>
        <p:nvSpPr>
          <p:cNvPr id="4099" name="Espace réservé du contenu 4"/>
          <p:cNvSpPr>
            <a:spLocks noGrp="1"/>
          </p:cNvSpPr>
          <p:nvPr>
            <p:ph idx="1"/>
          </p:nvPr>
        </p:nvSpPr>
        <p:spPr>
          <a:xfrm>
            <a:off x="304800" y="1905000"/>
            <a:ext cx="8534400" cy="1524000"/>
          </a:xfrm>
        </p:spPr>
        <p:txBody>
          <a:bodyPr/>
          <a:lstStyle/>
          <a:p>
            <a:r>
              <a:rPr lang="en-US" sz="1400" b="1" dirty="0">
                <a:solidFill>
                  <a:srgbClr val="3C5790"/>
                </a:solidFill>
              </a:rPr>
              <a:t>Header</a:t>
            </a:r>
          </a:p>
          <a:p>
            <a:r>
              <a:rPr lang="en-US" sz="1400" dirty="0">
                <a:solidFill>
                  <a:srgbClr val="3C5790"/>
                </a:solidFill>
              </a:rPr>
              <a:t>Identifies which algorithm is used to generate the signature</a:t>
            </a:r>
          </a:p>
          <a:p>
            <a:r>
              <a:rPr lang="en-US" sz="1400" dirty="0">
                <a:solidFill>
                  <a:srgbClr val="3C5790"/>
                </a:solidFill>
              </a:rPr>
              <a:t>HS256 indicates that this token is signed using HMAC-SHA256.</a:t>
            </a:r>
          </a:p>
          <a:p>
            <a:r>
              <a:rPr lang="en-US" sz="1400" dirty="0">
                <a:solidFill>
                  <a:srgbClr val="3C5790"/>
                </a:solidFill>
              </a:rPr>
              <a:t>Typical cryptographic algorithms used are HMAC with SHA-256 (HS256) and RSA signature with SHA-256 (RS256). </a:t>
            </a:r>
          </a:p>
          <a:p>
            <a:r>
              <a:rPr lang="en-US" sz="1400" dirty="0">
                <a:solidFill>
                  <a:srgbClr val="3C5790"/>
                </a:solidFill>
              </a:rPr>
              <a:t>JWA (JSON Web Algorithms) RFC 7518 introduces many more for both authentication and encryption.</a:t>
            </a:r>
            <a:endParaRPr lang="en-US" sz="1200" dirty="0">
              <a:solidFill>
                <a:srgbClr val="3C5790"/>
              </a:solidFill>
            </a:endParaRPr>
          </a:p>
        </p:txBody>
      </p:sp>
      <p:pic>
        <p:nvPicPr>
          <p:cNvPr id="2" name="Picture 1">
            <a:extLst>
              <a:ext uri="{FF2B5EF4-FFF2-40B4-BE49-F238E27FC236}">
                <a16:creationId xmlns:a16="http://schemas.microsoft.com/office/drawing/2014/main" id="{07F9C148-46F4-4192-8999-C269E9C72456}"/>
              </a:ext>
            </a:extLst>
          </p:cNvPr>
          <p:cNvPicPr>
            <a:picLocks noChangeAspect="1"/>
          </p:cNvPicPr>
          <p:nvPr/>
        </p:nvPicPr>
        <p:blipFill>
          <a:blip r:embed="rId3"/>
          <a:stretch>
            <a:fillRect/>
          </a:stretch>
        </p:blipFill>
        <p:spPr>
          <a:xfrm>
            <a:off x="2249471" y="4200525"/>
            <a:ext cx="4645058" cy="1543050"/>
          </a:xfrm>
          <a:prstGeom prst="rect">
            <a:avLst/>
          </a:prstGeom>
        </p:spPr>
      </p:pic>
    </p:spTree>
    <p:extLst>
      <p:ext uri="{BB962C8B-B14F-4D97-AF65-F5344CB8AC3E}">
        <p14:creationId xmlns:p14="http://schemas.microsoft.com/office/powerpoint/2010/main" val="298751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Structure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b="1" dirty="0">
                <a:solidFill>
                  <a:srgbClr val="3C5790"/>
                </a:solidFill>
              </a:rPr>
              <a:t>Payload</a:t>
            </a:r>
          </a:p>
          <a:p>
            <a:r>
              <a:rPr lang="en-US" sz="1400" dirty="0">
                <a:solidFill>
                  <a:srgbClr val="3C5790"/>
                </a:solidFill>
              </a:rPr>
              <a:t>It contains a set of claims. </a:t>
            </a:r>
          </a:p>
          <a:p>
            <a:r>
              <a:rPr lang="en-US" sz="1400" dirty="0">
                <a:solidFill>
                  <a:srgbClr val="3C5790"/>
                </a:solidFill>
              </a:rPr>
              <a:t>The JWT specification defines seven Registered Claim Names which are the standard fields commonly included in tokens. </a:t>
            </a:r>
          </a:p>
          <a:p>
            <a:r>
              <a:rPr lang="en-US" sz="1400" dirty="0">
                <a:solidFill>
                  <a:srgbClr val="3C5790"/>
                </a:solidFill>
              </a:rPr>
              <a:t>Custom claims are usually also included, depending on the purpose of the token.</a:t>
            </a:r>
            <a:endParaRPr lang="en-US" sz="1200" dirty="0">
              <a:solidFill>
                <a:srgbClr val="3C5790"/>
              </a:solidFill>
            </a:endParaRPr>
          </a:p>
        </p:txBody>
      </p:sp>
      <p:pic>
        <p:nvPicPr>
          <p:cNvPr id="2" name="Picture 1">
            <a:extLst>
              <a:ext uri="{FF2B5EF4-FFF2-40B4-BE49-F238E27FC236}">
                <a16:creationId xmlns:a16="http://schemas.microsoft.com/office/drawing/2014/main" id="{87170821-E626-4A9F-A00B-A3E888A364C5}"/>
              </a:ext>
            </a:extLst>
          </p:cNvPr>
          <p:cNvPicPr>
            <a:picLocks noChangeAspect="1"/>
          </p:cNvPicPr>
          <p:nvPr/>
        </p:nvPicPr>
        <p:blipFill>
          <a:blip r:embed="rId3"/>
          <a:stretch>
            <a:fillRect/>
          </a:stretch>
        </p:blipFill>
        <p:spPr>
          <a:xfrm>
            <a:off x="2728657" y="4144962"/>
            <a:ext cx="3686686" cy="1620427"/>
          </a:xfrm>
          <a:prstGeom prst="rect">
            <a:avLst/>
          </a:prstGeom>
        </p:spPr>
      </p:pic>
    </p:spTree>
    <p:extLst>
      <p:ext uri="{BB962C8B-B14F-4D97-AF65-F5344CB8AC3E}">
        <p14:creationId xmlns:p14="http://schemas.microsoft.com/office/powerpoint/2010/main" val="60174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Structure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133600"/>
          </a:xfrm>
        </p:spPr>
        <p:txBody>
          <a:bodyPr/>
          <a:lstStyle/>
          <a:p>
            <a:r>
              <a:rPr lang="en-US" sz="1400" b="1" dirty="0">
                <a:solidFill>
                  <a:srgbClr val="3C5790"/>
                </a:solidFill>
              </a:rPr>
              <a:t>Signature</a:t>
            </a:r>
          </a:p>
          <a:p>
            <a:r>
              <a:rPr lang="en-US" sz="1400" dirty="0">
                <a:solidFill>
                  <a:srgbClr val="3C5790"/>
                </a:solidFill>
              </a:rPr>
              <a:t>It validates the token. </a:t>
            </a:r>
          </a:p>
          <a:p>
            <a:r>
              <a:rPr lang="en-US" sz="1400" dirty="0">
                <a:solidFill>
                  <a:srgbClr val="3C5790"/>
                </a:solidFill>
              </a:rPr>
              <a:t>The signature is calculated by encoding the header and payload using Base64url Encoding and concatenating the two together with a period separator.</a:t>
            </a:r>
          </a:p>
          <a:p>
            <a:r>
              <a:rPr lang="en-US" sz="1400" dirty="0">
                <a:solidFill>
                  <a:srgbClr val="3C5790"/>
                </a:solidFill>
              </a:rPr>
              <a:t>That string is then run through the cryptographic algorithm specified in the header, in this case HMAC-SHA256. The Base64url Encoding is like base64 but uses different non-alphanumeric characters and omits padding.</a:t>
            </a:r>
            <a:endParaRPr lang="en-US" sz="1200" dirty="0">
              <a:solidFill>
                <a:srgbClr val="3C5790"/>
              </a:solidFill>
            </a:endParaRPr>
          </a:p>
        </p:txBody>
      </p:sp>
      <p:pic>
        <p:nvPicPr>
          <p:cNvPr id="2" name="Picture 1">
            <a:extLst>
              <a:ext uri="{FF2B5EF4-FFF2-40B4-BE49-F238E27FC236}">
                <a16:creationId xmlns:a16="http://schemas.microsoft.com/office/drawing/2014/main" id="{A24D3CF5-A942-468A-B23D-F30A3B0A9A6A}"/>
              </a:ext>
            </a:extLst>
          </p:cNvPr>
          <p:cNvPicPr>
            <a:picLocks noChangeAspect="1"/>
          </p:cNvPicPr>
          <p:nvPr/>
        </p:nvPicPr>
        <p:blipFill>
          <a:blip r:embed="rId3"/>
          <a:stretch>
            <a:fillRect/>
          </a:stretch>
        </p:blipFill>
        <p:spPr>
          <a:xfrm>
            <a:off x="2362200" y="4267200"/>
            <a:ext cx="4581525" cy="1753734"/>
          </a:xfrm>
          <a:prstGeom prst="rect">
            <a:avLst/>
          </a:prstGeom>
        </p:spPr>
      </p:pic>
    </p:spTree>
    <p:extLst>
      <p:ext uri="{BB962C8B-B14F-4D97-AF65-F5344CB8AC3E}">
        <p14:creationId xmlns:p14="http://schemas.microsoft.com/office/powerpoint/2010/main" val="453410645"/>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13704</TotalTime>
  <Words>1838</Words>
  <Application>Microsoft Office PowerPoint</Application>
  <PresentationFormat>On-screen Show (4:3)</PresentationFormat>
  <Paragraphs>171</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143</vt:lpstr>
      <vt:lpstr>JSON Web Token</vt:lpstr>
      <vt:lpstr>Contents</vt:lpstr>
      <vt:lpstr>What is JWT ?</vt:lpstr>
      <vt:lpstr>What is JWT ? (cont.)</vt:lpstr>
      <vt:lpstr>Terminology</vt:lpstr>
      <vt:lpstr>Terminology (cont.)</vt:lpstr>
      <vt:lpstr>Structure</vt:lpstr>
      <vt:lpstr>Structure (cont.)</vt:lpstr>
      <vt:lpstr>Structure (cont.)</vt:lpstr>
      <vt:lpstr>Structure (cont.)</vt:lpstr>
      <vt:lpstr>Structure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JWS</vt:lpstr>
      <vt:lpstr>JWS (cont.)</vt:lpstr>
      <vt:lpstr>JWS (cont.)</vt:lpstr>
      <vt:lpstr>JWS (cont.)</vt:lpstr>
      <vt:lpstr>JWS (cont.)</vt:lpstr>
      <vt:lpstr>JWS (cont.)</vt:lpstr>
      <vt:lpstr>JWS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777</cp:revision>
  <dcterms:created xsi:type="dcterms:W3CDTF">2012-04-12T06:19:17Z</dcterms:created>
  <dcterms:modified xsi:type="dcterms:W3CDTF">2020-08-18T16:57:26Z</dcterms:modified>
</cp:coreProperties>
</file>