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83" r:id="rId5"/>
    <p:sldId id="484" r:id="rId6"/>
    <p:sldId id="466" r:id="rId7"/>
    <p:sldId id="485" r:id="rId8"/>
    <p:sldId id="486" r:id="rId9"/>
    <p:sldId id="467" r:id="rId10"/>
    <p:sldId id="468" r:id="rId11"/>
    <p:sldId id="469" r:id="rId12"/>
    <p:sldId id="470" r:id="rId13"/>
    <p:sldId id="471" r:id="rId14"/>
    <p:sldId id="472" r:id="rId15"/>
    <p:sldId id="473" r:id="rId16"/>
    <p:sldId id="475" r:id="rId17"/>
    <p:sldId id="474" r:id="rId18"/>
    <p:sldId id="477" r:id="rId19"/>
    <p:sldId id="476" r:id="rId20"/>
    <p:sldId id="479" r:id="rId21"/>
    <p:sldId id="478" r:id="rId22"/>
    <p:sldId id="480" r:id="rId23"/>
    <p:sldId id="481" r:id="rId24"/>
    <p:sldId id="259" r:id="rId25"/>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2" d="100"/>
          <a:sy n="82" d="100"/>
        </p:scale>
        <p:origin x="145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26/08/2017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26/08/2017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26/08/2017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26/08/2017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26/08/2017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26/08/2017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26/08/2017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26/08/2017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26/08/2017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26/08/2017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26/08/2017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26/08/2017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Big Data</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Hadoop</a:t>
            </a:r>
            <a:r>
              <a:rPr lang="en-US" sz="1400" dirty="0">
                <a:solidFill>
                  <a:srgbClr val="3C5790"/>
                </a:solidFill>
              </a:rPr>
              <a:t> is an open-source Java library that supports data-intensive distributed applications by realizing the implementation of the MapReduce framework.</a:t>
            </a:r>
          </a:p>
          <a:p>
            <a:r>
              <a:rPr lang="en-US" sz="1400" dirty="0">
                <a:solidFill>
                  <a:srgbClr val="3C5790"/>
                </a:solidFill>
              </a:rPr>
              <a:t>On the implementation level, the map invocations of a MapReduce job are distributed across multiple machines by automatically partitioning the input data into a set of M splits.</a:t>
            </a:r>
          </a:p>
          <a:p>
            <a:r>
              <a:rPr lang="en-US" sz="1400" dirty="0">
                <a:solidFill>
                  <a:srgbClr val="3C5790"/>
                </a:solidFill>
              </a:rPr>
              <a:t>The input splits can be processed in parallel by different machines.</a:t>
            </a:r>
          </a:p>
          <a:p>
            <a:endParaRPr lang="en-US" sz="1400" dirty="0">
              <a:solidFill>
                <a:srgbClr val="3C5790"/>
              </a:solidFill>
            </a:endParaRP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2819589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a:solidFill>
                  <a:srgbClr val="3C5790"/>
                </a:solidFill>
              </a:rPr>
              <a:t>Overview of the flow of execution a MapReduce Operation</a:t>
            </a:r>
          </a:p>
        </p:txBody>
      </p:sp>
      <p:pic>
        <p:nvPicPr>
          <p:cNvPr id="2" name="Picture 1">
            <a:extLst>
              <a:ext uri="{FF2B5EF4-FFF2-40B4-BE49-F238E27FC236}">
                <a16:creationId xmlns:a16="http://schemas.microsoft.com/office/drawing/2014/main" id="{0B6E008C-2984-40D6-88CA-ACE4738E136A}"/>
              </a:ext>
            </a:extLst>
          </p:cNvPr>
          <p:cNvPicPr>
            <a:picLocks noChangeAspect="1"/>
          </p:cNvPicPr>
          <p:nvPr/>
        </p:nvPicPr>
        <p:blipFill>
          <a:blip r:embed="rId3"/>
          <a:stretch>
            <a:fillRect/>
          </a:stretch>
        </p:blipFill>
        <p:spPr>
          <a:xfrm>
            <a:off x="1524000" y="2300666"/>
            <a:ext cx="6019800" cy="4481134"/>
          </a:xfrm>
          <a:prstGeom prst="rect">
            <a:avLst/>
          </a:prstGeom>
        </p:spPr>
      </p:pic>
    </p:spTree>
    <p:extLst>
      <p:ext uri="{BB962C8B-B14F-4D97-AF65-F5344CB8AC3E}">
        <p14:creationId xmlns:p14="http://schemas.microsoft.com/office/powerpoint/2010/main" val="6843926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57200"/>
          </a:xfrm>
        </p:spPr>
        <p:txBody>
          <a:bodyPr/>
          <a:lstStyle/>
          <a:p>
            <a:r>
              <a:rPr lang="en-US" sz="1400" dirty="0">
                <a:solidFill>
                  <a:srgbClr val="3C5790"/>
                </a:solidFill>
              </a:rPr>
              <a:t>Overview of the map–reduce–merge framework</a:t>
            </a:r>
          </a:p>
        </p:txBody>
      </p:sp>
      <p:pic>
        <p:nvPicPr>
          <p:cNvPr id="2" name="Picture 1">
            <a:extLst>
              <a:ext uri="{FF2B5EF4-FFF2-40B4-BE49-F238E27FC236}">
                <a16:creationId xmlns:a16="http://schemas.microsoft.com/office/drawing/2014/main" id="{2AB21ABB-9242-4098-8484-F41E6FA77EC0}"/>
              </a:ext>
            </a:extLst>
          </p:cNvPr>
          <p:cNvPicPr>
            <a:picLocks noChangeAspect="1"/>
          </p:cNvPicPr>
          <p:nvPr/>
        </p:nvPicPr>
        <p:blipFill>
          <a:blip r:embed="rId3"/>
          <a:stretch>
            <a:fillRect/>
          </a:stretch>
        </p:blipFill>
        <p:spPr>
          <a:xfrm>
            <a:off x="900112" y="2438400"/>
            <a:ext cx="7343775" cy="4229100"/>
          </a:xfrm>
          <a:prstGeom prst="rect">
            <a:avLst/>
          </a:prstGeom>
        </p:spPr>
      </p:pic>
    </p:spTree>
    <p:extLst>
      <p:ext uri="{BB962C8B-B14F-4D97-AF65-F5344CB8AC3E}">
        <p14:creationId xmlns:p14="http://schemas.microsoft.com/office/powerpoint/2010/main" val="1284509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371600"/>
          </a:xfrm>
        </p:spPr>
        <p:txBody>
          <a:bodyPr/>
          <a:lstStyle/>
          <a:p>
            <a:r>
              <a:rPr lang="en-US" sz="1400" dirty="0">
                <a:solidFill>
                  <a:srgbClr val="3C5790"/>
                </a:solidFill>
              </a:rPr>
              <a:t>The </a:t>
            </a:r>
            <a:r>
              <a:rPr lang="en-US" sz="1400" b="1" dirty="0" err="1">
                <a:solidFill>
                  <a:srgbClr val="3C5790"/>
                </a:solidFill>
              </a:rPr>
              <a:t>HaLoop</a:t>
            </a:r>
            <a:r>
              <a:rPr lang="en-US" sz="1400" dirty="0">
                <a:solidFill>
                  <a:srgbClr val="3C5790"/>
                </a:solidFill>
              </a:rPr>
              <a:t> system is designed to support iterative processing on the MapReduce framework by extending the basic MapReduce framework with 2 main functionalities:</a:t>
            </a:r>
          </a:p>
          <a:p>
            <a:pPr lvl="1"/>
            <a:r>
              <a:rPr lang="en-US" sz="1400" dirty="0">
                <a:solidFill>
                  <a:srgbClr val="3C5790"/>
                </a:solidFill>
              </a:rPr>
              <a:t>Caching the invariant data in the first iteration and then reusing them in later iterations.</a:t>
            </a:r>
          </a:p>
          <a:p>
            <a:pPr lvl="1"/>
            <a:r>
              <a:rPr lang="en-US" sz="1400" dirty="0">
                <a:solidFill>
                  <a:srgbClr val="3C5790"/>
                </a:solidFill>
              </a:rPr>
              <a:t>Caching the reducer outputs, which makes checking for a fixpoint more efficient, without an extra MapReduce job.</a:t>
            </a:r>
          </a:p>
          <a:p>
            <a:endParaRPr lang="en-US" sz="1400" dirty="0">
              <a:solidFill>
                <a:srgbClr val="3C5790"/>
              </a:solidFill>
            </a:endParaRPr>
          </a:p>
        </p:txBody>
      </p:sp>
    </p:spTree>
    <p:extLst>
      <p:ext uri="{BB962C8B-B14F-4D97-AF65-F5344CB8AC3E}">
        <p14:creationId xmlns:p14="http://schemas.microsoft.com/office/powerpoint/2010/main" val="2579780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err="1">
                <a:solidFill>
                  <a:srgbClr val="3C5790"/>
                </a:solidFill>
              </a:rPr>
              <a:t>HaLoop</a:t>
            </a:r>
            <a:r>
              <a:rPr lang="en-US" sz="1400" dirty="0">
                <a:solidFill>
                  <a:srgbClr val="3C5790"/>
                </a:solidFill>
              </a:rPr>
              <a:t> architecture</a:t>
            </a:r>
          </a:p>
        </p:txBody>
      </p:sp>
      <p:pic>
        <p:nvPicPr>
          <p:cNvPr id="4" name="Picture 3">
            <a:extLst>
              <a:ext uri="{FF2B5EF4-FFF2-40B4-BE49-F238E27FC236}">
                <a16:creationId xmlns:a16="http://schemas.microsoft.com/office/drawing/2014/main" id="{F818155C-90EE-4392-BD90-A3B1BA3D7CA8}"/>
              </a:ext>
            </a:extLst>
          </p:cNvPr>
          <p:cNvPicPr>
            <a:picLocks noChangeAspect="1"/>
          </p:cNvPicPr>
          <p:nvPr/>
        </p:nvPicPr>
        <p:blipFill>
          <a:blip r:embed="rId3"/>
          <a:stretch>
            <a:fillRect/>
          </a:stretch>
        </p:blipFill>
        <p:spPr>
          <a:xfrm>
            <a:off x="2133600" y="2247900"/>
            <a:ext cx="5107622" cy="4418290"/>
          </a:xfrm>
          <a:prstGeom prst="rect">
            <a:avLst/>
          </a:prstGeom>
        </p:spPr>
      </p:pic>
    </p:spTree>
    <p:extLst>
      <p:ext uri="{BB962C8B-B14F-4D97-AF65-F5344CB8AC3E}">
        <p14:creationId xmlns:p14="http://schemas.microsoft.com/office/powerpoint/2010/main" val="1935466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Sawzall</a:t>
            </a:r>
            <a:r>
              <a:rPr lang="en-US" sz="1400" dirty="0">
                <a:solidFill>
                  <a:srgbClr val="3C5790"/>
                </a:solidFill>
              </a:rPr>
              <a:t> is a scripting language used at Google on top of MapReduce.</a:t>
            </a:r>
          </a:p>
          <a:p>
            <a:r>
              <a:rPr lang="en-US" sz="1400" dirty="0">
                <a:solidFill>
                  <a:srgbClr val="3C5790"/>
                </a:solidFill>
              </a:rPr>
              <a:t>A Sawzall program defines the operations to be performed on a single record of the data.</a:t>
            </a:r>
          </a:p>
          <a:p>
            <a:r>
              <a:rPr lang="en-US" sz="1400" b="1" dirty="0">
                <a:solidFill>
                  <a:srgbClr val="3C5790"/>
                </a:solidFill>
              </a:rPr>
              <a:t>Pig</a:t>
            </a:r>
            <a:r>
              <a:rPr lang="en-US" sz="1400" dirty="0">
                <a:solidFill>
                  <a:srgbClr val="3C5790"/>
                </a:solidFill>
              </a:rPr>
              <a:t> </a:t>
            </a:r>
            <a:r>
              <a:rPr lang="en-US" sz="1400" b="1" dirty="0">
                <a:solidFill>
                  <a:srgbClr val="3C5790"/>
                </a:solidFill>
              </a:rPr>
              <a:t>Latin</a:t>
            </a:r>
            <a:r>
              <a:rPr lang="en-US" sz="1400" dirty="0">
                <a:solidFill>
                  <a:srgbClr val="3C5790"/>
                </a:solidFill>
              </a:rPr>
              <a:t> is implemented in the scope of the Apache Pig project and is used by programmers at Yahoo! for developing data analysis tasks. </a:t>
            </a:r>
          </a:p>
          <a:p>
            <a:r>
              <a:rPr lang="en-US" sz="1400" dirty="0">
                <a:solidFill>
                  <a:srgbClr val="3C5790"/>
                </a:solidFill>
              </a:rPr>
              <a:t>Writing a Pig Latin program is similar to specifying a query execution plan.</a:t>
            </a:r>
          </a:p>
        </p:txBody>
      </p:sp>
    </p:spTree>
    <p:extLst>
      <p:ext uri="{BB962C8B-B14F-4D97-AF65-F5344CB8AC3E}">
        <p14:creationId xmlns:p14="http://schemas.microsoft.com/office/powerpoint/2010/main" val="3595595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Hive</a:t>
            </a:r>
            <a:r>
              <a:rPr lang="en-US" sz="1400" dirty="0">
                <a:solidFill>
                  <a:srgbClr val="3C5790"/>
                </a:solidFill>
              </a:rPr>
              <a:t> project is an open-source data warehousing solution that has been built by the Facebook Data Infrastructure Team on top of the Hadoop environment.</a:t>
            </a:r>
          </a:p>
          <a:p>
            <a:r>
              <a:rPr lang="en-US" sz="1400" dirty="0">
                <a:solidFill>
                  <a:srgbClr val="3C5790"/>
                </a:solidFill>
              </a:rPr>
              <a:t>The main goal of this project is to bring the familiar relational database concepts (e.g., tables, columns, partitions) and a subset of SQL to the unstructured world of Hadoop while still maintaining the extensibility and flexibility that Hadoop provides.</a:t>
            </a:r>
          </a:p>
        </p:txBody>
      </p:sp>
    </p:spTree>
    <p:extLst>
      <p:ext uri="{BB962C8B-B14F-4D97-AF65-F5344CB8AC3E}">
        <p14:creationId xmlns:p14="http://schemas.microsoft.com/office/powerpoint/2010/main" val="3353966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err="1">
                <a:solidFill>
                  <a:srgbClr val="3C5790"/>
                </a:solidFill>
              </a:rPr>
              <a:t>HadoopDB</a:t>
            </a:r>
            <a:r>
              <a:rPr lang="en-US" sz="1400" dirty="0">
                <a:solidFill>
                  <a:srgbClr val="3C5790"/>
                </a:solidFill>
              </a:rPr>
              <a:t> project† is a hybrid system that tries to combine the scalability advantages of MapReduce with the performance and efficiency advantages of parallel databases.</a:t>
            </a:r>
          </a:p>
          <a:p>
            <a:r>
              <a:rPr lang="en-US" sz="1400" dirty="0">
                <a:solidFill>
                  <a:srgbClr val="3C5790"/>
                </a:solidFill>
              </a:rPr>
              <a:t>The basic idea behind </a:t>
            </a:r>
            <a:r>
              <a:rPr lang="en-US" sz="1400" dirty="0" err="1">
                <a:solidFill>
                  <a:srgbClr val="3C5790"/>
                </a:solidFill>
              </a:rPr>
              <a:t>HadoopDB</a:t>
            </a:r>
            <a:r>
              <a:rPr lang="en-US" sz="1400" dirty="0">
                <a:solidFill>
                  <a:srgbClr val="3C5790"/>
                </a:solidFill>
              </a:rPr>
              <a:t> is to connect multiple single-node database systems (Post-</a:t>
            </a:r>
            <a:r>
              <a:rPr lang="en-US" sz="1400" dirty="0" err="1">
                <a:solidFill>
                  <a:srgbClr val="3C5790"/>
                </a:solidFill>
              </a:rPr>
              <a:t>greSQL</a:t>
            </a:r>
            <a:r>
              <a:rPr lang="en-US" sz="1400" dirty="0">
                <a:solidFill>
                  <a:srgbClr val="3C5790"/>
                </a:solidFill>
              </a:rPr>
              <a:t>) using Hadoop as the task coordinator and network communication layer.</a:t>
            </a:r>
          </a:p>
          <a:p>
            <a:r>
              <a:rPr lang="en-US" sz="1400" dirty="0">
                <a:solidFill>
                  <a:srgbClr val="3C5790"/>
                </a:solidFill>
              </a:rPr>
              <a:t>Queries are expressed in SQL but their execution are parallelized across nodes using the MapReduce framework.</a:t>
            </a:r>
          </a:p>
          <a:p>
            <a:endParaRPr lang="en-US" sz="1400" dirty="0">
              <a:solidFill>
                <a:srgbClr val="3C5790"/>
              </a:solidFill>
            </a:endParaRPr>
          </a:p>
        </p:txBody>
      </p:sp>
    </p:spTree>
    <p:extLst>
      <p:ext uri="{BB962C8B-B14F-4D97-AF65-F5344CB8AC3E}">
        <p14:creationId xmlns:p14="http://schemas.microsoft.com/office/powerpoint/2010/main" val="147877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304800"/>
          </a:xfrm>
        </p:spPr>
        <p:txBody>
          <a:bodyPr/>
          <a:lstStyle/>
          <a:p>
            <a:r>
              <a:rPr lang="en-US" sz="1400" dirty="0" err="1">
                <a:solidFill>
                  <a:srgbClr val="3C5790"/>
                </a:solidFill>
              </a:rPr>
              <a:t>HadoopDB</a:t>
            </a:r>
            <a:r>
              <a:rPr lang="en-US" sz="1400" dirty="0">
                <a:solidFill>
                  <a:srgbClr val="3C5790"/>
                </a:solidFill>
              </a:rPr>
              <a:t> Architecture</a:t>
            </a:r>
          </a:p>
        </p:txBody>
      </p:sp>
      <p:pic>
        <p:nvPicPr>
          <p:cNvPr id="2" name="Picture 1">
            <a:extLst>
              <a:ext uri="{FF2B5EF4-FFF2-40B4-BE49-F238E27FC236}">
                <a16:creationId xmlns:a16="http://schemas.microsoft.com/office/drawing/2014/main" id="{437B96E0-4D23-4940-B9BE-F7BF8BDEF5E6}"/>
              </a:ext>
            </a:extLst>
          </p:cNvPr>
          <p:cNvPicPr>
            <a:picLocks noChangeAspect="1"/>
          </p:cNvPicPr>
          <p:nvPr/>
        </p:nvPicPr>
        <p:blipFill>
          <a:blip r:embed="rId3"/>
          <a:stretch>
            <a:fillRect/>
          </a:stretch>
        </p:blipFill>
        <p:spPr>
          <a:xfrm>
            <a:off x="2057400" y="2286000"/>
            <a:ext cx="5248275" cy="4407286"/>
          </a:xfrm>
          <a:prstGeom prst="rect">
            <a:avLst/>
          </a:prstGeom>
        </p:spPr>
      </p:pic>
    </p:spTree>
    <p:extLst>
      <p:ext uri="{BB962C8B-B14F-4D97-AF65-F5344CB8AC3E}">
        <p14:creationId xmlns:p14="http://schemas.microsoft.com/office/powerpoint/2010/main" val="3343083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Spark system has been proposed to support the applications that need to reuse a working set of data across multiple parallel operations while retaining the scalability and fault tolerance of MapReduce.</a:t>
            </a:r>
          </a:p>
          <a:p>
            <a:r>
              <a:rPr lang="en-US" sz="1400" dirty="0">
                <a:solidFill>
                  <a:srgbClr val="3C5790"/>
                </a:solidFill>
              </a:rPr>
              <a:t>To achieve these goals, Spark introduces an abstraction called resilient distributed data sets (RDDs). </a:t>
            </a:r>
          </a:p>
          <a:p>
            <a:r>
              <a:rPr lang="en-US" sz="1400" dirty="0">
                <a:solidFill>
                  <a:srgbClr val="3C5790"/>
                </a:solidFill>
              </a:rPr>
              <a:t>An RDD is a read-only collection of objects partitioned across a set of machines that can be rebuilt if a partition is lost.</a:t>
            </a:r>
          </a:p>
          <a:p>
            <a:r>
              <a:rPr lang="en-US" sz="1400" dirty="0">
                <a:solidFill>
                  <a:srgbClr val="3C5790"/>
                </a:solidFill>
              </a:rPr>
              <a:t>Spark is implemented in the Scala programming language and it's built on top of Mesos, a cluster operating system that lets multiple parallel framework.</a:t>
            </a:r>
          </a:p>
        </p:txBody>
      </p:sp>
    </p:spTree>
    <p:extLst>
      <p:ext uri="{BB962C8B-B14F-4D97-AF65-F5344CB8AC3E}">
        <p14:creationId xmlns:p14="http://schemas.microsoft.com/office/powerpoint/2010/main" val="403992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Big Data?</a:t>
            </a:r>
          </a:p>
          <a:p>
            <a:r>
              <a:rPr lang="fr-CA" sz="1600" dirty="0" err="1">
                <a:solidFill>
                  <a:srgbClr val="3C5790"/>
                </a:solidFill>
              </a:rPr>
              <a:t>Characteristics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Storage</a:t>
            </a: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Apache</a:t>
            </a:r>
            <a:r>
              <a:rPr lang="en-US" sz="1400" dirty="0">
                <a:solidFill>
                  <a:srgbClr val="3C5790"/>
                </a:solidFill>
              </a:rPr>
              <a:t> </a:t>
            </a:r>
            <a:r>
              <a:rPr lang="en-US" sz="1400" b="1" dirty="0">
                <a:solidFill>
                  <a:srgbClr val="3C5790"/>
                </a:solidFill>
              </a:rPr>
              <a:t>Flume</a:t>
            </a:r>
            <a:r>
              <a:rPr lang="en-US" sz="1400" dirty="0">
                <a:solidFill>
                  <a:srgbClr val="3C5790"/>
                </a:solidFill>
              </a:rPr>
              <a:t> project is designed to gather data, logs by running agents on the source machines that pass the data updates to collectors which then aggregate them into large chunks that that can be efficiently written as HDFS files.</a:t>
            </a:r>
          </a:p>
          <a:p>
            <a:r>
              <a:rPr lang="en-US" sz="1400" b="1" dirty="0">
                <a:solidFill>
                  <a:srgbClr val="3C5790"/>
                </a:solidFill>
              </a:rPr>
              <a:t>Apache</a:t>
            </a:r>
            <a:r>
              <a:rPr lang="en-US" sz="1400" dirty="0">
                <a:solidFill>
                  <a:srgbClr val="3C5790"/>
                </a:solidFill>
              </a:rPr>
              <a:t> </a:t>
            </a:r>
            <a:r>
              <a:rPr lang="en-US" sz="1400" b="1" dirty="0" err="1">
                <a:solidFill>
                  <a:srgbClr val="3C5790"/>
                </a:solidFill>
              </a:rPr>
              <a:t>Oozie</a:t>
            </a:r>
            <a:r>
              <a:rPr lang="en-US" sz="1400" dirty="0">
                <a:solidFill>
                  <a:srgbClr val="3C5790"/>
                </a:solidFill>
              </a:rPr>
              <a:t> is a job control system, exclusively focused on Hadoop. </a:t>
            </a:r>
          </a:p>
          <a:p>
            <a:r>
              <a:rPr lang="en-US" sz="1400" dirty="0" err="1">
                <a:solidFill>
                  <a:srgbClr val="3C5790"/>
                </a:solidFill>
              </a:rPr>
              <a:t>Oozie</a:t>
            </a:r>
            <a:r>
              <a:rPr lang="en-US" sz="1400" dirty="0">
                <a:solidFill>
                  <a:srgbClr val="3C5790"/>
                </a:solidFill>
              </a:rPr>
              <a:t> supports a complex language for describing job flows, allowing you to make runtime decisions about exactly which steps to perform, all described in XML files.</a:t>
            </a:r>
          </a:p>
        </p:txBody>
      </p:sp>
    </p:spTree>
    <p:extLst>
      <p:ext uri="{BB962C8B-B14F-4D97-AF65-F5344CB8AC3E}">
        <p14:creationId xmlns:p14="http://schemas.microsoft.com/office/powerpoint/2010/main" val="37462475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Storage</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Large-scale data processing operations access data in a way that traditional file systems aren't designed for.</a:t>
            </a:r>
          </a:p>
          <a:p>
            <a:r>
              <a:rPr lang="en-US" sz="1400" dirty="0">
                <a:solidFill>
                  <a:srgbClr val="3C5790"/>
                </a:solidFill>
              </a:rPr>
              <a:t>Data tends to be written and read in large batches, multiple MB at once.</a:t>
            </a:r>
          </a:p>
          <a:p>
            <a:r>
              <a:rPr lang="en-US" sz="1400" b="1" dirty="0">
                <a:solidFill>
                  <a:srgbClr val="3C5790"/>
                </a:solidFill>
              </a:rPr>
              <a:t>Amazon’s S3</a:t>
            </a:r>
            <a:r>
              <a:rPr lang="en-US" sz="1400" dirty="0">
                <a:solidFill>
                  <a:srgbClr val="3C5790"/>
                </a:solidFill>
              </a:rPr>
              <a:t> service stores large chunks of data on an online service, with an interface that makes it easy to retrieve the data over the standard web protocol, HTTP.</a:t>
            </a:r>
          </a:p>
        </p:txBody>
      </p:sp>
    </p:spTree>
    <p:extLst>
      <p:ext uri="{BB962C8B-B14F-4D97-AF65-F5344CB8AC3E}">
        <p14:creationId xmlns:p14="http://schemas.microsoft.com/office/powerpoint/2010/main" val="3827865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Storage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Hadoop Distributed File System (HDFS)</a:t>
            </a:r>
            <a:r>
              <a:rPr lang="en-US" sz="1400" dirty="0">
                <a:solidFill>
                  <a:srgbClr val="3C5790"/>
                </a:solidFill>
              </a:rPr>
              <a:t> is designed to support applications like MapReduce jobs that read and write large amounts of data in batches, rather than more randomly accessing lots of small files.</a:t>
            </a:r>
          </a:p>
          <a:p>
            <a:r>
              <a:rPr lang="en-US" sz="1400" b="1" dirty="0">
                <a:solidFill>
                  <a:srgbClr val="3C5790"/>
                </a:solidFill>
              </a:rPr>
              <a:t>EC2(Amazon Elastic Compute Cloud)</a:t>
            </a:r>
            <a:r>
              <a:rPr lang="en-US" sz="1400" dirty="0">
                <a:solidFill>
                  <a:srgbClr val="3C5790"/>
                </a:solidFill>
              </a:rPr>
              <a:t> lets you rent computers by the hour, with a choice of different memory and CPU configurations.</a:t>
            </a:r>
          </a:p>
          <a:p>
            <a:r>
              <a:rPr lang="en-US" sz="1400" dirty="0">
                <a:solidFill>
                  <a:srgbClr val="3C5790"/>
                </a:solidFill>
              </a:rPr>
              <a:t>It has a rich set of third-party virtual machine snapshots to start with and easy integration with S3, both through a raw interface and through the Elastic Block Storage (EBS) wrapper</a:t>
            </a:r>
          </a:p>
        </p:txBody>
      </p:sp>
    </p:spTree>
    <p:extLst>
      <p:ext uri="{BB962C8B-B14F-4D97-AF65-F5344CB8AC3E}">
        <p14:creationId xmlns:p14="http://schemas.microsoft.com/office/powerpoint/2010/main" val="3337501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Storage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Elastic</a:t>
            </a:r>
            <a:r>
              <a:rPr lang="en-US" sz="1400" dirty="0">
                <a:solidFill>
                  <a:srgbClr val="3C5790"/>
                </a:solidFill>
              </a:rPr>
              <a:t> </a:t>
            </a:r>
            <a:r>
              <a:rPr lang="en-US" sz="1400" b="1" dirty="0">
                <a:solidFill>
                  <a:srgbClr val="3C5790"/>
                </a:solidFill>
              </a:rPr>
              <a:t>Beanstalk</a:t>
            </a:r>
            <a:r>
              <a:rPr lang="en-US" sz="1400" dirty="0">
                <a:solidFill>
                  <a:srgbClr val="3C5790"/>
                </a:solidFill>
              </a:rPr>
              <a:t> is a layer on top of the EC2 service that takes care of setting up an automatically scaling cluster of web servers behind a load balancer, allowing developers to deploy Java-based applications without worrying about a lot of the housekeeping details.</a:t>
            </a:r>
          </a:p>
          <a:p>
            <a:r>
              <a:rPr lang="en-US" sz="1400" b="1" dirty="0">
                <a:solidFill>
                  <a:srgbClr val="3C5790"/>
                </a:solidFill>
              </a:rPr>
              <a:t>Heroku</a:t>
            </a:r>
            <a:r>
              <a:rPr lang="en-US" sz="1400" dirty="0">
                <a:solidFill>
                  <a:srgbClr val="3C5790"/>
                </a:solidFill>
              </a:rPr>
              <a:t> hosts Ruby web applications, offering a simple deployment process, a lot of free and paid plug-ins, and easy scalability.</a:t>
            </a:r>
          </a:p>
          <a:p>
            <a:r>
              <a:rPr lang="en-US" sz="1400" dirty="0">
                <a:solidFill>
                  <a:srgbClr val="3C5790"/>
                </a:solidFill>
              </a:rPr>
              <a:t>We can install almost any Ruby gem, even those with native code, and we get a real SQL database rather than Google’s scalable but restrictive alternative datastore.</a:t>
            </a:r>
          </a:p>
        </p:txBody>
      </p:sp>
    </p:spTree>
    <p:extLst>
      <p:ext uri="{BB962C8B-B14F-4D97-AF65-F5344CB8AC3E}">
        <p14:creationId xmlns:p14="http://schemas.microsoft.com/office/powerpoint/2010/main" val="37030119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https://en.wikipedia.org/wiki/Big_data</a:t>
            </a:r>
          </a:p>
          <a:p>
            <a:r>
              <a:rPr lang="en-US" sz="1600" dirty="0">
                <a:solidFill>
                  <a:schemeClr val="bg1"/>
                </a:solidFill>
              </a:rPr>
              <a:t>https://www.slideshare.net/nasrinhussain1/big-data-ppt-31616290</a:t>
            </a:r>
          </a:p>
          <a:p>
            <a:r>
              <a:rPr lang="en-US" sz="1600" dirty="0">
                <a:solidFill>
                  <a:schemeClr val="bg1"/>
                </a:solidFill>
              </a:rPr>
              <a:t>https://www.planet-data.eu/sites/default/files/presentations/Big_Data_Tutorial_part4.pdf</a:t>
            </a:r>
          </a:p>
          <a:p>
            <a:r>
              <a:rPr lang="en-US" sz="1600" dirty="0">
                <a:solidFill>
                  <a:schemeClr val="bg1"/>
                </a:solidFill>
              </a:rPr>
              <a:t>CRC Press - Large </a:t>
            </a:r>
            <a:r>
              <a:rPr lang="en-US" sz="1600" dirty="0" err="1">
                <a:solidFill>
                  <a:schemeClr val="bg1"/>
                </a:solidFill>
              </a:rPr>
              <a:t>Scaleand</a:t>
            </a:r>
            <a:r>
              <a:rPr lang="en-US" sz="1600" dirty="0">
                <a:solidFill>
                  <a:schemeClr val="bg1"/>
                </a:solidFill>
              </a:rPr>
              <a:t> Big Data Processing and Management</a:t>
            </a:r>
          </a:p>
          <a:p>
            <a:r>
              <a:rPr lang="en-US" sz="1600" dirty="0">
                <a:solidFill>
                  <a:schemeClr val="bg1"/>
                </a:solidFill>
              </a:rPr>
              <a:t>O’Reilly – Big Data Glossary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Big Data?</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Big data is a term for data sets that are so large or complex that traditional data processing application software is inadequate to deal with them. </a:t>
            </a:r>
          </a:p>
          <a:p>
            <a:r>
              <a:rPr lang="en-US" sz="1500" dirty="0">
                <a:solidFill>
                  <a:srgbClr val="3C5790"/>
                </a:solidFill>
              </a:rPr>
              <a:t>Big data challenges include capturing data, data storage, data analysis, search, sharing, transfer, visualization, querying, updating and information privacy.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Big Data?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500" dirty="0">
                <a:solidFill>
                  <a:srgbClr val="3C5790"/>
                </a:solidFill>
              </a:rPr>
              <a:t>Big data is similar to small data, but bigger in size.</a:t>
            </a:r>
          </a:p>
          <a:p>
            <a:r>
              <a:rPr lang="en-US" sz="1500" dirty="0">
                <a:solidFill>
                  <a:srgbClr val="3C5790"/>
                </a:solidFill>
              </a:rPr>
              <a:t>Big data generates value from the storage and processing of very large quantities of digital information that cannot be analyzed with traditional computing techniques</a:t>
            </a:r>
          </a:p>
        </p:txBody>
      </p:sp>
      <p:pic>
        <p:nvPicPr>
          <p:cNvPr id="2" name="Picture 1">
            <a:extLst>
              <a:ext uri="{FF2B5EF4-FFF2-40B4-BE49-F238E27FC236}">
                <a16:creationId xmlns:a16="http://schemas.microsoft.com/office/drawing/2014/main" id="{4C8865A8-FAE0-454D-A05B-FF8350DF503D}"/>
              </a:ext>
            </a:extLst>
          </p:cNvPr>
          <p:cNvPicPr>
            <a:picLocks noChangeAspect="1"/>
          </p:cNvPicPr>
          <p:nvPr/>
        </p:nvPicPr>
        <p:blipFill>
          <a:blip r:embed="rId3"/>
          <a:stretch>
            <a:fillRect/>
          </a:stretch>
        </p:blipFill>
        <p:spPr>
          <a:xfrm>
            <a:off x="2590800" y="3429000"/>
            <a:ext cx="3978354" cy="2946929"/>
          </a:xfrm>
          <a:prstGeom prst="rect">
            <a:avLst/>
          </a:prstGeom>
        </p:spPr>
      </p:pic>
    </p:spTree>
    <p:extLst>
      <p:ext uri="{BB962C8B-B14F-4D97-AF65-F5344CB8AC3E}">
        <p14:creationId xmlns:p14="http://schemas.microsoft.com/office/powerpoint/2010/main" val="3017795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Big Data? (</a:t>
            </a:r>
            <a:r>
              <a:rPr lang="fr-CA" dirty="0" err="1">
                <a:solidFill>
                  <a:schemeClr val="bg1"/>
                </a:solidFill>
              </a:rPr>
              <a:t>cont</a:t>
            </a:r>
            <a:r>
              <a:rPr lang="fr-CA" dirty="0">
                <a:solidFill>
                  <a:schemeClr val="bg1"/>
                </a:solidFill>
              </a:rPr>
              <a:t>.)</a:t>
            </a:r>
          </a:p>
        </p:txBody>
      </p:sp>
      <p:pic>
        <p:nvPicPr>
          <p:cNvPr id="6" name="Picture 5">
            <a:extLst>
              <a:ext uri="{FF2B5EF4-FFF2-40B4-BE49-F238E27FC236}">
                <a16:creationId xmlns:a16="http://schemas.microsoft.com/office/drawing/2014/main" id="{534B12B5-0566-41B3-8C7A-D4522271D66C}"/>
              </a:ext>
            </a:extLst>
          </p:cNvPr>
          <p:cNvPicPr>
            <a:picLocks noChangeAspect="1"/>
          </p:cNvPicPr>
          <p:nvPr/>
        </p:nvPicPr>
        <p:blipFill>
          <a:blip r:embed="rId3"/>
          <a:stretch>
            <a:fillRect/>
          </a:stretch>
        </p:blipFill>
        <p:spPr>
          <a:xfrm>
            <a:off x="1600200" y="2438400"/>
            <a:ext cx="5380341" cy="3804147"/>
          </a:xfrm>
          <a:prstGeom prst="rect">
            <a:avLst/>
          </a:prstGeom>
        </p:spPr>
      </p:pic>
    </p:spTree>
    <p:extLst>
      <p:ext uri="{BB962C8B-B14F-4D97-AF65-F5344CB8AC3E}">
        <p14:creationId xmlns:p14="http://schemas.microsoft.com/office/powerpoint/2010/main" val="3007702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Characteristics</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Volume</a:t>
            </a:r>
          </a:p>
          <a:p>
            <a:pPr lvl="1"/>
            <a:r>
              <a:rPr lang="en-US" sz="1400" dirty="0">
                <a:solidFill>
                  <a:srgbClr val="3C5790"/>
                </a:solidFill>
              </a:rPr>
              <a:t>The quantity of generated and stored data. The size of the data determines the value and potential insight- and whether it can actually be considered big data or not.</a:t>
            </a:r>
          </a:p>
          <a:p>
            <a:r>
              <a:rPr lang="en-US" sz="1400" b="1" dirty="0">
                <a:solidFill>
                  <a:srgbClr val="3C5790"/>
                </a:solidFill>
              </a:rPr>
              <a:t>Variety</a:t>
            </a:r>
          </a:p>
          <a:p>
            <a:pPr lvl="1"/>
            <a:r>
              <a:rPr lang="en-US" sz="1400" dirty="0">
                <a:solidFill>
                  <a:srgbClr val="3C5790"/>
                </a:solidFill>
              </a:rPr>
              <a:t>The type and nature of the data. This helps people who analyze it to effectively use the resulting insight.</a:t>
            </a:r>
          </a:p>
          <a:p>
            <a:r>
              <a:rPr lang="en-US" sz="1400" b="1" dirty="0">
                <a:solidFill>
                  <a:srgbClr val="3C5790"/>
                </a:solidFill>
              </a:rPr>
              <a:t>Velocity</a:t>
            </a:r>
          </a:p>
          <a:p>
            <a:pPr lvl="1"/>
            <a:r>
              <a:rPr lang="en-US" sz="1400" dirty="0">
                <a:solidFill>
                  <a:srgbClr val="3C5790"/>
                </a:solidFill>
              </a:rPr>
              <a:t>In this context, the speed at which the data is generated and processed to meet the demands and challenges that lie in the path of growth and development.</a:t>
            </a:r>
          </a:p>
          <a:p>
            <a:r>
              <a:rPr lang="en-US" sz="1400" b="1" dirty="0">
                <a:solidFill>
                  <a:srgbClr val="3C5790"/>
                </a:solidFill>
              </a:rPr>
              <a:t>Variability</a:t>
            </a:r>
          </a:p>
          <a:p>
            <a:pPr lvl="1"/>
            <a:r>
              <a:rPr lang="en-US" sz="1400" dirty="0">
                <a:solidFill>
                  <a:srgbClr val="3C5790"/>
                </a:solidFill>
              </a:rPr>
              <a:t>Inconsistency of the data set can hamper processes to handle and manage it.</a:t>
            </a:r>
          </a:p>
          <a:p>
            <a:r>
              <a:rPr lang="en-US" sz="1400" b="1" dirty="0">
                <a:solidFill>
                  <a:srgbClr val="3C5790"/>
                </a:solidFill>
              </a:rPr>
              <a:t>Veracity</a:t>
            </a:r>
          </a:p>
          <a:p>
            <a:pPr lvl="1"/>
            <a:r>
              <a:rPr lang="en-US" sz="1400" dirty="0">
                <a:solidFill>
                  <a:srgbClr val="3C5790"/>
                </a:solidFill>
              </a:rPr>
              <a:t>The quality of captured data can vary greatly, affecting the accurate analysis. </a:t>
            </a:r>
          </a:p>
        </p:txBody>
      </p:sp>
    </p:spTree>
    <p:extLst>
      <p:ext uri="{BB962C8B-B14F-4D97-AF65-F5344CB8AC3E}">
        <p14:creationId xmlns:p14="http://schemas.microsoft.com/office/powerpoint/2010/main" val="2597859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Characteristics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structure of the big data can be explained by the following:</a:t>
            </a:r>
          </a:p>
          <a:p>
            <a:pPr lvl="1"/>
            <a:r>
              <a:rPr lang="en-US" sz="1400" b="1" dirty="0">
                <a:solidFill>
                  <a:srgbClr val="3C5790"/>
                </a:solidFill>
              </a:rPr>
              <a:t>Structured</a:t>
            </a:r>
            <a:r>
              <a:rPr lang="en-US" sz="1400" dirty="0">
                <a:solidFill>
                  <a:srgbClr val="3C5790"/>
                </a:solidFill>
              </a:rPr>
              <a:t>: The structured mostly includes the traditional sources of information.</a:t>
            </a:r>
          </a:p>
          <a:p>
            <a:pPr lvl="1"/>
            <a:r>
              <a:rPr lang="en-US" sz="1400" b="1" dirty="0">
                <a:solidFill>
                  <a:srgbClr val="3C5790"/>
                </a:solidFill>
              </a:rPr>
              <a:t>Semi-structured</a:t>
            </a:r>
            <a:r>
              <a:rPr lang="en-US" sz="1400" dirty="0">
                <a:solidFill>
                  <a:srgbClr val="3C5790"/>
                </a:solidFill>
              </a:rPr>
              <a:t>: The semi-structured includes many sources of the big data.</a:t>
            </a:r>
          </a:p>
          <a:p>
            <a:pPr lvl="1"/>
            <a:r>
              <a:rPr lang="en-US" sz="1400" b="1" dirty="0">
                <a:solidFill>
                  <a:srgbClr val="3C5790"/>
                </a:solidFill>
              </a:rPr>
              <a:t>Unstructured</a:t>
            </a:r>
            <a:r>
              <a:rPr lang="en-US" sz="1400" dirty="0">
                <a:solidFill>
                  <a:srgbClr val="3C5790"/>
                </a:solidFill>
              </a:rPr>
              <a:t>: The unstructured includes the information like video data and audio data.</a:t>
            </a:r>
          </a:p>
        </p:txBody>
      </p:sp>
    </p:spTree>
    <p:extLst>
      <p:ext uri="{BB962C8B-B14F-4D97-AF65-F5344CB8AC3E}">
        <p14:creationId xmlns:p14="http://schemas.microsoft.com/office/powerpoint/2010/main" val="1246208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Characteristics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applications of the big data are in the following fields:</a:t>
            </a:r>
          </a:p>
          <a:p>
            <a:pPr lvl="1"/>
            <a:r>
              <a:rPr lang="en-US" sz="1400" dirty="0">
                <a:solidFill>
                  <a:srgbClr val="3C5790"/>
                </a:solidFill>
              </a:rPr>
              <a:t>Government</a:t>
            </a:r>
          </a:p>
          <a:p>
            <a:pPr lvl="1"/>
            <a:r>
              <a:rPr lang="en-US" sz="1400" dirty="0">
                <a:solidFill>
                  <a:srgbClr val="3C5790"/>
                </a:solidFill>
              </a:rPr>
              <a:t>International development</a:t>
            </a:r>
          </a:p>
          <a:p>
            <a:pPr lvl="1"/>
            <a:r>
              <a:rPr lang="en-US" sz="1400" dirty="0">
                <a:solidFill>
                  <a:srgbClr val="3C5790"/>
                </a:solidFill>
              </a:rPr>
              <a:t>Manufacturing</a:t>
            </a:r>
          </a:p>
          <a:p>
            <a:pPr lvl="1"/>
            <a:r>
              <a:rPr lang="en-US" sz="1400" dirty="0">
                <a:solidFill>
                  <a:srgbClr val="3C5790"/>
                </a:solidFill>
              </a:rPr>
              <a:t>Cyber-physical models</a:t>
            </a:r>
          </a:p>
          <a:p>
            <a:pPr lvl="1"/>
            <a:r>
              <a:rPr lang="en-US" sz="1400" dirty="0">
                <a:solidFill>
                  <a:srgbClr val="3C5790"/>
                </a:solidFill>
              </a:rPr>
              <a:t>Media</a:t>
            </a:r>
          </a:p>
          <a:p>
            <a:pPr lvl="1"/>
            <a:r>
              <a:rPr lang="en-US" sz="1400" dirty="0">
                <a:solidFill>
                  <a:srgbClr val="3C5790"/>
                </a:solidFill>
              </a:rPr>
              <a:t>Technology</a:t>
            </a:r>
          </a:p>
          <a:p>
            <a:pPr lvl="1"/>
            <a:r>
              <a:rPr lang="en-US" sz="1400" dirty="0">
                <a:solidFill>
                  <a:srgbClr val="3C5790"/>
                </a:solidFill>
              </a:rPr>
              <a:t>Private sector</a:t>
            </a:r>
          </a:p>
          <a:p>
            <a:pPr lvl="1"/>
            <a:r>
              <a:rPr lang="en-US" sz="1400" dirty="0">
                <a:solidFill>
                  <a:srgbClr val="3C5790"/>
                </a:solidFill>
              </a:rPr>
              <a:t>Science</a:t>
            </a:r>
          </a:p>
          <a:p>
            <a:pPr lvl="1"/>
            <a:r>
              <a:rPr lang="en-US" sz="1400" dirty="0">
                <a:solidFill>
                  <a:srgbClr val="3C5790"/>
                </a:solidFill>
              </a:rPr>
              <a:t>Science and research</a:t>
            </a:r>
          </a:p>
        </p:txBody>
      </p:sp>
    </p:spTree>
    <p:extLst>
      <p:ext uri="{BB962C8B-B14F-4D97-AF65-F5344CB8AC3E}">
        <p14:creationId xmlns:p14="http://schemas.microsoft.com/office/powerpoint/2010/main" val="1263182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MapReduce</a:t>
            </a:r>
            <a:r>
              <a:rPr lang="en-US" sz="1400" dirty="0">
                <a:solidFill>
                  <a:srgbClr val="3C5790"/>
                </a:solidFill>
              </a:rPr>
              <a:t> framework is introduced as a simple and powerful programming model that enables easy development of scalable parallel applications to process vast amounts of data on large clusters.</a:t>
            </a:r>
          </a:p>
          <a:p>
            <a:r>
              <a:rPr lang="en-US" sz="1400" dirty="0">
                <a:solidFill>
                  <a:srgbClr val="3C5790"/>
                </a:solidFill>
              </a:rPr>
              <a:t>The MapReduce framework uses the computation using two functions: map and reduce.</a:t>
            </a:r>
          </a:p>
          <a:p>
            <a:r>
              <a:rPr lang="en-US" sz="1400" dirty="0">
                <a:solidFill>
                  <a:srgbClr val="3C5790"/>
                </a:solidFill>
              </a:rPr>
              <a:t>The map function takes an input pair and produces a set of intermediate key/value pairs.</a:t>
            </a:r>
          </a:p>
          <a:p>
            <a:r>
              <a:rPr lang="en-US" sz="1400" dirty="0">
                <a:solidFill>
                  <a:srgbClr val="3C5790"/>
                </a:solidFill>
              </a:rPr>
              <a:t>The reduce function receives an intermediate key I with its set of values and merges them together.</a:t>
            </a:r>
          </a:p>
          <a:p>
            <a:r>
              <a:rPr lang="en-US" sz="1400" dirty="0">
                <a:solidFill>
                  <a:srgbClr val="3C5790"/>
                </a:solidFill>
              </a:rPr>
              <a:t>Zero or one output value is produced per reduce invocation.</a:t>
            </a:r>
          </a:p>
          <a:p>
            <a:r>
              <a:rPr lang="en-US" sz="1400" dirty="0">
                <a:solidFill>
                  <a:srgbClr val="3C5790"/>
                </a:solidFill>
              </a:rPr>
              <a:t>It allows large computations to be easily parallelized and re-executed to be used as the primary mechanism for fault tolerance.</a:t>
            </a:r>
          </a:p>
          <a:p>
            <a:endParaRPr lang="en-US" sz="1400" dirty="0">
              <a:solidFill>
                <a:srgbClr val="3C5790"/>
              </a:solidFill>
            </a:endParaRPr>
          </a:p>
        </p:txBody>
      </p:sp>
    </p:spTree>
    <p:extLst>
      <p:ext uri="{BB962C8B-B14F-4D97-AF65-F5344CB8AC3E}">
        <p14:creationId xmlns:p14="http://schemas.microsoft.com/office/powerpoint/2010/main" val="2647638361"/>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8273</TotalTime>
  <Words>1361</Words>
  <Application>Microsoft Office PowerPoint</Application>
  <PresentationFormat>On-screen Show (4:3)</PresentationFormat>
  <Paragraphs>106</Paragraphs>
  <Slides>24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24</vt:i4>
      </vt:variant>
    </vt:vector>
  </HeadingPairs>
  <TitlesOfParts>
    <vt:vector size="27" baseType="lpstr">
      <vt:lpstr>Arial</vt:lpstr>
      <vt:lpstr>Calibri</vt:lpstr>
      <vt:lpstr>143</vt:lpstr>
      <vt:lpstr>Big Data</vt:lpstr>
      <vt:lpstr>Contents</vt:lpstr>
      <vt:lpstr>What is Big Data?</vt:lpstr>
      <vt:lpstr>What is Big Data? (cont.)</vt:lpstr>
      <vt:lpstr>What is Big Data? (cont.)</vt:lpstr>
      <vt:lpstr>Characteristics</vt:lpstr>
      <vt:lpstr>Characteristics (cont.)</vt:lpstr>
      <vt:lpstr>Characteristics (cont.)</vt:lpstr>
      <vt:lpstr>Core</vt:lpstr>
      <vt:lpstr>Core (cont.)</vt:lpstr>
      <vt:lpstr>Core (cont.)</vt:lpstr>
      <vt:lpstr>Core (cont.)</vt:lpstr>
      <vt:lpstr>Core (cont.)</vt:lpstr>
      <vt:lpstr>Core (cont.)</vt:lpstr>
      <vt:lpstr>Core (cont.)</vt:lpstr>
      <vt:lpstr>Core (cont.)</vt:lpstr>
      <vt:lpstr>Core (cont.)</vt:lpstr>
      <vt:lpstr>Core (cont.)</vt:lpstr>
      <vt:lpstr>Core (cont.)</vt:lpstr>
      <vt:lpstr>Core (cont.)</vt:lpstr>
      <vt:lpstr>Storage</vt:lpstr>
      <vt:lpstr>Storage (cont.)</vt:lpstr>
      <vt:lpstr>Storage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921</cp:revision>
  <dcterms:created xsi:type="dcterms:W3CDTF">2012-04-12T06:19:17Z</dcterms:created>
  <dcterms:modified xsi:type="dcterms:W3CDTF">2017-08-26T08:08:38Z</dcterms:modified>
</cp:coreProperties>
</file>