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467" r:id="rId6"/>
    <p:sldId id="474" r:id="rId7"/>
    <p:sldId id="476" r:id="rId8"/>
    <p:sldId id="477" r:id="rId9"/>
    <p:sldId id="466" r:id="rId10"/>
    <p:sldId id="469" r:id="rId11"/>
    <p:sldId id="470" r:id="rId12"/>
    <p:sldId id="471" r:id="rId13"/>
    <p:sldId id="472" r:id="rId14"/>
    <p:sldId id="473" r:id="rId15"/>
    <p:sldId id="478" r:id="rId16"/>
    <p:sldId id="479" r:id="rId17"/>
    <p:sldId id="481" r:id="rId18"/>
    <p:sldId id="483" r:id="rId19"/>
    <p:sldId id="484" r:id="rId20"/>
    <p:sldId id="482" r:id="rId21"/>
    <p:sldId id="480" r:id="rId22"/>
    <p:sldId id="486" r:id="rId23"/>
    <p:sldId id="485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Bitcoin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Blockchain Technology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blockchain network exists under what is known as “a state of consensus” and, every 10 minutes, it will check on itself.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a kind of auditing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transaction that happens in each ten-minute interval is reconciled and each of these 10-minute groups of transactions is called </a:t>
            </a:r>
            <a:r>
              <a:rPr lang="en-US" sz="1400" b="1" dirty="0">
                <a:solidFill>
                  <a:srgbClr val="3C5790"/>
                </a:solidFill>
              </a:rPr>
              <a:t>“a block”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node is a computer that is connected to the network via a </a:t>
            </a:r>
            <a:r>
              <a:rPr lang="en-US" sz="1400" b="1" dirty="0">
                <a:solidFill>
                  <a:srgbClr val="3C5790"/>
                </a:solidFill>
              </a:rPr>
              <a:t>Bitcoin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client carries out the jobs of validating each transaction and relaying them.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Blockchain Technology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Bitcoin</a:t>
            </a:r>
            <a:r>
              <a:rPr lang="en-US" sz="1400" dirty="0">
                <a:solidFill>
                  <a:srgbClr val="3C5790"/>
                </a:solidFill>
              </a:rPr>
              <a:t> is a digital currency.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currencies need 4 things: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Checks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Balances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Validation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95742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Blockchain Technology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start with the miners, people who had some spare compute power and could help validate the transactions on the blockchain to get a reward of Bitcoin.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a specialized mining rig which is built from computer components and the hardware comes in different categories.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Hash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rate</a:t>
            </a:r>
            <a:r>
              <a:rPr lang="en-US" sz="1400" dirty="0">
                <a:solidFill>
                  <a:srgbClr val="3C5790"/>
                </a:solidFill>
              </a:rPr>
              <a:t>: the number of calculations that can be performed by your hardware every second as it attempts to crack the puzzle.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Energy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consumption</a:t>
            </a:r>
          </a:p>
        </p:txBody>
      </p:sp>
    </p:spTree>
    <p:extLst>
      <p:ext uri="{BB962C8B-B14F-4D97-AF65-F5344CB8AC3E}">
        <p14:creationId xmlns:p14="http://schemas.microsoft.com/office/powerpoint/2010/main" val="13201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Blockchain Technology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example, if a device that hashes at 500 GH/sec, and it uses 400 watts of electric then the hash rate is 1.25 GH/sec.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mining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pool</a:t>
            </a:r>
            <a:r>
              <a:rPr lang="en-US" sz="1400" dirty="0">
                <a:solidFill>
                  <a:srgbClr val="3C5790"/>
                </a:solidFill>
              </a:rPr>
              <a:t> is basically a group of people who club together and share the rewards.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we are making a decision on which pool, be sure to check out how the rewards are shared between members and if there are any fees.</a:t>
            </a:r>
          </a:p>
        </p:txBody>
      </p:sp>
    </p:spTree>
    <p:extLst>
      <p:ext uri="{BB962C8B-B14F-4D97-AF65-F5344CB8AC3E}">
        <p14:creationId xmlns:p14="http://schemas.microsoft.com/office/powerpoint/2010/main" val="296700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bitcoin system, unlike traditional banking and payment systems, is based on decentralized trust.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blockchain explorer is a web application that operates as a bitcoin search engine, in that it allows you to search for addresses, transactions, and blocks and see the relationships and flows between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tells the network that the owner of some bitcoin value has authorized the transfer of that value to another owner.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transaction contains one or more “inputs,” which are like debits against a bitcoin account.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7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 the other side of the transaction, there are one or more “outputs,” which are like credits added to a bitcoin account.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transaction also contains proof of ownership for each amount of bitcoin (inputs) whose value is being spent, in the form of a digital signature from the owner, which can be independently validated by anyone.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bitcoin terms, “spending” is signing a transaction that transfers value from a previous transaction over to a new owner identified by a bitcoin address.</a:t>
            </a:r>
          </a:p>
        </p:txBody>
      </p:sp>
    </p:spTree>
    <p:extLst>
      <p:ext uri="{BB962C8B-B14F-4D97-AF65-F5344CB8AC3E}">
        <p14:creationId xmlns:p14="http://schemas.microsoft.com/office/powerpoint/2010/main" val="159543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bitcoin system of trust is based on computation.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Transactions are bundled into blocks, which require an enormous amount of computation to prove, but only a small amount of computation to verify as proven.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mining process serves two purposes in bitcoin: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Mining nodes validate all transactions by reference to bitcoin’s consensus rules.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Mining creates new bitcoin in each block, almost like a central bank printing new money.</a:t>
            </a:r>
          </a:p>
        </p:txBody>
      </p:sp>
    </p:spTree>
    <p:extLst>
      <p:ext uri="{BB962C8B-B14F-4D97-AF65-F5344CB8AC3E}">
        <p14:creationId xmlns:p14="http://schemas.microsoft.com/office/powerpoint/2010/main" val="379555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2209800" cy="3352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Bitcoin is an open source project and the source code is available under an open (MIT) license, free to download and use for any purpose.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EBEB7-BFB5-45D2-A33B-DD321A25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22" y="1906190"/>
            <a:ext cx="5144278" cy="47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Ownership of bitcoin is established through digital keys, bitcoin addresses, and digital signatures.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digital keys aren't actually stored in the network, but are instead created and stored by users in a file, or simple database, called a wallet.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bitcoin transactions requires a valid digital signature to be included in the blockchain, which can only be generated with a secret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digital signature used to spend funds is also referred to as a witness, a term used in cryptography.</a:t>
            </a:r>
          </a:p>
        </p:txBody>
      </p:sp>
    </p:spTree>
    <p:extLst>
      <p:ext uri="{BB962C8B-B14F-4D97-AF65-F5344CB8AC3E}">
        <p14:creationId xmlns:p14="http://schemas.microsoft.com/office/powerpoint/2010/main" val="24694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Wallets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At a high level, a wallet is an application that serves as the primary user interface.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wallet controls access to a user’s money, managing keys and addresses, tracking the balance, and creating and signing transactions.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Users control the coins on the network by signing transactions with the keys in their wallets. In a sense, a bitcoin wallet is a keychain.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Bitcoin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Bitcoin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Blockchain </a:t>
            </a:r>
            <a:r>
              <a:rPr lang="fr-CA" sz="1600" dirty="0" err="1">
                <a:solidFill>
                  <a:srgbClr val="3C5790"/>
                </a:solidFill>
              </a:rPr>
              <a:t>Technology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Wallets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Transactions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Bitcoin Network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Wallets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primary types of wallets, distinguished by whether the keys they contain are related to each other or not.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type is a </a:t>
            </a:r>
            <a:r>
              <a:rPr lang="en-US" sz="1400" b="1" dirty="0">
                <a:solidFill>
                  <a:srgbClr val="3C5790"/>
                </a:solidFill>
              </a:rPr>
              <a:t>nondeterministic</a:t>
            </a:r>
            <a:r>
              <a:rPr lang="en-US" sz="1400" dirty="0">
                <a:solidFill>
                  <a:srgbClr val="3C5790"/>
                </a:solidFill>
              </a:rPr>
              <a:t> wallet, where each key is independently generated from a random number.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type of wallet is a </a:t>
            </a:r>
            <a:r>
              <a:rPr lang="en-US" sz="1400" b="1" dirty="0">
                <a:solidFill>
                  <a:srgbClr val="3C5790"/>
                </a:solidFill>
              </a:rPr>
              <a:t>deterministic</a:t>
            </a:r>
            <a:r>
              <a:rPr lang="en-US" sz="1400" dirty="0">
                <a:solidFill>
                  <a:srgbClr val="3C5790"/>
                </a:solidFill>
              </a:rPr>
              <a:t> wallet, where all the keys are derived from a single master key, known as the seed.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9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Wallets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Nondeterministic (Random) Wallets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first bitcoin wallet, wallets were collections of randomly generated 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disadvantage of random keys is that if you generate many of them you must keep copies of all of them, meaning that the wallet must be backed up frequently.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key must be backed up, or the funds it controls are irrevocably lost if the wallet becomes inaccessible.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EAD06-1439-4DBC-AA88-6B60BB9E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200"/>
            <a:ext cx="4086225" cy="29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5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Wallets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Deterministic (Seeded) Wallets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Deterministic, or “seeded,” wallets are wallets that contain private keys that are all derived from a common seed, through the use of a one-way hash function.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seed is a randomly generated number that is combined with other data, such as an index number or “chain code” to derive the 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deterministic wallet, the seed is sufficient to recover all the derived keys, and therefore a single backup at creation time is sufficient.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56DCD-5B1B-4820-9E6C-4405035F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96564"/>
            <a:ext cx="4132901" cy="29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2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Wallets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HD Wallets (BIP-32/BIP-44)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Deterministic wallets were developed to make it easy to derive many keys from a single “seed.”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most advanced form of deterministic wallets is the HD wallet defined by the BIP-32 standard.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HD wallets contain keys derived in a tree structure, such that a parent key can derive a sequence of children keys, each of which can derive a sequence of grandchildren keys, and so on, to an infinite depth.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97AC0-0763-4714-B15E-8C0F3C26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52800"/>
            <a:ext cx="4672013" cy="32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Transactions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Transactions are the most important part of the bitcoin system.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Everything else in bitcoin is designed to ensure that transactions can be created, propagated on the network, validated, and finally added to the global ledger of transactions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Transactions are data structures that encode the transfer of value between participants in the bitcoin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transaction is a public entry in bitcoin’s blockchain.</a:t>
            </a:r>
          </a:p>
        </p:txBody>
      </p:sp>
    </p:spTree>
    <p:extLst>
      <p:ext uri="{BB962C8B-B14F-4D97-AF65-F5344CB8AC3E}">
        <p14:creationId xmlns:p14="http://schemas.microsoft.com/office/powerpoint/2010/main" val="4183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Transactions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fundamental building block of a bitcoin transaction is a </a:t>
            </a:r>
            <a:r>
              <a:rPr lang="en-US" sz="1400" b="1" dirty="0">
                <a:solidFill>
                  <a:srgbClr val="3C5790"/>
                </a:solidFill>
              </a:rPr>
              <a:t>transaction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output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Transaction outputs are indivisible chunks of bitcoin currency, recorded on the blockchain, and recognized as valid by the entire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full nodes track all available and spendable outputs, known as unspent transaction outputs, or UTXO.</a:t>
            </a:r>
          </a:p>
        </p:txBody>
      </p:sp>
    </p:spTree>
    <p:extLst>
      <p:ext uri="{BB962C8B-B14F-4D97-AF65-F5344CB8AC3E}">
        <p14:creationId xmlns:p14="http://schemas.microsoft.com/office/powerpoint/2010/main" val="238843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Network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Bitcoin is structured as a peer-to-peer network architecture on top of the internet.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network nodes interconnect in a mesh network with a “flat” topology.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no server, no centralized service, and no hierarchy within the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Nodes in a P2P network both provide and consume services at the same time with reciprocity acting as the incentive for participation.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P2P networks are inherently resilient, decentralized, and open.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1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Network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Bitcoin’s P2P network architecture is much more than a topology choice.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is a P2P digital cash system by design, and the network architecture is both a reflection and a foundation of that core characteristic.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Decentralization of control is a core design principle that can only be achieved and maintained by a flat, decentralized P2P consensus network.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nodes include the routing function to participate in the network and might include other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nodes validate and propagate transactions and blocks, and discover and maintain connections to peers. </a:t>
            </a:r>
          </a:p>
        </p:txBody>
      </p:sp>
    </p:spTree>
    <p:extLst>
      <p:ext uri="{BB962C8B-B14F-4D97-AF65-F5344CB8AC3E}">
        <p14:creationId xmlns:p14="http://schemas.microsoft.com/office/powerpoint/2010/main" val="308747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Network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Nodes in the bitcoin P2P network are equal, they may take on different roles depending on the functionality they are supporting.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bitcoin node is a collection of functions: routing, the blockchain database, mining, and wallet services.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C3404-4276-45D9-AF43-0BE28A28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0"/>
            <a:ext cx="3805238" cy="34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Security 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Securing bitcoin is challenging because bitcoin is not an abstract reference to value, like a balance in a bank account.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core principle in bitcoin is decentralization and it has important implications for security.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bitcoin transaction authorizes only a specific value to a specific recipient and cannot be forged or modified.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bitcoin payment network does not need to be encrypted or protected from eavesdropping.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Bitcoin’s decentralized security model puts a lot of power in the hands of the users.</a:t>
            </a:r>
          </a:p>
        </p:txBody>
      </p:sp>
    </p:spTree>
    <p:extLst>
      <p:ext uri="{BB962C8B-B14F-4D97-AF65-F5344CB8AC3E}">
        <p14:creationId xmlns:p14="http://schemas.microsoft.com/office/powerpoint/2010/main" val="119026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Bitcoin?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Bitcoin</a:t>
            </a:r>
            <a:r>
              <a:rPr lang="en-US" sz="1500" dirty="0">
                <a:solidFill>
                  <a:srgbClr val="3C5790"/>
                </a:solidFill>
              </a:rPr>
              <a:t> is a worldwide cryptocurrency and digital payment system called the first decentralized digital currency, since the system works without a central repository or single administrator.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was invented by an unknown programmer, or a group of programmers, under the name Satoshi Nakamoto and released as open-source software in 2009.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system is peer-to-peer, and transactions take place between users directly, without an intermediary.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These transactions are verified by network nodes and recorded in a public distributed ledger called a </a:t>
            </a:r>
            <a:r>
              <a:rPr lang="en-US" sz="1500" b="1" dirty="0">
                <a:solidFill>
                  <a:srgbClr val="3C5790"/>
                </a:solidFill>
              </a:rPr>
              <a:t>blockchain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Security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Traditional security architecture is based upon a concept called the root of trust, which is a trusted core used as the foundation for the security of the overall system or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Security architecture is developed around the root of trust as a series of concentric circles, like layers in an onion, extending trust outward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407432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https://en.wikipedia.org/wiki/Bitcoin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RICHARD OZER - The Insider Guide to Blockchain Technology, Cryptocurrency, and Mining Bitcoin</a:t>
            </a:r>
          </a:p>
          <a:p>
            <a:r>
              <a:rPr lang="en-US" sz="1600" dirty="0">
                <a:solidFill>
                  <a:schemeClr val="bg1"/>
                </a:solidFill>
              </a:rPr>
              <a:t>O’Reilly – Mastering Bitcoin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b="1" dirty="0">
                <a:solidFill>
                  <a:srgbClr val="3C5790"/>
                </a:solidFill>
              </a:rPr>
              <a:t>blockchain</a:t>
            </a:r>
            <a:r>
              <a:rPr lang="en-US" sz="1500" dirty="0">
                <a:solidFill>
                  <a:srgbClr val="3C5790"/>
                </a:solidFill>
              </a:rPr>
              <a:t> is a public ledger that records bitcoin transactions.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Paying a </a:t>
            </a:r>
            <a:r>
              <a:rPr lang="en-US" sz="1500" b="1" dirty="0">
                <a:solidFill>
                  <a:srgbClr val="3C5790"/>
                </a:solidFill>
              </a:rPr>
              <a:t>transaction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fee</a:t>
            </a:r>
            <a:r>
              <a:rPr lang="en-US" sz="1500" dirty="0">
                <a:solidFill>
                  <a:srgbClr val="3C5790"/>
                </a:solidFill>
              </a:rPr>
              <a:t> is optional.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Mining</a:t>
            </a:r>
            <a:r>
              <a:rPr lang="en-US" sz="1500" dirty="0">
                <a:solidFill>
                  <a:srgbClr val="3C5790"/>
                </a:solidFill>
              </a:rPr>
              <a:t> is a record-keeping service.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successful miner finding the new block is rewarded with newly created bitcoins and transaction fees.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</a:t>
            </a:r>
            <a:r>
              <a:rPr lang="en-US" sz="1500" b="1" dirty="0">
                <a:solidFill>
                  <a:srgbClr val="3C5790"/>
                </a:solidFill>
              </a:rPr>
              <a:t>wallet</a:t>
            </a:r>
            <a:r>
              <a:rPr lang="en-US" sz="1500" dirty="0">
                <a:solidFill>
                  <a:srgbClr val="3C5790"/>
                </a:solidFill>
              </a:rPr>
              <a:t> stores the information necessary to transact bitcoins.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Ownership</a:t>
            </a:r>
            <a:r>
              <a:rPr lang="en-US" sz="1500" dirty="0">
                <a:solidFill>
                  <a:srgbClr val="3C5790"/>
                </a:solidFill>
              </a:rPr>
              <a:t> of bitcoins implies that a user can spend bitcoins associated with a specific address.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Bitcoin</a:t>
            </a:r>
            <a:r>
              <a:rPr lang="en-US" sz="1400" dirty="0">
                <a:solidFill>
                  <a:srgbClr val="3C5790"/>
                </a:solidFill>
              </a:rPr>
              <a:t> is a collection of concepts and technologies that form the basis of a digital money ecosystem.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Units of currency called bitcoin are used to store and transmit value among participants in the bitcoin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bitcoin protocol stack, available as open source software, can be run on a wide range of computing devices, including laptops and smartphones, making the technology easily accessible.</a:t>
            </a:r>
          </a:p>
        </p:txBody>
      </p:sp>
    </p:spTree>
    <p:extLst>
      <p:ext uri="{BB962C8B-B14F-4D97-AF65-F5344CB8AC3E}">
        <p14:creationId xmlns:p14="http://schemas.microsoft.com/office/powerpoint/2010/main" val="264763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Users can transfer bitcoin over the network to do just about anything that can be done with conventional currencies.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can be purchased, sold, </a:t>
            </a:r>
            <a:r>
              <a:rPr lang="en-US" sz="1400" dirty="0" err="1">
                <a:solidFill>
                  <a:srgbClr val="3C5790"/>
                </a:solidFill>
              </a:rPr>
              <a:t>andexchanged</a:t>
            </a:r>
            <a:r>
              <a:rPr lang="en-US" sz="1400" dirty="0">
                <a:solidFill>
                  <a:srgbClr val="3C5790"/>
                </a:solidFill>
              </a:rPr>
              <a:t> for other currencies at specialized currency exchanges.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in a sense is the perfect form of money for the internet because it is fast, secure and borderless.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traditional currencies, bitcoin are entirely virtual.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is a distributed, peer-to-peer system and there is no “central” server or point of control.</a:t>
            </a:r>
          </a:p>
        </p:txBody>
      </p:sp>
    </p:spTree>
    <p:extLst>
      <p:ext uri="{BB962C8B-B14F-4D97-AF65-F5344CB8AC3E}">
        <p14:creationId xmlns:p14="http://schemas.microsoft.com/office/powerpoint/2010/main" val="258927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Bitcoin are created through a process called “mining”, which involves competing to find solutions to a mathematical problem while processing bitcoin transactions.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bitcoin protocol includes built-in algorithms that regulate the mining function across the network.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consists of: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decentralized peer-to-peer network (the bitcoin protocol)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public transaction ledger (the blockchain)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set of rules for independent transaction validation and currency issuance (consensus rules)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mechanism for reaching global decentralized consensus on the valid blockchain (Proof-of-Work algorithm)</a:t>
            </a:r>
          </a:p>
        </p:txBody>
      </p:sp>
    </p:spTree>
    <p:extLst>
      <p:ext uri="{BB962C8B-B14F-4D97-AF65-F5344CB8AC3E}">
        <p14:creationId xmlns:p14="http://schemas.microsoft.com/office/powerpoint/2010/main" val="419544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Bitcoin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Bitcoin is a protocol that can be accessed using a client application that speaks the protocol.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“bitcoin wallet”</a:t>
            </a:r>
            <a:r>
              <a:rPr lang="en-US" sz="1400" dirty="0">
                <a:solidFill>
                  <a:srgbClr val="3C5790"/>
                </a:solidFill>
              </a:rPr>
              <a:t> is the most common user interface to the bitcoin system, just like a web browser is the most common user interface for the HTTP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wallets are one of the most actively developed applications in the bitcoin ecosystem.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wallets can be categorized as follows, according to the platform: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Desktop wallet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Mobile wallet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Web wallet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Hardware wallet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Paper wallet</a:t>
            </a:r>
          </a:p>
        </p:txBody>
      </p:sp>
    </p:spTree>
    <p:extLst>
      <p:ext uri="{BB962C8B-B14F-4D97-AF65-F5344CB8AC3E}">
        <p14:creationId xmlns:p14="http://schemas.microsoft.com/office/powerpoint/2010/main" val="9585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Blockchain Technology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Blockchain</a:t>
            </a:r>
            <a:r>
              <a:rPr lang="en-US" sz="1400" dirty="0">
                <a:solidFill>
                  <a:srgbClr val="3C5790"/>
                </a:solidFill>
              </a:rPr>
              <a:t> is a distributed database.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the blockchain stores identical blocks of information across the entire network, it cannot: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Come under the control of a single entity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Have any single failure point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Bitcoin came about in 2008 and since then the blockchain has worked without any serious disruption.</a:t>
            </a:r>
          </a:p>
        </p:txBody>
      </p:sp>
    </p:spTree>
    <p:extLst>
      <p:ext uri="{BB962C8B-B14F-4D97-AF65-F5344CB8AC3E}">
        <p14:creationId xmlns:p14="http://schemas.microsoft.com/office/powerpoint/2010/main" val="259785940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8446</TotalTime>
  <Words>2218</Words>
  <Application>Microsoft Office PowerPoint</Application>
  <PresentationFormat>On-screen Show (4:3)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143</vt:lpstr>
      <vt:lpstr>Bitcoin</vt:lpstr>
      <vt:lpstr>Contents</vt:lpstr>
      <vt:lpstr>What is Bitcoin?</vt:lpstr>
      <vt:lpstr>Concepts</vt:lpstr>
      <vt:lpstr>Bitcoin</vt:lpstr>
      <vt:lpstr>Bitcoin (cont.)</vt:lpstr>
      <vt:lpstr>Bitcoin (cont.)</vt:lpstr>
      <vt:lpstr>Bitcoin (cont.)</vt:lpstr>
      <vt:lpstr>Blockchain Technology</vt:lpstr>
      <vt:lpstr>Blockchain Technology (cont.)</vt:lpstr>
      <vt:lpstr>Blockchain Technology (cont.)</vt:lpstr>
      <vt:lpstr>Blockchain Technology (cont.)</vt:lpstr>
      <vt:lpstr>Blockchain Technology (cont.)</vt:lpstr>
      <vt:lpstr>Core </vt:lpstr>
      <vt:lpstr>Core (cont.)</vt:lpstr>
      <vt:lpstr>Core (cont.)</vt:lpstr>
      <vt:lpstr>Core (cont.)</vt:lpstr>
      <vt:lpstr>Core (cont.)</vt:lpstr>
      <vt:lpstr>Wallets</vt:lpstr>
      <vt:lpstr>Wallets (cont.)</vt:lpstr>
      <vt:lpstr>Wallets (cont.)</vt:lpstr>
      <vt:lpstr>Wallets (cont.)</vt:lpstr>
      <vt:lpstr>Wallets (cont.)</vt:lpstr>
      <vt:lpstr>Transactions</vt:lpstr>
      <vt:lpstr>Transactions (cont.)</vt:lpstr>
      <vt:lpstr>Bitcoin Network</vt:lpstr>
      <vt:lpstr>Bitcoin Network (cont.)</vt:lpstr>
      <vt:lpstr>Bitcoin Network (cont.)</vt:lpstr>
      <vt:lpstr>Security </vt:lpstr>
      <vt:lpstr>Security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937</cp:revision>
  <dcterms:created xsi:type="dcterms:W3CDTF">2012-04-12T06:19:17Z</dcterms:created>
  <dcterms:modified xsi:type="dcterms:W3CDTF">2017-08-26T14:01:09Z</dcterms:modified>
</cp:coreProperties>
</file>