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13" r:id="rId5"/>
    <p:sldId id="415" r:id="rId6"/>
    <p:sldId id="418" r:id="rId7"/>
    <p:sldId id="419" r:id="rId8"/>
    <p:sldId id="417" r:id="rId9"/>
    <p:sldId id="416" r:id="rId10"/>
    <p:sldId id="420" r:id="rId11"/>
    <p:sldId id="421" r:id="rId12"/>
    <p:sldId id="414" r:id="rId13"/>
    <p:sldId id="423" r:id="rId14"/>
    <p:sldId id="424" r:id="rId15"/>
    <p:sldId id="425" r:id="rId16"/>
    <p:sldId id="427" r:id="rId17"/>
    <p:sldId id="428" r:id="rId18"/>
    <p:sldId id="426" r:id="rId19"/>
    <p:sldId id="429" r:id="rId20"/>
    <p:sldId id="430" r:id="rId21"/>
    <p:sldId id="431" r:id="rId22"/>
    <p:sldId id="432" r:id="rId23"/>
    <p:sldId id="434" r:id="rId24"/>
    <p:sldId id="433" r:id="rId25"/>
    <p:sldId id="435" r:id="rId26"/>
    <p:sldId id="436" r:id="rId27"/>
    <p:sldId id="438" r:id="rId28"/>
    <p:sldId id="439" r:id="rId29"/>
    <p:sldId id="437" r:id="rId30"/>
    <p:sldId id="440" r:id="rId31"/>
    <p:sldId id="441" r:id="rId32"/>
    <p:sldId id="442" r:id="rId33"/>
    <p:sldId id="443" r:id="rId34"/>
    <p:sldId id="444" r:id="rId35"/>
    <p:sldId id="445" r:id="rId36"/>
    <p:sldId id="446" r:id="rId37"/>
    <p:sldId id="447" r:id="rId38"/>
    <p:sldId id="448" r:id="rId39"/>
    <p:sldId id="449" r:id="rId40"/>
    <p:sldId id="422" r:id="rId41"/>
    <p:sldId id="389" r:id="rId42"/>
    <p:sldId id="259" r:id="rId4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46" autoAdjust="0"/>
    <p:restoredTop sz="94660"/>
  </p:normalViewPr>
  <p:slideViewPr>
    <p:cSldViewPr>
      <p:cViewPr varScale="1">
        <p:scale>
          <a:sx n="82" d="100"/>
          <a:sy n="82" d="100"/>
        </p:scale>
        <p:origin x="139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13/06/2017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13/06/2017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13/06/2017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13/06/2017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13/06/2017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13/06/2017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13/06/2017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Cloud Architecture Patterns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Challenges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Resiliency</a:t>
            </a:r>
            <a:r>
              <a:rPr lang="en-US" sz="1400" dirty="0">
                <a:solidFill>
                  <a:srgbClr val="3C5790"/>
                </a:solidFill>
              </a:rPr>
              <a:t> is the ability of a system to gracefully handle and recover from failures.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nature of cloud hosting, where applications are often multi-tenant, use shared platform services, compete for resources and bandwidth.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Detecting failures, and recovering quickly and efficiently, is necessary to maintain resiliency.</a:t>
            </a:r>
          </a:p>
        </p:txBody>
      </p:sp>
    </p:spTree>
    <p:extLst>
      <p:ext uri="{BB962C8B-B14F-4D97-AF65-F5344CB8AC3E}">
        <p14:creationId xmlns:p14="http://schemas.microsoft.com/office/powerpoint/2010/main" val="337665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Challenges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Security</a:t>
            </a:r>
            <a:r>
              <a:rPr lang="en-US" sz="1400" dirty="0">
                <a:solidFill>
                  <a:srgbClr val="3C5790"/>
                </a:solidFill>
              </a:rPr>
              <a:t> is the capability of a system to prevent malicious or accidental actions outside of the designed usage, and to prevent disclosure or loss of information.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Applications must be designed and deployed in a way that protects them from malicious attacks, restricts access to only approved users, and protects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234164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Horizontally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Scaling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Compute</a:t>
            </a:r>
            <a:r>
              <a:rPr lang="fr-CA" dirty="0">
                <a:solidFill>
                  <a:schemeClr val="bg1"/>
                </a:solidFill>
              </a:rPr>
              <a:t>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pattern focuses on horizontally scaling compute nodes.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Primary concerns are efficient utilization of cloud resources.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use efficiently the resources stateless compute nodes can be used.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Stateless nodes do not imply a stateless application.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45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Horizontally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Scaling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Compute</a:t>
            </a:r>
            <a:r>
              <a:rPr lang="fr-CA" dirty="0">
                <a:solidFill>
                  <a:schemeClr val="bg1"/>
                </a:solidFill>
              </a:rPr>
              <a:t>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Scaling can be achieved using cloud platform management user interface, scaling tools, etc.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management service requires that a specific configuration is specified that indicates the number of nodes.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Scalability has been about adding </a:t>
            </a:r>
            <a:r>
              <a:rPr lang="en-US" sz="1400" b="1" dirty="0">
                <a:solidFill>
                  <a:srgbClr val="3C5790"/>
                </a:solidFill>
              </a:rPr>
              <a:t>capacity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terms vertical scaling and scaling up are synonyms, as are horizontal scaling an scaling out.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819C0D-0289-4255-A733-D15F277EE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276600"/>
            <a:ext cx="6817643" cy="284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57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Queue-</a:t>
            </a:r>
            <a:r>
              <a:rPr lang="fr-CA" dirty="0" err="1">
                <a:solidFill>
                  <a:schemeClr val="bg1"/>
                </a:solidFill>
              </a:rPr>
              <a:t>Centric</a:t>
            </a:r>
            <a:r>
              <a:rPr lang="fr-CA" dirty="0">
                <a:solidFill>
                  <a:schemeClr val="bg1"/>
                </a:solidFill>
              </a:rPr>
              <a:t> Workflow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Used to loose coupling which focuses on asynchronous delivery of command requests sent from frontend to backend services.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Useful for processing updates that are time consuming, resource intensive or depend on remote services.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used in web applications to decouple communication between web and service tier.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02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Queue-</a:t>
            </a:r>
            <a:r>
              <a:rPr lang="fr-CA" dirty="0" err="1">
                <a:solidFill>
                  <a:schemeClr val="bg1"/>
                </a:solidFill>
              </a:rPr>
              <a:t>Centric</a:t>
            </a:r>
            <a:r>
              <a:rPr lang="fr-CA" dirty="0">
                <a:solidFill>
                  <a:schemeClr val="bg1"/>
                </a:solidFill>
              </a:rPr>
              <a:t> Workflow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Commands are sent as messages over queue.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queue only performs 2 operations: adding and removing of the command messages.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queue can be FIFO(first in, first out).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0442C4-EA0B-45B3-A20F-92855F77A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429000"/>
            <a:ext cx="4905375" cy="26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4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Queue-</a:t>
            </a:r>
            <a:r>
              <a:rPr lang="fr-CA" dirty="0" err="1">
                <a:solidFill>
                  <a:schemeClr val="bg1"/>
                </a:solidFill>
              </a:rPr>
              <a:t>Centric</a:t>
            </a:r>
            <a:r>
              <a:rPr lang="fr-CA" dirty="0">
                <a:solidFill>
                  <a:schemeClr val="bg1"/>
                </a:solidFill>
              </a:rPr>
              <a:t> Workflow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web tier adds messages to the queue.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service tier removes and processes messages from the queue.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number of command messages in the queue can differ based on the buffer between the 2 tiers.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queue itself is reliable and </a:t>
            </a:r>
            <a:r>
              <a:rPr lang="en-US" sz="1400" dirty="0" err="1">
                <a:solidFill>
                  <a:srgbClr val="3C5790"/>
                </a:solidFill>
              </a:rPr>
              <a:t>wont't</a:t>
            </a:r>
            <a:r>
              <a:rPr lang="en-US" sz="1400" dirty="0">
                <a:solidFill>
                  <a:srgbClr val="3C5790"/>
                </a:solidFill>
              </a:rPr>
              <a:t> lose data.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88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Auto-</a:t>
            </a:r>
            <a:r>
              <a:rPr lang="fr-CA" dirty="0" err="1">
                <a:solidFill>
                  <a:schemeClr val="bg1"/>
                </a:solidFill>
              </a:rPr>
              <a:t>Scaling</a:t>
            </a:r>
            <a:r>
              <a:rPr lang="fr-CA" dirty="0">
                <a:solidFill>
                  <a:schemeClr val="bg1"/>
                </a:solidFill>
              </a:rPr>
              <a:t>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It's used for automatic scaling witch is more practical and cost-efficient.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Continuous monitoring of fluctuating resources is needed to maximize cost savings and avoid delays.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Frequent scaling requirements involve cloud resource such as compute nodes, data storage, queues or other elastic components.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pattern assumes a horizontally scaling architecture and an environment that is friendly to reversible scaling.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8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Auto-</a:t>
            </a:r>
            <a:r>
              <a:rPr lang="fr-CA" dirty="0" err="1">
                <a:solidFill>
                  <a:schemeClr val="bg1"/>
                </a:solidFill>
              </a:rPr>
              <a:t>Scaling</a:t>
            </a:r>
            <a:r>
              <a:rPr lang="fr-CA" dirty="0">
                <a:solidFill>
                  <a:schemeClr val="bg1"/>
                </a:solidFill>
              </a:rPr>
              <a:t>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Compute nodes are the most common resource to scale.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Auto-scaling can maintain the right resources and with minimum human </a:t>
            </a:r>
            <a:r>
              <a:rPr lang="en-US" sz="1400" dirty="0" err="1">
                <a:solidFill>
                  <a:srgbClr val="3C5790"/>
                </a:solidFill>
              </a:rPr>
              <a:t>intervertion</a:t>
            </a:r>
            <a:r>
              <a:rPr lang="en-US" sz="1400" dirty="0">
                <a:solidFill>
                  <a:srgbClr val="3C5790"/>
                </a:solidFill>
              </a:rPr>
              <a:t> it requires proper schedule for known events.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18B75B-B6E5-490D-8102-F113E7C98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445268"/>
            <a:ext cx="5738813" cy="33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8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MapReduce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It's main focus is applying the MapReduce data processing pattern.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MapReduce is </a:t>
            </a:r>
            <a:r>
              <a:rPr lang="en-US" sz="1400" dirty="0" err="1">
                <a:solidFill>
                  <a:srgbClr val="3C5790"/>
                </a:solidFill>
              </a:rPr>
              <a:t>explictly</a:t>
            </a:r>
            <a:r>
              <a:rPr lang="en-US" sz="1400" dirty="0">
                <a:solidFill>
                  <a:srgbClr val="3C5790"/>
                </a:solidFill>
              </a:rPr>
              <a:t> tied to the use of Hadoop.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MapReduce is a data processing approach that is used for parallel processing of big data sets.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implemented as a cluster with many nodes working in parallel on different parts of the data.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13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are Design Patterns ?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Challenges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Horizontally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Scaling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Compute</a:t>
            </a:r>
            <a:r>
              <a:rPr lang="fr-CA" sz="1600" dirty="0">
                <a:solidFill>
                  <a:srgbClr val="3C5790"/>
                </a:solidFill>
              </a:rPr>
              <a:t> Pattern</a:t>
            </a:r>
          </a:p>
          <a:p>
            <a:r>
              <a:rPr lang="fr-CA" sz="1600" dirty="0">
                <a:solidFill>
                  <a:srgbClr val="3C5790"/>
                </a:solidFill>
              </a:rPr>
              <a:t>Queue-</a:t>
            </a:r>
            <a:r>
              <a:rPr lang="fr-CA" sz="1600" dirty="0" err="1">
                <a:solidFill>
                  <a:srgbClr val="3C5790"/>
                </a:solidFill>
              </a:rPr>
              <a:t>Centric</a:t>
            </a:r>
            <a:r>
              <a:rPr lang="fr-CA" sz="1600" dirty="0">
                <a:solidFill>
                  <a:srgbClr val="3C5790"/>
                </a:solidFill>
              </a:rPr>
              <a:t> Workflow Pattern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Auto-</a:t>
            </a:r>
            <a:r>
              <a:rPr lang="fr-CA" sz="1600" dirty="0" err="1">
                <a:solidFill>
                  <a:srgbClr val="3C5790"/>
                </a:solidFill>
              </a:rPr>
              <a:t>Scaling</a:t>
            </a:r>
            <a:r>
              <a:rPr lang="fr-CA" sz="1600" dirty="0">
                <a:solidFill>
                  <a:srgbClr val="3C5790"/>
                </a:solidFill>
              </a:rPr>
              <a:t> Pattern</a:t>
            </a:r>
          </a:p>
          <a:p>
            <a:r>
              <a:rPr lang="fr-CA" sz="1600" dirty="0">
                <a:solidFill>
                  <a:srgbClr val="3C5790"/>
                </a:solidFill>
              </a:rPr>
              <a:t>MapReduce Pattern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Database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Sharding</a:t>
            </a:r>
            <a:r>
              <a:rPr lang="fr-CA" sz="1600" dirty="0">
                <a:solidFill>
                  <a:srgbClr val="3C5790"/>
                </a:solidFill>
              </a:rPr>
              <a:t> Pattern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Busy Signal Pattern</a:t>
            </a:r>
          </a:p>
          <a:p>
            <a:r>
              <a:rPr lang="fr-CA" sz="1600" dirty="0">
                <a:solidFill>
                  <a:srgbClr val="3C5790"/>
                </a:solidFill>
              </a:rPr>
              <a:t>Node Failure Pattern</a:t>
            </a:r>
          </a:p>
          <a:p>
            <a:r>
              <a:rPr lang="fr-CA" sz="1600" dirty="0">
                <a:solidFill>
                  <a:srgbClr val="3C5790"/>
                </a:solidFill>
              </a:rPr>
              <a:t>Network </a:t>
            </a:r>
            <a:r>
              <a:rPr lang="fr-CA" sz="1600" dirty="0" err="1">
                <a:solidFill>
                  <a:srgbClr val="3C5790"/>
                </a:solidFill>
              </a:rPr>
              <a:t>Latency</a:t>
            </a:r>
            <a:r>
              <a:rPr lang="fr-CA" sz="1600" dirty="0">
                <a:solidFill>
                  <a:srgbClr val="3C5790"/>
                </a:solidFill>
              </a:rPr>
              <a:t> Primer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Colocate</a:t>
            </a:r>
            <a:r>
              <a:rPr lang="fr-CA" sz="1600" dirty="0">
                <a:solidFill>
                  <a:srgbClr val="3C5790"/>
                </a:solidFill>
              </a:rPr>
              <a:t> Pattern</a:t>
            </a:r>
          </a:p>
          <a:p>
            <a:r>
              <a:rPr lang="fr-CA" sz="1600" dirty="0">
                <a:solidFill>
                  <a:srgbClr val="3C5790"/>
                </a:solidFill>
              </a:rPr>
              <a:t>Valet Key Pattern</a:t>
            </a:r>
          </a:p>
          <a:p>
            <a:r>
              <a:rPr lang="fr-CA" sz="1600" dirty="0">
                <a:solidFill>
                  <a:srgbClr val="3C5790"/>
                </a:solidFill>
              </a:rPr>
              <a:t>CDN Pattern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Conclussion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MapReduce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MapReduce requires writing 2 functions: mapper and reducer which transforms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MapReduce is designed for batch processing of data sets.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limiting factor is the size of the cluster.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Application processes large volumes of data stored in the cloud.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Application requires reports that reporting tools cannot efficiently create because the input data is to large or it's not in a compatible structure.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91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MapReduce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Hadoop implements MapReduce as a batch-processing system.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</a:t>
            </a:r>
            <a:r>
              <a:rPr lang="en-US" sz="1400" dirty="0" err="1">
                <a:solidFill>
                  <a:srgbClr val="3C5790"/>
                </a:solidFill>
              </a:rPr>
              <a:t>optmized</a:t>
            </a:r>
            <a:r>
              <a:rPr lang="en-US" sz="1400" dirty="0">
                <a:solidFill>
                  <a:srgbClr val="3C5790"/>
                </a:solidFill>
              </a:rPr>
              <a:t> for the processing of massive amounts of data, not for response 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output from MapReduce is flexible, used for data mining, for reporting or for other purposes.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Amazon </a:t>
            </a:r>
            <a:r>
              <a:rPr lang="en-US" sz="1400" dirty="0" err="1">
                <a:solidFill>
                  <a:srgbClr val="3C5790"/>
                </a:solidFill>
              </a:rPr>
              <a:t>WebServices</a:t>
            </a:r>
            <a:r>
              <a:rPr lang="en-US" sz="1400" dirty="0">
                <a:solidFill>
                  <a:srgbClr val="3C5790"/>
                </a:solidFill>
              </a:rPr>
              <a:t>, Google and Windows </a:t>
            </a:r>
            <a:r>
              <a:rPr lang="en-US" sz="1400" dirty="0" err="1">
                <a:solidFill>
                  <a:srgbClr val="3C5790"/>
                </a:solidFill>
              </a:rPr>
              <a:t>Azzure</a:t>
            </a:r>
            <a:r>
              <a:rPr lang="en-US" sz="1400" dirty="0">
                <a:solidFill>
                  <a:srgbClr val="3C5790"/>
                </a:solidFill>
              </a:rPr>
              <a:t> all have MapReduce as on-demand service.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740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Database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Sharding</a:t>
            </a:r>
            <a:r>
              <a:rPr lang="fr-CA" dirty="0">
                <a:solidFill>
                  <a:schemeClr val="bg1"/>
                </a:solidFill>
              </a:rPr>
              <a:t>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Focuses on horizontally scaling data through </a:t>
            </a:r>
            <a:r>
              <a:rPr lang="en-US" sz="1400" dirty="0" err="1">
                <a:solidFill>
                  <a:srgbClr val="3C5790"/>
                </a:solidFill>
              </a:rPr>
              <a:t>sharding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Sharding</a:t>
            </a:r>
            <a:r>
              <a:rPr lang="en-US" sz="1400" dirty="0">
                <a:solidFill>
                  <a:srgbClr val="3C5790"/>
                </a:solidFill>
              </a:rPr>
              <a:t> means starting a single DB and then divvy up its data </a:t>
            </a:r>
            <a:r>
              <a:rPr lang="en-US" sz="1400" dirty="0" err="1">
                <a:solidFill>
                  <a:srgbClr val="3C5790"/>
                </a:solidFill>
              </a:rPr>
              <a:t>accross</a:t>
            </a:r>
            <a:r>
              <a:rPr lang="en-US" sz="1400" dirty="0">
                <a:solidFill>
                  <a:srgbClr val="3C5790"/>
                </a:solidFill>
              </a:rPr>
              <a:t> 2 or more DB(shards).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shard has the same DB schema as the original DB.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Data is distributed such that each row appears in </a:t>
            </a:r>
            <a:r>
              <a:rPr lang="en-US" sz="1400" dirty="0" err="1">
                <a:solidFill>
                  <a:srgbClr val="3C5790"/>
                </a:solidFill>
              </a:rPr>
              <a:t>exactle</a:t>
            </a:r>
            <a:r>
              <a:rPr lang="en-US" sz="1400" dirty="0">
                <a:solidFill>
                  <a:srgbClr val="3C5790"/>
                </a:solidFill>
              </a:rPr>
              <a:t> one shard.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combined data from all shards is the same as the data from the original database.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703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Database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Sharding</a:t>
            </a:r>
            <a:r>
              <a:rPr lang="fr-CA" dirty="0">
                <a:solidFill>
                  <a:schemeClr val="bg1"/>
                </a:solidFill>
              </a:rPr>
              <a:t>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Traditional (non-shared) databases are deployed to a single database server node.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Any database running on a single node is limited by the node capacity.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many approaches for scaling an application DB when a single node is no longer sufficient.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Sollutions</a:t>
            </a:r>
            <a:r>
              <a:rPr lang="en-US" sz="1400" dirty="0">
                <a:solidFill>
                  <a:srgbClr val="3C5790"/>
                </a:solidFill>
              </a:rPr>
              <a:t>: distributing query load to slave nodes.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handle query load, slave nodes are replicated from a master DB.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557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Database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Sharding</a:t>
            </a:r>
            <a:r>
              <a:rPr lang="fr-CA" dirty="0">
                <a:solidFill>
                  <a:schemeClr val="bg1"/>
                </a:solidFill>
              </a:rPr>
              <a:t>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Another option is splitting into multiple databases according to the type of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Database </a:t>
            </a:r>
            <a:r>
              <a:rPr lang="en-US" sz="1400" dirty="0" err="1">
                <a:solidFill>
                  <a:srgbClr val="3C5790"/>
                </a:solidFill>
              </a:rPr>
              <a:t>Sharding</a:t>
            </a:r>
            <a:r>
              <a:rPr lang="en-US" sz="1400" dirty="0">
                <a:solidFill>
                  <a:srgbClr val="3C5790"/>
                </a:solidFill>
              </a:rPr>
              <a:t> Pattern is a horizontal scaling approach that overcomes the capacity limits of a single database node by distributing the database across multiple database nodes.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node contains a subset of data(shard).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full set of shards represents the logic database.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FDE2F8-F99C-4C0B-964F-01C985DE0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276599"/>
            <a:ext cx="2590800" cy="33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56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Database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Sharding</a:t>
            </a:r>
            <a:r>
              <a:rPr lang="fr-CA" dirty="0">
                <a:solidFill>
                  <a:schemeClr val="bg1"/>
                </a:solidFill>
              </a:rPr>
              <a:t>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</a:t>
            </a:r>
            <a:r>
              <a:rPr lang="en-US" sz="1400" dirty="0" err="1">
                <a:solidFill>
                  <a:srgbClr val="3C5790"/>
                </a:solidFill>
              </a:rPr>
              <a:t>sharding</a:t>
            </a:r>
            <a:r>
              <a:rPr lang="en-US" sz="1400" dirty="0">
                <a:solidFill>
                  <a:srgbClr val="3C5790"/>
                </a:solidFill>
              </a:rPr>
              <a:t> all resources from each shard(node) contribute to the overall capacity of the shared database.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Data rows are distributed across shards.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specific database column designated as the shard key determines which shard node stores any particular database row.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shard key is needed to access data.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068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Busy Signal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Focuses on how application should react when a cloud service responds to a request with a busy signal rather than success.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is </a:t>
            </a:r>
            <a:r>
              <a:rPr lang="en-US" sz="1400" dirty="0" err="1">
                <a:solidFill>
                  <a:srgbClr val="3C5790"/>
                </a:solidFill>
              </a:rPr>
              <a:t>programatically</a:t>
            </a:r>
            <a:r>
              <a:rPr lang="en-US" sz="1400" dirty="0">
                <a:solidFill>
                  <a:srgbClr val="3C5790"/>
                </a:solidFill>
              </a:rPr>
              <a:t> making a request to a service but the service replies with a busy signal.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transient failure is a short-lived failure that isn't the fault of the client.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cloud services, limits aren't a problem except for very busy applications.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Limits in cloud services can be exceeded by an individual client or by multiple clients collectively.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15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Busy Signal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Throttling is a self-defense response by services to limit or slow down usage.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cloud services accessed over HTTP the proper reject of an request is with 503 Service Unavailable.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a DB service accessed over TCP the </a:t>
            </a:r>
            <a:r>
              <a:rPr lang="en-US" sz="1400" dirty="0" err="1">
                <a:solidFill>
                  <a:srgbClr val="3C5790"/>
                </a:solidFill>
              </a:rPr>
              <a:t>databaase</a:t>
            </a:r>
            <a:r>
              <a:rPr lang="en-US" sz="1400" dirty="0">
                <a:solidFill>
                  <a:srgbClr val="3C5790"/>
                </a:solidFill>
              </a:rPr>
              <a:t> connection can be closed.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274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Busy Signal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Once the busy signal is detected the application can: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retry immediately with no delay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retry after (fixed or random) delay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retry with increasing delays(linear or exponential </a:t>
            </a:r>
            <a:r>
              <a:rPr lang="en-US" sz="1400" dirty="0" err="1">
                <a:solidFill>
                  <a:srgbClr val="3C5790"/>
                </a:solidFill>
              </a:rPr>
              <a:t>backoff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throw an exception</a:t>
            </a:r>
          </a:p>
        </p:txBody>
      </p:sp>
    </p:spTree>
    <p:extLst>
      <p:ext uri="{BB962C8B-B14F-4D97-AF65-F5344CB8AC3E}">
        <p14:creationId xmlns:p14="http://schemas.microsoft.com/office/powerpoint/2010/main" val="293470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Busy Signal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Access to a cloud service involved traversing a network that already has short delay.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 immediate retry approach is </a:t>
            </a:r>
            <a:r>
              <a:rPr lang="en-US" sz="1400" dirty="0" err="1">
                <a:solidFill>
                  <a:srgbClr val="3C5790"/>
                </a:solidFill>
              </a:rPr>
              <a:t>appropiate</a:t>
            </a:r>
            <a:r>
              <a:rPr lang="en-US" sz="1400" dirty="0">
                <a:solidFill>
                  <a:srgbClr val="3C5790"/>
                </a:solidFill>
              </a:rPr>
              <a:t> if failures are rare.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leasth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aggresive</a:t>
            </a:r>
            <a:r>
              <a:rPr lang="en-US" sz="1400" dirty="0">
                <a:solidFill>
                  <a:srgbClr val="3C5790"/>
                </a:solidFill>
              </a:rPr>
              <a:t> retry approach is retry with increasing delays.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95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are Design Patterns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 software design pattern is a general reusable solution to a commonly occurring problem within a given context in software design.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Design patterns are formalized best practices that the programmer can use to solve common problems when designing an application or system.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Design patterns may be viewed as a structured approach to computer programming intermediate between the levels of a programming paradigm and a concrete algorithm.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Node Failure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Focuses on how application should respond when the compute node fails or shuts down.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Some common reasons for shutdown are unresponsive application due to application failure, routine maintenance activities, etc.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Application that are using Auto-Scaling Pattern requires graceful shutdown of compute nodes.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9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Node Failure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It's best to use N+1 rule which assures the high availability.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N nodes are needed to support user demand then deploy N+1 nodes.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One node can fail or be interrupted without impact to the application.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1284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Network </a:t>
            </a:r>
            <a:r>
              <a:rPr lang="fr-CA" dirty="0" err="1">
                <a:solidFill>
                  <a:schemeClr val="bg1"/>
                </a:solidFill>
              </a:rPr>
              <a:t>Latency</a:t>
            </a:r>
            <a:r>
              <a:rPr lang="fr-CA" dirty="0">
                <a:solidFill>
                  <a:schemeClr val="bg1"/>
                </a:solidFill>
              </a:rPr>
              <a:t> Primer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Network latency represents the time it </a:t>
            </a:r>
            <a:r>
              <a:rPr lang="en-US" sz="1400" dirty="0" err="1">
                <a:solidFill>
                  <a:srgbClr val="3C5790"/>
                </a:solidFill>
              </a:rPr>
              <a:t>taks</a:t>
            </a:r>
            <a:r>
              <a:rPr lang="en-US" sz="1400" dirty="0">
                <a:solidFill>
                  <a:srgbClr val="3C5790"/>
                </a:solidFill>
              </a:rPr>
              <a:t> to transmit data across network.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Network latency slows down the applications.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effectsd</a:t>
            </a:r>
            <a:r>
              <a:rPr lang="en-US" sz="1400" dirty="0">
                <a:solidFill>
                  <a:srgbClr val="3C5790"/>
                </a:solidFill>
              </a:rPr>
              <a:t> of network latency can vary based on the user's </a:t>
            </a:r>
            <a:r>
              <a:rPr lang="en-US" sz="1400" dirty="0" err="1">
                <a:solidFill>
                  <a:srgbClr val="3C5790"/>
                </a:solidFill>
              </a:rPr>
              <a:t>greographical</a:t>
            </a:r>
            <a:r>
              <a:rPr lang="en-US" sz="1400" dirty="0">
                <a:solidFill>
                  <a:srgbClr val="3C5790"/>
                </a:solidFill>
              </a:rPr>
              <a:t> location.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571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Network </a:t>
            </a:r>
            <a:r>
              <a:rPr lang="fr-CA" dirty="0" err="1">
                <a:solidFill>
                  <a:schemeClr val="bg1"/>
                </a:solidFill>
              </a:rPr>
              <a:t>Latency</a:t>
            </a:r>
            <a:r>
              <a:rPr lang="fr-CA" dirty="0">
                <a:solidFill>
                  <a:schemeClr val="bg1"/>
                </a:solidFill>
              </a:rPr>
              <a:t> Primer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Ping is a simple tool for testing bandwidth.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cloud applications we can decrease the network latency using: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caching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data compressions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predictive fetching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background processing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669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Network </a:t>
            </a:r>
            <a:r>
              <a:rPr lang="fr-CA" dirty="0" err="1">
                <a:solidFill>
                  <a:schemeClr val="bg1"/>
                </a:solidFill>
              </a:rPr>
              <a:t>Latency</a:t>
            </a:r>
            <a:r>
              <a:rPr lang="fr-CA" dirty="0">
                <a:solidFill>
                  <a:schemeClr val="bg1"/>
                </a:solidFill>
              </a:rPr>
              <a:t> Primer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Also we can reduce network latency by: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moving application closer to users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moving application data closer to users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ensuring nodes within the application are closer together</a:t>
            </a:r>
          </a:p>
        </p:txBody>
      </p:sp>
    </p:spTree>
    <p:extLst>
      <p:ext uri="{BB962C8B-B14F-4D97-AF65-F5344CB8AC3E}">
        <p14:creationId xmlns:p14="http://schemas.microsoft.com/office/powerpoint/2010/main" val="1870937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Colocate</a:t>
            </a:r>
            <a:r>
              <a:rPr lang="fr-CA" dirty="0">
                <a:solidFill>
                  <a:schemeClr val="bg1"/>
                </a:solidFill>
              </a:rPr>
              <a:t>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Focuses on avoiding unnecessary network latency.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cloud, "close" means in the same data center.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best to minimize network latency across tiers by </a:t>
            </a:r>
            <a:r>
              <a:rPr lang="en-US" sz="1400" dirty="0" err="1">
                <a:solidFill>
                  <a:srgbClr val="3C5790"/>
                </a:solidFill>
              </a:rPr>
              <a:t>colocating</a:t>
            </a:r>
            <a:r>
              <a:rPr lang="en-US" sz="1400" dirty="0">
                <a:solidFill>
                  <a:srgbClr val="3C5790"/>
                </a:solidFill>
              </a:rPr>
              <a:t> them in the same data center.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helps maximize performance between these tiers and can avoid the costs of cloud provider data transmission.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5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Valet Key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Focuses on efficiently using cloud storage services with untrusted clients.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pattern enables specifying that a user is allowed to access specific areas within cloud storage account with specific permissions for a limited amount of 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Cloud storage services simplify transferring data between untrusted clients and to secure data storage.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838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Valet Key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Access to cloud storage services is a privileged operation.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Securing and managing access to data is always a high priority, but there is also a tension between security and efficiency.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pattern focuses on securely using blob storage while also reading and writing data with maximum efficiency.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103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CDN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Focuses on reducing network latency for accessing files through globally distributed edge caching.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goal is to speed up delivery of application content to users.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Content Delivery Network (CDN) is a service that functions as a globally distributed cache.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CDN keeps copies of application files in multiple places.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CDN Pattern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CDN is not effective for use on resources that change constantly.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CDN is only efficient for use on resources that are accessed at least twice before expiring from CDN cache.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CDN stores copies of resources with a specified expiration date.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58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Availability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Data Management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Design and Implementation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Messaging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Management and Monitoring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Performance and Scalability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Resiliency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Security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142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Conclussion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Patterns offers a reusable solution for a particular problem.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99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>
                <a:solidFill>
                  <a:schemeClr val="bg1"/>
                </a:solidFill>
              </a:rPr>
              <a:t>http://www.cloudcomputingpatterns.org/cloud_application_architectures/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http://www.cloudpatterns.org/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https://docs.microsoft.com/en-us/azure/architecture/patterns/</a:t>
            </a:r>
          </a:p>
          <a:p>
            <a:r>
              <a:rPr lang="fr-CA" sz="1600" dirty="0" err="1">
                <a:solidFill>
                  <a:schemeClr val="bg1"/>
                </a:solidFill>
              </a:rPr>
              <a:t>O’Reilly</a:t>
            </a:r>
            <a:r>
              <a:rPr lang="fr-CA" sz="1600" dirty="0">
                <a:solidFill>
                  <a:schemeClr val="bg1"/>
                </a:solidFill>
              </a:rPr>
              <a:t> - Cloud Architecture Patterns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Challenges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Availability</a:t>
            </a:r>
            <a:r>
              <a:rPr lang="en-US" sz="1400" dirty="0">
                <a:solidFill>
                  <a:srgbClr val="3C5790"/>
                </a:solidFill>
              </a:rPr>
              <a:t> is the proportion of time that the system is functional and working, usually measured as a percentage of uptime.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can be affected by system errors, infrastructure problems, malicious attacks, and system load.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Cloud applications typically provide users with a service level agreement (SLA), so applications must be designed to maximize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66725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Challenges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Data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management</a:t>
            </a:r>
            <a:r>
              <a:rPr lang="en-US" sz="1400" dirty="0">
                <a:solidFill>
                  <a:srgbClr val="3C5790"/>
                </a:solidFill>
              </a:rPr>
              <a:t> is the key element of cloud applications, and influences most of the quality attributes.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Data is typically hosted in different locations and across multiple servers for reasons such as performance, scalability or availability, and this can present a range of challenges.</a:t>
            </a:r>
          </a:p>
        </p:txBody>
      </p:sp>
    </p:spTree>
    <p:extLst>
      <p:ext uri="{BB962C8B-B14F-4D97-AF65-F5344CB8AC3E}">
        <p14:creationId xmlns:p14="http://schemas.microsoft.com/office/powerpoint/2010/main" val="284051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Challenges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distributed nature of cloud applications requires a </a:t>
            </a:r>
            <a:r>
              <a:rPr lang="en-US" sz="1400" b="1" dirty="0">
                <a:solidFill>
                  <a:srgbClr val="3C5790"/>
                </a:solidFill>
              </a:rPr>
              <a:t>messaging</a:t>
            </a:r>
            <a:r>
              <a:rPr lang="en-US" sz="1400" dirty="0">
                <a:solidFill>
                  <a:srgbClr val="3C5790"/>
                </a:solidFill>
              </a:rPr>
              <a:t> infrastructure that connects the components and services, ideally in a loosely coupled manner in order to maximize scalability.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Asynchronous messaging is widely used, and provides many benefits, but also brings challenges such as the ordering of messages, poison message management, idempotency, etc.</a:t>
            </a:r>
          </a:p>
        </p:txBody>
      </p:sp>
    </p:spTree>
    <p:extLst>
      <p:ext uri="{BB962C8B-B14F-4D97-AF65-F5344CB8AC3E}">
        <p14:creationId xmlns:p14="http://schemas.microsoft.com/office/powerpoint/2010/main" val="100324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Challenges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Cloud applications run in in a remote datacenter where you do not have full control of the infrastructure and this can make management and </a:t>
            </a:r>
            <a:r>
              <a:rPr lang="en-US" sz="1400" b="1" dirty="0">
                <a:solidFill>
                  <a:srgbClr val="3C5790"/>
                </a:solidFill>
              </a:rPr>
              <a:t>monitoring</a:t>
            </a:r>
            <a:r>
              <a:rPr lang="en-US" sz="1400" dirty="0">
                <a:solidFill>
                  <a:srgbClr val="3C5790"/>
                </a:solidFill>
              </a:rPr>
              <a:t> more difficult than an on-premises deployment.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Applications must expose runtime information that administrators and operators can use to manage and monitor the system.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9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Challenges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Performance</a:t>
            </a:r>
            <a:r>
              <a:rPr lang="en-US" sz="1400" dirty="0">
                <a:solidFill>
                  <a:srgbClr val="3C5790"/>
                </a:solidFill>
              </a:rPr>
              <a:t> is an indication of the responsiveness of a system to execute any action within a given time interval.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Cloud applications typically encounter variable workloads and peaks in activity.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Scalability</a:t>
            </a:r>
            <a:r>
              <a:rPr lang="en-US" sz="1400" dirty="0">
                <a:solidFill>
                  <a:srgbClr val="3C5790"/>
                </a:solidFill>
              </a:rPr>
              <a:t> concerns not just compute instances, but other elements such as data storage, messaging infrastructure, etc.</a:t>
            </a:r>
          </a:p>
        </p:txBody>
      </p:sp>
    </p:spTree>
    <p:extLst>
      <p:ext uri="{BB962C8B-B14F-4D97-AF65-F5344CB8AC3E}">
        <p14:creationId xmlns:p14="http://schemas.microsoft.com/office/powerpoint/2010/main" val="975141769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9484</TotalTime>
  <Words>2081</Words>
  <Application>Microsoft Office PowerPoint</Application>
  <PresentationFormat>On-screen Show (4:3)</PresentationFormat>
  <Paragraphs>199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Arial</vt:lpstr>
      <vt:lpstr>Calibri</vt:lpstr>
      <vt:lpstr>143</vt:lpstr>
      <vt:lpstr>Cloud Architecture Patterns</vt:lpstr>
      <vt:lpstr>Contents</vt:lpstr>
      <vt:lpstr>What are Design Patterns ?</vt:lpstr>
      <vt:lpstr>Challenges</vt:lpstr>
      <vt:lpstr>Challenges (cont.)</vt:lpstr>
      <vt:lpstr>Challenges (cont.)</vt:lpstr>
      <vt:lpstr>Challenges (cont.)</vt:lpstr>
      <vt:lpstr>Challenges (cont.)</vt:lpstr>
      <vt:lpstr>Challenges (cont.)</vt:lpstr>
      <vt:lpstr>Challenges (cont.)</vt:lpstr>
      <vt:lpstr>Challenges (cont.)</vt:lpstr>
      <vt:lpstr>Horizontally Scaling Compute Pattern</vt:lpstr>
      <vt:lpstr>Horizontally Scaling Compute Pattern</vt:lpstr>
      <vt:lpstr>Queue-Centric Workflow Pattern</vt:lpstr>
      <vt:lpstr>Queue-Centric Workflow Pattern</vt:lpstr>
      <vt:lpstr>Queue-Centric Workflow Pattern</vt:lpstr>
      <vt:lpstr>Auto-Scaling Pattern</vt:lpstr>
      <vt:lpstr>Auto-Scaling Pattern</vt:lpstr>
      <vt:lpstr>MapReduce Pattern</vt:lpstr>
      <vt:lpstr>MapReduce Pattern</vt:lpstr>
      <vt:lpstr>MapReduce Pattern</vt:lpstr>
      <vt:lpstr>Database Sharding Pattern</vt:lpstr>
      <vt:lpstr>Database Sharding Pattern</vt:lpstr>
      <vt:lpstr>Database Sharding Pattern</vt:lpstr>
      <vt:lpstr>Database Sharding Pattern</vt:lpstr>
      <vt:lpstr>Busy Signal Pattern</vt:lpstr>
      <vt:lpstr>Busy Signal Pattern</vt:lpstr>
      <vt:lpstr>Busy Signal Pattern</vt:lpstr>
      <vt:lpstr>Busy Signal Pattern</vt:lpstr>
      <vt:lpstr>Node Failure Pattern</vt:lpstr>
      <vt:lpstr>Node Failure Pattern</vt:lpstr>
      <vt:lpstr>Network Latency Primer</vt:lpstr>
      <vt:lpstr>Network Latency Primer</vt:lpstr>
      <vt:lpstr>Network Latency Primer</vt:lpstr>
      <vt:lpstr>Colocate Pattern</vt:lpstr>
      <vt:lpstr>Valet Key Pattern</vt:lpstr>
      <vt:lpstr>Valet Key Pattern</vt:lpstr>
      <vt:lpstr>CDN Pattern</vt:lpstr>
      <vt:lpstr>CDN Pattern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1052</cp:revision>
  <dcterms:created xsi:type="dcterms:W3CDTF">2012-04-12T06:19:17Z</dcterms:created>
  <dcterms:modified xsi:type="dcterms:W3CDTF">2017-06-14T06:25:58Z</dcterms:modified>
</cp:coreProperties>
</file>