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23" r:id="rId5"/>
    <p:sldId id="424" r:id="rId6"/>
    <p:sldId id="427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3" r:id="rId23"/>
    <p:sldId id="444" r:id="rId24"/>
    <p:sldId id="445" r:id="rId25"/>
    <p:sldId id="446" r:id="rId26"/>
    <p:sldId id="447" r:id="rId27"/>
    <p:sldId id="425" r:id="rId28"/>
    <p:sldId id="449" r:id="rId29"/>
    <p:sldId id="450" r:id="rId30"/>
    <p:sldId id="389" r:id="rId31"/>
    <p:sldId id="259" r:id="rId3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7" d="100"/>
          <a:sy n="87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16/06/2017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16/06/2017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16/06/2017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16/06/2017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16/06/2017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16/06/2017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16/06/2017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DevOps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Performance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management</a:t>
            </a:r>
            <a:r>
              <a:rPr lang="en-US" sz="1400" dirty="0">
                <a:solidFill>
                  <a:srgbClr val="3C5790"/>
                </a:solidFill>
              </a:rPr>
              <a:t> is about ensuring your network and application are performing as expected.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AppDynamics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Boundary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Cloudweaver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238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Monitoring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alerting</a:t>
            </a:r>
            <a:r>
              <a:rPr lang="en-US" sz="1400" dirty="0">
                <a:solidFill>
                  <a:srgbClr val="3C5790"/>
                </a:solidFill>
              </a:rPr>
              <a:t> are a crucial piece to managing operations.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Nagios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Ganglia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Sensu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Icinga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Zabbix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PagerDuty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23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Quality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Gerald M. Weinberg states that “quality is conforming to someone’s requirements."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Characteristics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Expansive test coverage of unit tests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Less bugs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Compliance with defined metrics that are measured with </a:t>
            </a:r>
            <a:r>
              <a:rPr lang="en-US" sz="1400" dirty="0" err="1">
                <a:solidFill>
                  <a:srgbClr val="3C5790"/>
                </a:solidFill>
              </a:rPr>
              <a:t>Checkstyle</a:t>
            </a:r>
            <a:r>
              <a:rPr lang="en-US" sz="1400" dirty="0">
                <a:solidFill>
                  <a:srgbClr val="3C5790"/>
                </a:solidFill>
              </a:rPr>
              <a:t>, PMD, or </a:t>
            </a:r>
            <a:r>
              <a:rPr lang="en-US" sz="1400" dirty="0" err="1">
                <a:solidFill>
                  <a:srgbClr val="3C5790"/>
                </a:solidFill>
              </a:rPr>
              <a:t>FindBugs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Compliance with system runtime quality, including functionality, performance, security, availability, resilience, usability, and interoperability.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Excellent stability and capacity of the software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56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Quality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base of automatic testing should be thorough unit test coverage.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Integration tests connects multiple components and test the system.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White box tests are similar to unit tests and service or component tests.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One powerful tool that drives integration tests is </a:t>
            </a:r>
            <a:r>
              <a:rPr lang="en-US" sz="1400" b="1" dirty="0" err="1">
                <a:solidFill>
                  <a:srgbClr val="3C5790"/>
                </a:solidFill>
              </a:rPr>
              <a:t>Arquillian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83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Release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many different approaches, processes, and tools to implement automatic releasing.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Delivery pipelines have a set of steps and their interdependencies for delivering software.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Compiling the software.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Running unit tests, audits,  metrics.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Packaging and linking the software.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Deploying the application with all parts of the software version.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Creating backups of the system.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Configuring the application.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Smoke testing the application or deployment.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Automatic acceptance testing.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7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Testing</a:t>
            </a:r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Testing is very important for software quality.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Unit testing is performed by developers.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Unit testing tests well-defined parts of the system in isolation from other parts.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Mocking refers to the practice of writing simulated resources to enable unit testing.</a:t>
            </a:r>
          </a:p>
        </p:txBody>
      </p:sp>
    </p:spTree>
    <p:extLst>
      <p:ext uri="{BB962C8B-B14F-4D97-AF65-F5344CB8AC3E}">
        <p14:creationId xmlns:p14="http://schemas.microsoft.com/office/powerpoint/2010/main" val="1639343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Testing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Test coverage is the percentage of the application code base that is actually executed by the test cases.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order to measure unit test code coverage, you need to execute the tests and keep track of the code that has or hasn’t been executed.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Cobertura</a:t>
            </a:r>
            <a:r>
              <a:rPr lang="en-US" sz="1400" dirty="0">
                <a:solidFill>
                  <a:srgbClr val="3C5790"/>
                </a:solidFill>
              </a:rPr>
              <a:t> is a test coverage measurement utility for Java that does this.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Other utilities: </a:t>
            </a:r>
            <a:r>
              <a:rPr lang="en-US" sz="1400" dirty="0" err="1">
                <a:solidFill>
                  <a:srgbClr val="3C5790"/>
                </a:solidFill>
              </a:rPr>
              <a:t>jcoverage</a:t>
            </a:r>
            <a:r>
              <a:rPr lang="en-US" sz="1400" dirty="0">
                <a:solidFill>
                  <a:srgbClr val="3C5790"/>
                </a:solidFill>
              </a:rPr>
              <a:t> and Clover.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249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Testing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Automated integration testing can be quite tricky.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added value here is that we are using a production data copy.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might contain data that is hard to predict if you were to create test data from scratch.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Arquillian</a:t>
            </a:r>
            <a:r>
              <a:rPr lang="en-US" sz="1400" dirty="0">
                <a:solidFill>
                  <a:srgbClr val="3C5790"/>
                </a:solidFill>
              </a:rPr>
              <a:t> is an example of a test tool that allows a level of testing closer to integration testing than unit testing together with mocking allows.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10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Testing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Performance testing is an essential part of the development.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load testing, we measure, among other things, the response time of a server.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Apache JMeter is an example of a an open source application for measuring performance.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JMeter Maven plugin can run JMeter as part of the build.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JMeter can also be used in a Continuous Integration server.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70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Deploy</a:t>
            </a:r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the code has been built and tested, we need to deploy 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Virtualization solutions provide virtual machines that have virtual hardware, such as network cards and CPUs.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VMware is a proprietary virtualization solution, and exists in desktop and server hypervisor variants.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KVM is a virtualization solution for Linux. It runs inside a Linux host operating system.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Xen is another type of virtualization which, amongst other features, has paravirtualization.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403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DevOps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Quality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Release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Testing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Deploy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Monitoring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Benefits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Conclussion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Deploy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Puppet is a deployment solution that is very popular in larger organizations.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Puppet consists of a client/server solution, where the client nodes check in regularly with the Puppet server to see if anything needs to be updated in the local configuration.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Puppet configuration is declarative.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3275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Deploy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Ansible is a deployment solution that favors simplicity.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Ansible architecture is agentless.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Ansible server logs in to the Ansible node and issues commands over SSH in order to install the required configuration.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Ansible focuses on configuration descriptors that are idempotent.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171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Deploy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PalletOps</a:t>
            </a:r>
            <a:r>
              <a:rPr lang="en-US" sz="1400" dirty="0">
                <a:solidFill>
                  <a:srgbClr val="3C5790"/>
                </a:solidFill>
              </a:rPr>
              <a:t> is an advanced deployment system, which combines the declarative power of Lisp with a very lightweight server configuration.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PalletOps</a:t>
            </a:r>
            <a:r>
              <a:rPr lang="en-US" sz="1400" dirty="0">
                <a:solidFill>
                  <a:srgbClr val="3C5790"/>
                </a:solidFill>
              </a:rPr>
              <a:t> compiles its Lisp-defined DSL to Bash code that is executed on the slave node.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313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Deploy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Chef is a Ruby-based deployment system from </a:t>
            </a:r>
            <a:r>
              <a:rPr lang="en-US" sz="1400" dirty="0" err="1">
                <a:solidFill>
                  <a:srgbClr val="3C5790"/>
                </a:solidFill>
              </a:rPr>
              <a:t>Opscode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Chef installer is built with a tool from the Chef team called omnibus.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point of chef-solo is to be able to run configuration scripts without the full infrastructure of the configuration system, such as the client/server setup.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956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Deploy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Vagrant is a configuration system for virtual machines.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Vagrant supports several virtualization providers, and VirtualBox is a popular provider.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recent alternative for deployment is Docker.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Docker’s model of creating reusable containers that can be used on development machines, testing environments, and production environments is very appealing.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783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Monitoring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After the application is deployed and is running we need to monitor 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Nagios has been around since 1999 and has a large community that provides plugins and extensions for various needs.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Munin</a:t>
            </a:r>
            <a:r>
              <a:rPr lang="en-US" sz="1400" dirty="0">
                <a:solidFill>
                  <a:srgbClr val="3C5790"/>
                </a:solidFill>
              </a:rPr>
              <a:t> is used to graph server statistics such as memory usage, which is useful in order to understand overall server health.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Ganglia is a graphing and monitoring solution for large clusters.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Graphite  is a graphing and monitoring solution closer to real time.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87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Monitoring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Log handling is a very important concept and the ELK (Elasticsearch,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and Kibana) stack is very powerful framework.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ELK stack consists of the following components: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: This is an open source logging framework similar to log4j. The server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component of </a:t>
            </a:r>
            <a:r>
              <a:rPr lang="en-US" sz="1400" dirty="0" err="1">
                <a:solidFill>
                  <a:srgbClr val="3C5790"/>
                </a:solidFill>
              </a:rPr>
              <a:t>Logstash</a:t>
            </a:r>
            <a:r>
              <a:rPr lang="en-US" sz="1400" dirty="0">
                <a:solidFill>
                  <a:srgbClr val="3C5790"/>
                </a:solidFill>
              </a:rPr>
              <a:t> processes incoming logs.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Elasticsearch: This stores all of the logs and indexes them, as the name implies, for searching.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Kibana: This is the web interface for the searching and visualization of logs.</a:t>
            </a:r>
          </a:p>
        </p:txBody>
      </p:sp>
    </p:spTree>
    <p:extLst>
      <p:ext uri="{BB962C8B-B14F-4D97-AF65-F5344CB8AC3E}">
        <p14:creationId xmlns:p14="http://schemas.microsoft.com/office/powerpoint/2010/main" val="4063867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Benefits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Technical benefits: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Continuous software delivery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Less complexity to manage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Faster resolution of problems</a:t>
            </a:r>
          </a:p>
        </p:txBody>
      </p:sp>
    </p:spTree>
    <p:extLst>
      <p:ext uri="{BB962C8B-B14F-4D97-AF65-F5344CB8AC3E}">
        <p14:creationId xmlns:p14="http://schemas.microsoft.com/office/powerpoint/2010/main" val="2546451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Benefits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Cultural benefits: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Happier, more productive teams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Higher employee engagement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Greater professional development opportunities</a:t>
            </a:r>
          </a:p>
        </p:txBody>
      </p:sp>
    </p:spTree>
    <p:extLst>
      <p:ext uri="{BB962C8B-B14F-4D97-AF65-F5344CB8AC3E}">
        <p14:creationId xmlns:p14="http://schemas.microsoft.com/office/powerpoint/2010/main" val="4014167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Benefits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Business benefits: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Faster delivery of features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More stable operating environments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Improved communication and collaboration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More time to innovate (rather than fix/maintain)</a:t>
            </a:r>
          </a:p>
        </p:txBody>
      </p:sp>
    </p:spTree>
    <p:extLst>
      <p:ext uri="{BB962C8B-B14F-4D97-AF65-F5344CB8AC3E}">
        <p14:creationId xmlns:p14="http://schemas.microsoft.com/office/powerpoint/2010/main" val="68026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DevOps</a:t>
            </a:r>
            <a:r>
              <a:rPr lang="fr-CA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DevOps is compound of "software </a:t>
            </a:r>
            <a:r>
              <a:rPr lang="en-US" sz="1500" b="1" dirty="0" err="1">
                <a:solidFill>
                  <a:srgbClr val="3C5790"/>
                </a:solidFill>
              </a:rPr>
              <a:t>DEVelopment</a:t>
            </a:r>
            <a:r>
              <a:rPr lang="en-US" sz="1500" dirty="0">
                <a:solidFill>
                  <a:srgbClr val="3C5790"/>
                </a:solidFill>
              </a:rPr>
              <a:t>" and "information technology </a:t>
            </a:r>
            <a:r>
              <a:rPr lang="en-US" sz="1500" b="1" dirty="0" err="1">
                <a:solidFill>
                  <a:srgbClr val="3C5790"/>
                </a:solidFill>
              </a:rPr>
              <a:t>OPerationS</a:t>
            </a:r>
            <a:r>
              <a:rPr lang="en-US" sz="1500" dirty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term refers to a set of practices that emphasize the collaboration and communication of both software developers and information technology (IT) professionals while automating the process of software delivery and infrastructure changes.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aims at establishing a culture and environment where building, testing, and releasing software can happen rapidly, frequently, and more reliably.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>
                <a:solidFill>
                  <a:schemeClr val="bg1"/>
                </a:solidFill>
              </a:rPr>
              <a:t>https://en.wikipedia.org/wiki/DevOps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https://newrelic.com/devops/benefits-of-devops</a:t>
            </a:r>
          </a:p>
          <a:p>
            <a:r>
              <a:rPr lang="fr-CA" sz="1600" dirty="0" err="1">
                <a:solidFill>
                  <a:schemeClr val="bg1"/>
                </a:solidFill>
              </a:rPr>
              <a:t>Apress</a:t>
            </a:r>
            <a:r>
              <a:rPr lang="fr-CA" sz="1600" dirty="0">
                <a:solidFill>
                  <a:schemeClr val="bg1"/>
                </a:solidFill>
              </a:rPr>
              <a:t> – </a:t>
            </a:r>
            <a:r>
              <a:rPr lang="fr-CA" sz="1600" dirty="0" err="1">
                <a:solidFill>
                  <a:schemeClr val="bg1"/>
                </a:solidFill>
              </a:rPr>
              <a:t>DevOps</a:t>
            </a:r>
            <a:r>
              <a:rPr lang="fr-CA" sz="1600" dirty="0">
                <a:solidFill>
                  <a:schemeClr val="bg1"/>
                </a:solidFill>
              </a:rPr>
              <a:t> for </a:t>
            </a:r>
            <a:r>
              <a:rPr lang="fr-CA" sz="1600" dirty="0" err="1">
                <a:solidFill>
                  <a:schemeClr val="bg1"/>
                </a:solidFill>
              </a:rPr>
              <a:t>developers</a:t>
            </a:r>
            <a:endParaRPr lang="fr-CA" sz="1600" dirty="0">
              <a:solidFill>
                <a:schemeClr val="bg1"/>
              </a:solidFill>
            </a:endParaRPr>
          </a:p>
          <a:p>
            <a:r>
              <a:rPr lang="fr-CA" sz="1600" dirty="0" err="1">
                <a:solidFill>
                  <a:schemeClr val="bg1"/>
                </a:solidFill>
              </a:rPr>
              <a:t>O’Reilly</a:t>
            </a:r>
            <a:r>
              <a:rPr lang="fr-CA" sz="1600" dirty="0">
                <a:solidFill>
                  <a:schemeClr val="bg1"/>
                </a:solidFill>
              </a:rPr>
              <a:t> -  Effective </a:t>
            </a:r>
            <a:r>
              <a:rPr lang="fr-CA" sz="1600" dirty="0" err="1">
                <a:solidFill>
                  <a:schemeClr val="bg1"/>
                </a:solidFill>
              </a:rPr>
              <a:t>DevOps</a:t>
            </a:r>
            <a:endParaRPr lang="fr-CA" sz="1600" dirty="0">
              <a:solidFill>
                <a:schemeClr val="bg1"/>
              </a:solidFill>
            </a:endParaRPr>
          </a:p>
          <a:p>
            <a:r>
              <a:rPr lang="fr-CA" sz="1600" dirty="0" err="1">
                <a:solidFill>
                  <a:schemeClr val="bg1"/>
                </a:solidFill>
              </a:rPr>
              <a:t>PacktPub</a:t>
            </a:r>
            <a:r>
              <a:rPr lang="fr-CA" sz="1600" dirty="0">
                <a:solidFill>
                  <a:schemeClr val="bg1"/>
                </a:solidFill>
              </a:rPr>
              <a:t> - </a:t>
            </a:r>
            <a:r>
              <a:rPr lang="fr-CA" sz="1600" dirty="0" err="1">
                <a:solidFill>
                  <a:schemeClr val="bg1"/>
                </a:solidFill>
              </a:rPr>
              <a:t>Practical</a:t>
            </a:r>
            <a:r>
              <a:rPr lang="fr-CA" sz="1600" dirty="0">
                <a:solidFill>
                  <a:schemeClr val="bg1"/>
                </a:solidFill>
              </a:rPr>
              <a:t> </a:t>
            </a:r>
            <a:r>
              <a:rPr lang="fr-CA" sz="1600" dirty="0" err="1">
                <a:solidFill>
                  <a:schemeClr val="bg1"/>
                </a:solidFill>
              </a:rPr>
              <a:t>DevOps</a:t>
            </a:r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DevOps</a:t>
            </a:r>
            <a:r>
              <a:rPr lang="fr-CA" dirty="0">
                <a:solidFill>
                  <a:schemeClr val="bg1"/>
                </a:solidFill>
              </a:rPr>
              <a:t> 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7620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Because DevOps is a cultural shift and collaboration, there is no single "DevOps tool".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It's rather a set (or "DevOps toolchain"), consisting of multiple tools.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5AAB24-2921-436E-BEE5-03B0C9342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971800"/>
            <a:ext cx="419390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1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DevOps</a:t>
            </a:r>
            <a:r>
              <a:rPr lang="fr-CA" dirty="0">
                <a:solidFill>
                  <a:schemeClr val="bg1"/>
                </a:solidFill>
              </a:rPr>
              <a:t> 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114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Code development and review, version control tools, code merging;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Build: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Continuous integration tools, build status;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Test</a:t>
            </a:r>
            <a:r>
              <a:rPr lang="en-US" sz="1400" dirty="0">
                <a:solidFill>
                  <a:srgbClr val="3C5790"/>
                </a:solidFill>
              </a:rPr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Continuous testing tools that provide feedback on business risks;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Package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Artifact repository, application pre-deployment staging;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Release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Change management, release approvals, release automation;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Configure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Infrastructure configuration and management, Infrastructure as Code tools;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Monitor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C5790"/>
                </a:solidFill>
              </a:rPr>
              <a:t>Applications performance monitoring, end–user experience.</a:t>
            </a:r>
          </a:p>
          <a:p>
            <a:endParaRPr lang="en-US" sz="15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9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Infrastructure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automation</a:t>
            </a:r>
            <a:r>
              <a:rPr lang="en-US" sz="1400" dirty="0">
                <a:solidFill>
                  <a:srgbClr val="3C5790"/>
                </a:solidFill>
              </a:rPr>
              <a:t> solves the problem of having to be physically present in a data center to provision hardware and make network changes.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Amazon Web Services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Windows Azure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RackSpace</a:t>
            </a:r>
            <a:r>
              <a:rPr lang="en-US" sz="1400" dirty="0">
                <a:solidFill>
                  <a:srgbClr val="3C5790"/>
                </a:solidFill>
              </a:rPr>
              <a:t> Cloud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HP Cloud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OpenShift</a:t>
            </a:r>
            <a:r>
              <a:rPr lang="en-US" sz="1400" dirty="0">
                <a:solidFill>
                  <a:srgbClr val="3C5790"/>
                </a:solidFill>
              </a:rPr>
              <a:t> by Red Hat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Ubuntu Cloud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Citrix CloudPlatform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Heroku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EngineYard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67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Configuration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management</a:t>
            </a:r>
            <a:r>
              <a:rPr lang="en-US" sz="1400" dirty="0">
                <a:solidFill>
                  <a:srgbClr val="3C5790"/>
                </a:solidFill>
              </a:rPr>
              <a:t> solves the problem of having to manually install and configure packages once the hardware is in place.</a:t>
            </a:r>
            <a:endParaRPr lang="en-US" sz="1400" b="1" dirty="0">
              <a:solidFill>
                <a:srgbClr val="3C5790"/>
              </a:solidFill>
            </a:endParaRP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Chef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Puppet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Ansible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Salt Stack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Pallet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01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Deployment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automation</a:t>
            </a:r>
            <a:r>
              <a:rPr lang="en-US" sz="1400" dirty="0">
                <a:solidFill>
                  <a:srgbClr val="3C5790"/>
                </a:solidFill>
              </a:rPr>
              <a:t> solves the problem of deploying an application with an automated and repeatable process.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Jenkins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Fabric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Capistrano</a:t>
            </a:r>
          </a:p>
        </p:txBody>
      </p:sp>
    </p:spTree>
    <p:extLst>
      <p:ext uri="{BB962C8B-B14F-4D97-AF65-F5344CB8AC3E}">
        <p14:creationId xmlns:p14="http://schemas.microsoft.com/office/powerpoint/2010/main" val="3369273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Log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management</a:t>
            </a:r>
            <a:r>
              <a:rPr lang="en-US" sz="1400" dirty="0">
                <a:solidFill>
                  <a:srgbClr val="3C5790"/>
                </a:solidFill>
              </a:rPr>
              <a:t> solves the problem of aggregating, storing, and analyzing all logs in one place.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Splunk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SumoLogic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Loggly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LogStash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20013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10771</TotalTime>
  <Words>1452</Words>
  <Application>Microsoft Office PowerPoint</Application>
  <PresentationFormat>On-screen Show (4:3)</PresentationFormat>
  <Paragraphs>186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143</vt:lpstr>
      <vt:lpstr>DevOps</vt:lpstr>
      <vt:lpstr>Contents</vt:lpstr>
      <vt:lpstr>What is DevOps ?</vt:lpstr>
      <vt:lpstr>What is DevOps ? (cont.)</vt:lpstr>
      <vt:lpstr>What is DevOps ? (cont.)</vt:lpstr>
      <vt:lpstr>Core</vt:lpstr>
      <vt:lpstr>Core (cont.)</vt:lpstr>
      <vt:lpstr>Core (cont.)</vt:lpstr>
      <vt:lpstr>Core (cont.)</vt:lpstr>
      <vt:lpstr>Core (cont.)</vt:lpstr>
      <vt:lpstr>Core (cont.)</vt:lpstr>
      <vt:lpstr>Quality</vt:lpstr>
      <vt:lpstr>Quality (cont.)</vt:lpstr>
      <vt:lpstr>Release</vt:lpstr>
      <vt:lpstr>Testing </vt:lpstr>
      <vt:lpstr>Testing (cont.)</vt:lpstr>
      <vt:lpstr>Testing (cont.)</vt:lpstr>
      <vt:lpstr>Testing (cont.)</vt:lpstr>
      <vt:lpstr>Deploy </vt:lpstr>
      <vt:lpstr>Deploy (cont.)</vt:lpstr>
      <vt:lpstr>Deploy (cont.)</vt:lpstr>
      <vt:lpstr>Deploy (cont.)</vt:lpstr>
      <vt:lpstr>Deploy (cont.)</vt:lpstr>
      <vt:lpstr>Deploy (cont.)</vt:lpstr>
      <vt:lpstr>Monitoring</vt:lpstr>
      <vt:lpstr>Monitoring (cont.)</vt:lpstr>
      <vt:lpstr>Benefits</vt:lpstr>
      <vt:lpstr>Benefits (cont.)</vt:lpstr>
      <vt:lpstr>Benefits (cont.)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1098</cp:revision>
  <dcterms:created xsi:type="dcterms:W3CDTF">2012-04-12T06:19:17Z</dcterms:created>
  <dcterms:modified xsi:type="dcterms:W3CDTF">2017-06-16T16:05:18Z</dcterms:modified>
</cp:coreProperties>
</file>