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46" r:id="rId5"/>
    <p:sldId id="452" r:id="rId6"/>
    <p:sldId id="453" r:id="rId7"/>
    <p:sldId id="455" r:id="rId8"/>
    <p:sldId id="451" r:id="rId9"/>
    <p:sldId id="450" r:id="rId10"/>
    <p:sldId id="457" r:id="rId11"/>
    <p:sldId id="459" r:id="rId12"/>
    <p:sldId id="461" r:id="rId13"/>
    <p:sldId id="460" r:id="rId14"/>
    <p:sldId id="458" r:id="rId15"/>
    <p:sldId id="462" r:id="rId16"/>
    <p:sldId id="464" r:id="rId17"/>
    <p:sldId id="465" r:id="rId18"/>
    <p:sldId id="466" r:id="rId19"/>
    <p:sldId id="467" r:id="rId20"/>
    <p:sldId id="463" r:id="rId21"/>
    <p:sldId id="469" r:id="rId22"/>
    <p:sldId id="470" r:id="rId23"/>
    <p:sldId id="471" r:id="rId24"/>
    <p:sldId id="468" r:id="rId25"/>
    <p:sldId id="472" r:id="rId26"/>
    <p:sldId id="473" r:id="rId27"/>
    <p:sldId id="475" r:id="rId28"/>
    <p:sldId id="474" r:id="rId29"/>
    <p:sldId id="476" r:id="rId30"/>
    <p:sldId id="478" r:id="rId31"/>
    <p:sldId id="479" r:id="rId32"/>
    <p:sldId id="480" r:id="rId33"/>
    <p:sldId id="477" r:id="rId34"/>
    <p:sldId id="481" r:id="rId35"/>
    <p:sldId id="482" r:id="rId36"/>
    <p:sldId id="484" r:id="rId37"/>
    <p:sldId id="483" r:id="rId38"/>
    <p:sldId id="485" r:id="rId39"/>
    <p:sldId id="487" r:id="rId40"/>
    <p:sldId id="486" r:id="rId41"/>
    <p:sldId id="488" r:id="rId42"/>
    <p:sldId id="490" r:id="rId43"/>
    <p:sldId id="491" r:id="rId44"/>
    <p:sldId id="489" r:id="rId45"/>
    <p:sldId id="493" r:id="rId46"/>
    <p:sldId id="492" r:id="rId47"/>
    <p:sldId id="494" r:id="rId48"/>
    <p:sldId id="496" r:id="rId49"/>
    <p:sldId id="497" r:id="rId50"/>
    <p:sldId id="456" r:id="rId51"/>
    <p:sldId id="389" r:id="rId52"/>
    <p:sldId id="259" r:id="rId5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7" d="100"/>
          <a:sy n="87" d="100"/>
        </p:scale>
        <p:origin x="13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17/06/2017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17/06/2017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17/06/2017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17/06/2017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17/06/2017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17/06/2017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17/06/2017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17/06/2017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17/06/2017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17/06/2017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17/06/2017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17/06/2017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Elk</a:t>
            </a:r>
            <a:r>
              <a:rPr lang="fr-CA" sz="4000" dirty="0">
                <a:solidFill>
                  <a:schemeClr val="bg1"/>
                </a:solidFill>
              </a:rPr>
              <a:t> Stack</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Once we configure the input file, we need to filter the input.</a:t>
            </a:r>
          </a:p>
          <a:p>
            <a:r>
              <a:rPr lang="en-US" sz="1400" dirty="0">
                <a:solidFill>
                  <a:srgbClr val="3C5790"/>
                </a:solidFill>
              </a:rPr>
              <a:t>A filter plugin will perform the intermediary processing on the input event.</a:t>
            </a:r>
          </a:p>
          <a:p>
            <a:r>
              <a:rPr lang="en-US" sz="1400" dirty="0">
                <a:solidFill>
                  <a:srgbClr val="3C5790"/>
                </a:solidFill>
              </a:rPr>
              <a:t>We have set up the data to be consumed by a CSV file into </a:t>
            </a:r>
            <a:r>
              <a:rPr lang="en-US" sz="1400" dirty="0" err="1">
                <a:solidFill>
                  <a:srgbClr val="3C5790"/>
                </a:solidFill>
              </a:rPr>
              <a:t>Logstash</a:t>
            </a:r>
            <a:r>
              <a:rPr lang="en-US" sz="1400" dirty="0">
                <a:solidFill>
                  <a:srgbClr val="3C5790"/>
                </a:solidFill>
              </a:rPr>
              <a:t>, followed by parsing and processing based on the data type needed</a:t>
            </a:r>
          </a:p>
          <a:p>
            <a:r>
              <a:rPr lang="en-US" sz="1400" dirty="0">
                <a:solidFill>
                  <a:srgbClr val="3C5790"/>
                </a:solidFill>
              </a:rPr>
              <a:t>Now need to put the data in Elasticsearch so that we can index the different fields and consume them later via the Kibana interface.</a:t>
            </a:r>
          </a:p>
        </p:txBody>
      </p:sp>
    </p:spTree>
    <p:extLst>
      <p:ext uri="{BB962C8B-B14F-4D97-AF65-F5344CB8AC3E}">
        <p14:creationId xmlns:p14="http://schemas.microsoft.com/office/powerpoint/2010/main" val="332678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64862BA5-DB8C-495F-9246-6944D97B9524}"/>
              </a:ext>
            </a:extLst>
          </p:cNvPr>
          <p:cNvPicPr>
            <a:picLocks noChangeAspect="1"/>
          </p:cNvPicPr>
          <p:nvPr/>
        </p:nvPicPr>
        <p:blipFill>
          <a:blip r:embed="rId3"/>
          <a:stretch>
            <a:fillRect/>
          </a:stretch>
        </p:blipFill>
        <p:spPr>
          <a:xfrm>
            <a:off x="1219200" y="1828800"/>
            <a:ext cx="5791200" cy="4891680"/>
          </a:xfrm>
          <a:prstGeom prst="rect">
            <a:avLst/>
          </a:prstGeom>
        </p:spPr>
      </p:pic>
    </p:spTree>
    <p:extLst>
      <p:ext uri="{BB962C8B-B14F-4D97-AF65-F5344CB8AC3E}">
        <p14:creationId xmlns:p14="http://schemas.microsoft.com/office/powerpoint/2010/main" val="284340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The saved configuration </a:t>
            </a:r>
            <a:r>
              <a:rPr lang="en-US" sz="1400" dirty="0" err="1">
                <a:solidFill>
                  <a:srgbClr val="3C5790"/>
                </a:solidFill>
              </a:rPr>
              <a:t>logstash.conf</a:t>
            </a:r>
            <a:r>
              <a:rPr lang="en-US" sz="1400" dirty="0">
                <a:solidFill>
                  <a:srgbClr val="3C5790"/>
                </a:solidFill>
              </a:rPr>
              <a:t> can be run using: bin/</a:t>
            </a:r>
            <a:r>
              <a:rPr lang="en-US" sz="1400" dirty="0" err="1">
                <a:solidFill>
                  <a:srgbClr val="3C5790"/>
                </a:solidFill>
              </a:rPr>
              <a:t>logstash</a:t>
            </a:r>
            <a:r>
              <a:rPr lang="en-US" sz="1400" dirty="0">
                <a:solidFill>
                  <a:srgbClr val="3C5790"/>
                </a:solidFill>
              </a:rPr>
              <a:t> –f </a:t>
            </a:r>
            <a:r>
              <a:rPr lang="en-US" sz="1400" dirty="0" err="1">
                <a:solidFill>
                  <a:srgbClr val="3C5790"/>
                </a:solidFill>
              </a:rPr>
              <a:t>logstash.conf</a:t>
            </a:r>
            <a:endParaRPr lang="en-US" sz="1400" dirty="0">
              <a:solidFill>
                <a:srgbClr val="3C5790"/>
              </a:solidFill>
            </a:endParaRPr>
          </a:p>
        </p:txBody>
      </p:sp>
      <p:pic>
        <p:nvPicPr>
          <p:cNvPr id="2" name="Picture 1">
            <a:extLst>
              <a:ext uri="{FF2B5EF4-FFF2-40B4-BE49-F238E27FC236}">
                <a16:creationId xmlns:a16="http://schemas.microsoft.com/office/drawing/2014/main" id="{A126A693-0BF4-4E0B-814F-14FD1A14CFDE}"/>
              </a:ext>
            </a:extLst>
          </p:cNvPr>
          <p:cNvPicPr>
            <a:picLocks noChangeAspect="1"/>
          </p:cNvPicPr>
          <p:nvPr/>
        </p:nvPicPr>
        <p:blipFill>
          <a:blip r:embed="rId3"/>
          <a:stretch>
            <a:fillRect/>
          </a:stretch>
        </p:blipFill>
        <p:spPr>
          <a:xfrm>
            <a:off x="260838" y="2667000"/>
            <a:ext cx="8610600" cy="4049698"/>
          </a:xfrm>
          <a:prstGeom prst="rect">
            <a:avLst/>
          </a:prstGeom>
        </p:spPr>
      </p:pic>
    </p:spTree>
    <p:extLst>
      <p:ext uri="{BB962C8B-B14F-4D97-AF65-F5344CB8AC3E}">
        <p14:creationId xmlns:p14="http://schemas.microsoft.com/office/powerpoint/2010/main" val="84718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Using Kibana we can visualize the data stored by the </a:t>
            </a:r>
            <a:r>
              <a:rPr lang="en-US" sz="1400" dirty="0" err="1">
                <a:solidFill>
                  <a:srgbClr val="3C5790"/>
                </a:solidFill>
              </a:rPr>
              <a:t>Logstash</a:t>
            </a:r>
            <a:r>
              <a:rPr lang="en-US" sz="1400" dirty="0">
                <a:solidFill>
                  <a:srgbClr val="3C5790"/>
                </a:solidFill>
              </a:rPr>
              <a:t>.</a:t>
            </a:r>
          </a:p>
        </p:txBody>
      </p:sp>
      <p:pic>
        <p:nvPicPr>
          <p:cNvPr id="2" name="Picture 1">
            <a:extLst>
              <a:ext uri="{FF2B5EF4-FFF2-40B4-BE49-F238E27FC236}">
                <a16:creationId xmlns:a16="http://schemas.microsoft.com/office/drawing/2014/main" id="{724AEB9F-3B74-493F-8B8F-86B99B0FB412}"/>
              </a:ext>
            </a:extLst>
          </p:cNvPr>
          <p:cNvPicPr>
            <a:picLocks noChangeAspect="1"/>
          </p:cNvPicPr>
          <p:nvPr/>
        </p:nvPicPr>
        <p:blipFill>
          <a:blip r:embed="rId3"/>
          <a:stretch>
            <a:fillRect/>
          </a:stretch>
        </p:blipFill>
        <p:spPr>
          <a:xfrm>
            <a:off x="272562" y="3230562"/>
            <a:ext cx="8763000" cy="1968699"/>
          </a:xfrm>
          <a:prstGeom prst="rect">
            <a:avLst/>
          </a:prstGeom>
        </p:spPr>
      </p:pic>
    </p:spTree>
    <p:extLst>
      <p:ext uri="{BB962C8B-B14F-4D97-AF65-F5344CB8AC3E}">
        <p14:creationId xmlns:p14="http://schemas.microsoft.com/office/powerpoint/2010/main" val="312633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a:t>
            </a:r>
            <a:r>
              <a:rPr lang="en-US" sz="1400" dirty="0" err="1">
                <a:solidFill>
                  <a:srgbClr val="3C5790"/>
                </a:solidFill>
              </a:rPr>
              <a:t>Logstash</a:t>
            </a:r>
            <a:r>
              <a:rPr lang="en-US" sz="1400" dirty="0">
                <a:solidFill>
                  <a:srgbClr val="3C5790"/>
                </a:solidFill>
              </a:rPr>
              <a:t> configuration consists of a series of input, filter, and output plugins and their corresponding properties.</a:t>
            </a:r>
          </a:p>
          <a:p>
            <a:r>
              <a:rPr lang="en-US" sz="1400" dirty="0">
                <a:solidFill>
                  <a:srgbClr val="3C5790"/>
                </a:solidFill>
              </a:rPr>
              <a:t>input {</a:t>
            </a:r>
          </a:p>
          <a:p>
            <a:r>
              <a:rPr lang="en-US" sz="1400" dirty="0">
                <a:solidFill>
                  <a:srgbClr val="3C5790"/>
                </a:solidFill>
              </a:rPr>
              <a:t>}</a:t>
            </a:r>
          </a:p>
          <a:p>
            <a:r>
              <a:rPr lang="en-US" sz="1400" dirty="0">
                <a:solidFill>
                  <a:srgbClr val="3C5790"/>
                </a:solidFill>
              </a:rPr>
              <a:t>filter {</a:t>
            </a:r>
          </a:p>
          <a:p>
            <a:r>
              <a:rPr lang="en-US" sz="1400" dirty="0">
                <a:solidFill>
                  <a:srgbClr val="3C5790"/>
                </a:solidFill>
              </a:rPr>
              <a:t>}</a:t>
            </a:r>
          </a:p>
          <a:p>
            <a:r>
              <a:rPr lang="en-US" sz="1400" dirty="0">
                <a:solidFill>
                  <a:srgbClr val="3C5790"/>
                </a:solidFill>
              </a:rPr>
              <a:t>output {</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63311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Each plugin plays an important role towards parsing, processing, and finally putting the data in the required format. </a:t>
            </a:r>
          </a:p>
          <a:p>
            <a:r>
              <a:rPr lang="en-US" sz="1400" dirty="0">
                <a:solidFill>
                  <a:srgbClr val="3C5790"/>
                </a:solidFill>
              </a:rPr>
              <a:t>Input plugins generate the event, filters modify them, and output will deliver them to other systems.</a:t>
            </a:r>
          </a:p>
        </p:txBody>
      </p:sp>
      <p:pic>
        <p:nvPicPr>
          <p:cNvPr id="2" name="Picture 1">
            <a:extLst>
              <a:ext uri="{FF2B5EF4-FFF2-40B4-BE49-F238E27FC236}">
                <a16:creationId xmlns:a16="http://schemas.microsoft.com/office/drawing/2014/main" id="{1623E688-3779-477A-B95E-E9BB4AFF9D2B}"/>
              </a:ext>
            </a:extLst>
          </p:cNvPr>
          <p:cNvPicPr>
            <a:picLocks noChangeAspect="1"/>
          </p:cNvPicPr>
          <p:nvPr/>
        </p:nvPicPr>
        <p:blipFill>
          <a:blip r:embed="rId3"/>
          <a:stretch>
            <a:fillRect/>
          </a:stretch>
        </p:blipFill>
        <p:spPr>
          <a:xfrm>
            <a:off x="1828800" y="3200400"/>
            <a:ext cx="5019675" cy="2733675"/>
          </a:xfrm>
          <a:prstGeom prst="rect">
            <a:avLst/>
          </a:prstGeom>
        </p:spPr>
      </p:pic>
    </p:spTree>
    <p:extLst>
      <p:ext uri="{BB962C8B-B14F-4D97-AF65-F5344CB8AC3E}">
        <p14:creationId xmlns:p14="http://schemas.microsoft.com/office/powerpoint/2010/main" val="360691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6248400" y="2209800"/>
            <a:ext cx="2590800" cy="2743200"/>
          </a:xfrm>
        </p:spPr>
        <p:txBody>
          <a:bodyPr/>
          <a:lstStyle/>
          <a:p>
            <a:r>
              <a:rPr lang="en-US" sz="1400" dirty="0">
                <a:solidFill>
                  <a:srgbClr val="3C5790"/>
                </a:solidFill>
              </a:rPr>
              <a:t>We can check the installed </a:t>
            </a:r>
            <a:r>
              <a:rPr lang="en-US" sz="1400" dirty="0" err="1">
                <a:solidFill>
                  <a:srgbClr val="3C5790"/>
                </a:solidFill>
              </a:rPr>
              <a:t>logstash</a:t>
            </a:r>
            <a:r>
              <a:rPr lang="en-US" sz="1400" dirty="0">
                <a:solidFill>
                  <a:srgbClr val="3C5790"/>
                </a:solidFill>
              </a:rPr>
              <a:t> plugins using:  </a:t>
            </a:r>
            <a:r>
              <a:rPr lang="en-US" sz="1400" b="1" dirty="0" err="1">
                <a:solidFill>
                  <a:srgbClr val="3C5790"/>
                </a:solidFill>
              </a:rPr>
              <a:t>logstash</a:t>
            </a:r>
            <a:r>
              <a:rPr lang="en-US" sz="1400" b="1" dirty="0">
                <a:solidFill>
                  <a:srgbClr val="3C5790"/>
                </a:solidFill>
              </a:rPr>
              <a:t>-plugin list</a:t>
            </a:r>
            <a:r>
              <a:rPr lang="en-US" sz="1400" dirty="0">
                <a:solidFill>
                  <a:srgbClr val="3C5790"/>
                </a:solidFill>
              </a:rPr>
              <a:t>.</a:t>
            </a:r>
          </a:p>
        </p:txBody>
      </p:sp>
      <p:pic>
        <p:nvPicPr>
          <p:cNvPr id="2" name="Picture 1">
            <a:extLst>
              <a:ext uri="{FF2B5EF4-FFF2-40B4-BE49-F238E27FC236}">
                <a16:creationId xmlns:a16="http://schemas.microsoft.com/office/drawing/2014/main" id="{11A663F5-47F7-4BB4-BDFB-491C40B48345}"/>
              </a:ext>
            </a:extLst>
          </p:cNvPr>
          <p:cNvPicPr>
            <a:picLocks noChangeAspect="1"/>
          </p:cNvPicPr>
          <p:nvPr/>
        </p:nvPicPr>
        <p:blipFill>
          <a:blip r:embed="rId3"/>
          <a:stretch>
            <a:fillRect/>
          </a:stretch>
        </p:blipFill>
        <p:spPr>
          <a:xfrm>
            <a:off x="1752600" y="1752600"/>
            <a:ext cx="3810000" cy="4856703"/>
          </a:xfrm>
          <a:prstGeom prst="rect">
            <a:avLst/>
          </a:prstGeom>
        </p:spPr>
      </p:pic>
    </p:spTree>
    <p:extLst>
      <p:ext uri="{BB962C8B-B14F-4D97-AF65-F5344CB8AC3E}">
        <p14:creationId xmlns:p14="http://schemas.microsoft.com/office/powerpoint/2010/main" val="252389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a:t>
            </a:r>
            <a:r>
              <a:rPr lang="en-US" sz="1400" dirty="0" err="1">
                <a:solidFill>
                  <a:srgbClr val="3C5790"/>
                </a:solidFill>
              </a:rPr>
              <a:t>Logstash</a:t>
            </a:r>
            <a:r>
              <a:rPr lang="en-US" sz="1400" dirty="0">
                <a:solidFill>
                  <a:srgbClr val="3C5790"/>
                </a:solidFill>
              </a:rPr>
              <a:t> plugin requires certain settings or properties to be set.</a:t>
            </a:r>
          </a:p>
          <a:p>
            <a:r>
              <a:rPr lang="en-US" sz="1400" dirty="0">
                <a:solidFill>
                  <a:srgbClr val="3C5790"/>
                </a:solidFill>
              </a:rPr>
              <a:t>Those properties have certain values that belong to one of the following important data types.</a:t>
            </a:r>
          </a:p>
          <a:p>
            <a:r>
              <a:rPr lang="en-US" sz="1400" dirty="0">
                <a:solidFill>
                  <a:srgbClr val="3C5790"/>
                </a:solidFill>
              </a:rPr>
              <a:t>An </a:t>
            </a:r>
            <a:r>
              <a:rPr lang="en-US" sz="1400" b="1" dirty="0">
                <a:solidFill>
                  <a:srgbClr val="3C5790"/>
                </a:solidFill>
              </a:rPr>
              <a:t>array</a:t>
            </a:r>
            <a:r>
              <a:rPr lang="en-US" sz="1400" dirty="0">
                <a:solidFill>
                  <a:srgbClr val="3C5790"/>
                </a:solidFill>
              </a:rPr>
              <a:t> is collection of values for a property.</a:t>
            </a:r>
          </a:p>
          <a:p>
            <a:r>
              <a:rPr lang="en-US" sz="1400" dirty="0">
                <a:solidFill>
                  <a:srgbClr val="3C5790"/>
                </a:solidFill>
              </a:rPr>
              <a:t>A </a:t>
            </a:r>
            <a:r>
              <a:rPr lang="en-US" sz="1400" b="1" dirty="0" err="1">
                <a:solidFill>
                  <a:srgbClr val="3C5790"/>
                </a:solidFill>
              </a:rPr>
              <a:t>boolean</a:t>
            </a:r>
            <a:r>
              <a:rPr lang="en-US" sz="1400" dirty="0">
                <a:solidFill>
                  <a:srgbClr val="3C5790"/>
                </a:solidFill>
              </a:rPr>
              <a:t> value is either true or false (without quotes).</a:t>
            </a:r>
          </a:p>
          <a:p>
            <a:r>
              <a:rPr lang="en-US" sz="1400" b="1" dirty="0">
                <a:solidFill>
                  <a:srgbClr val="3C5790"/>
                </a:solidFill>
              </a:rPr>
              <a:t>Codec</a:t>
            </a:r>
            <a:r>
              <a:rPr lang="en-US" sz="1400" dirty="0">
                <a:solidFill>
                  <a:srgbClr val="3C5790"/>
                </a:solidFill>
              </a:rPr>
              <a:t> is actually not a data type but a way to encode or decode data at input or output.</a:t>
            </a:r>
          </a:p>
          <a:p>
            <a:r>
              <a:rPr lang="en-US" sz="1400" b="1" dirty="0">
                <a:solidFill>
                  <a:srgbClr val="3C5790"/>
                </a:solidFill>
              </a:rPr>
              <a:t>Hash</a:t>
            </a:r>
            <a:r>
              <a:rPr lang="en-US" sz="1400" dirty="0">
                <a:solidFill>
                  <a:srgbClr val="3C5790"/>
                </a:solidFill>
              </a:rPr>
              <a:t> is basically a key value pair collection.</a:t>
            </a:r>
          </a:p>
          <a:p>
            <a:r>
              <a:rPr lang="en-US" sz="1400" b="1" dirty="0">
                <a:solidFill>
                  <a:srgbClr val="3C5790"/>
                </a:solidFill>
              </a:rPr>
              <a:t>String</a:t>
            </a:r>
            <a:r>
              <a:rPr lang="en-US" sz="1400" dirty="0">
                <a:solidFill>
                  <a:srgbClr val="3C5790"/>
                </a:solidFill>
              </a:rPr>
              <a:t> represents a sequence of characters enclosed in quotes.</a:t>
            </a:r>
          </a:p>
          <a:p>
            <a:r>
              <a:rPr lang="en-US" sz="1400" b="1" dirty="0">
                <a:solidFill>
                  <a:srgbClr val="3C5790"/>
                </a:solidFill>
              </a:rPr>
              <a:t>Comments</a:t>
            </a:r>
            <a:r>
              <a:rPr lang="en-US" sz="1400" dirty="0">
                <a:solidFill>
                  <a:srgbClr val="3C5790"/>
                </a:solidFill>
              </a:rPr>
              <a:t> begin with the # character.</a:t>
            </a:r>
          </a:p>
          <a:p>
            <a:endParaRPr lang="en-US" sz="1400" dirty="0">
              <a:solidFill>
                <a:srgbClr val="3C5790"/>
              </a:solidFill>
            </a:endParaRPr>
          </a:p>
        </p:txBody>
      </p:sp>
    </p:spTree>
    <p:extLst>
      <p:ext uri="{BB962C8B-B14F-4D97-AF65-F5344CB8AC3E}">
        <p14:creationId xmlns:p14="http://schemas.microsoft.com/office/powerpoint/2010/main" val="248696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Fields</a:t>
            </a:r>
            <a:r>
              <a:rPr lang="en-US" sz="1400" dirty="0">
                <a:solidFill>
                  <a:srgbClr val="3C5790"/>
                </a:solidFill>
              </a:rPr>
              <a:t> can be referred to using [</a:t>
            </a:r>
            <a:r>
              <a:rPr lang="en-US" sz="1400" dirty="0" err="1">
                <a:solidFill>
                  <a:srgbClr val="3C5790"/>
                </a:solidFill>
              </a:rPr>
              <a:t>field_name</a:t>
            </a:r>
            <a:r>
              <a:rPr lang="en-US" sz="1400" dirty="0">
                <a:solidFill>
                  <a:srgbClr val="3C5790"/>
                </a:solidFill>
              </a:rPr>
              <a:t>] or nested fields using [level1][level2].</a:t>
            </a:r>
          </a:p>
          <a:p>
            <a:r>
              <a:rPr lang="en-US" sz="1400" dirty="0" err="1">
                <a:solidFill>
                  <a:srgbClr val="3C5790"/>
                </a:solidFill>
              </a:rPr>
              <a:t>Logstash</a:t>
            </a:r>
            <a:r>
              <a:rPr lang="en-US" sz="1400" dirty="0">
                <a:solidFill>
                  <a:srgbClr val="3C5790"/>
                </a:solidFill>
              </a:rPr>
              <a:t> </a:t>
            </a:r>
            <a:r>
              <a:rPr lang="en-US" sz="1400" b="1" dirty="0">
                <a:solidFill>
                  <a:srgbClr val="3C5790"/>
                </a:solidFill>
              </a:rPr>
              <a:t>conditionals</a:t>
            </a:r>
            <a:r>
              <a:rPr lang="en-US" sz="1400" dirty="0">
                <a:solidFill>
                  <a:srgbClr val="3C5790"/>
                </a:solidFill>
              </a:rPr>
              <a:t> are used to filter events or log lines under certain conditions.</a:t>
            </a:r>
          </a:p>
          <a:p>
            <a:r>
              <a:rPr lang="en-US" sz="1400" dirty="0" err="1">
                <a:solidFill>
                  <a:srgbClr val="3C5790"/>
                </a:solidFill>
              </a:rPr>
              <a:t>Logstash</a:t>
            </a:r>
            <a:r>
              <a:rPr lang="en-US" sz="1400" dirty="0">
                <a:solidFill>
                  <a:srgbClr val="3C5790"/>
                </a:solidFill>
              </a:rPr>
              <a:t> are handled like other programming languages and work with if, if else and else statements.</a:t>
            </a:r>
          </a:p>
          <a:p>
            <a:r>
              <a:rPr lang="en-US" sz="1400" dirty="0">
                <a:solidFill>
                  <a:srgbClr val="3C5790"/>
                </a:solidFill>
              </a:rPr>
              <a:t>if &lt;conditional expression1&gt;{</a:t>
            </a:r>
          </a:p>
          <a:p>
            <a:r>
              <a:rPr lang="en-US" sz="1400" dirty="0">
                <a:solidFill>
                  <a:srgbClr val="3C5790"/>
                </a:solidFill>
              </a:rPr>
              <a:t>#some statements here.</a:t>
            </a:r>
          </a:p>
          <a:p>
            <a:r>
              <a:rPr lang="en-US" sz="1400" dirty="0">
                <a:solidFill>
                  <a:srgbClr val="3C5790"/>
                </a:solidFill>
              </a:rPr>
              <a:t>} else if &lt;conditional expression2&gt;{</a:t>
            </a:r>
          </a:p>
          <a:p>
            <a:r>
              <a:rPr lang="en-US" sz="1400" dirty="0">
                <a:solidFill>
                  <a:srgbClr val="3C5790"/>
                </a:solidFill>
              </a:rPr>
              <a:t>#some statements here.</a:t>
            </a:r>
          </a:p>
          <a:p>
            <a:r>
              <a:rPr lang="en-US" sz="1400" dirty="0">
                <a:solidFill>
                  <a:srgbClr val="3C5790"/>
                </a:solidFill>
              </a:rPr>
              <a:t>} else{</a:t>
            </a:r>
          </a:p>
          <a:p>
            <a:r>
              <a:rPr lang="en-US" sz="1400" dirty="0">
                <a:solidFill>
                  <a:srgbClr val="3C5790"/>
                </a:solidFill>
              </a:rPr>
              <a:t>#some statements here.</a:t>
            </a:r>
          </a:p>
          <a:p>
            <a:r>
              <a:rPr lang="en-US" sz="1400" dirty="0">
                <a:solidFill>
                  <a:srgbClr val="3C5790"/>
                </a:solidFill>
              </a:rPr>
              <a:t>}</a:t>
            </a:r>
          </a:p>
        </p:txBody>
      </p:sp>
    </p:spTree>
    <p:extLst>
      <p:ext uri="{BB962C8B-B14F-4D97-AF65-F5344CB8AC3E}">
        <p14:creationId xmlns:p14="http://schemas.microsoft.com/office/powerpoint/2010/main" val="258937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Comparison operators include:</a:t>
            </a:r>
          </a:p>
          <a:p>
            <a:pPr lvl="1"/>
            <a:r>
              <a:rPr lang="en-US" sz="1400" dirty="0">
                <a:solidFill>
                  <a:srgbClr val="3C5790"/>
                </a:solidFill>
              </a:rPr>
              <a:t>Equality operators: ==, !=, &lt;, &gt;, &lt;=, &gt;=</a:t>
            </a:r>
          </a:p>
          <a:p>
            <a:pPr lvl="1"/>
            <a:r>
              <a:rPr lang="en-US" sz="1400" dirty="0">
                <a:solidFill>
                  <a:srgbClr val="3C5790"/>
                </a:solidFill>
              </a:rPr>
              <a:t>Regular expressions: =~, !~</a:t>
            </a:r>
          </a:p>
          <a:p>
            <a:pPr lvl="1"/>
            <a:r>
              <a:rPr lang="en-US" sz="1400" dirty="0">
                <a:solidFill>
                  <a:srgbClr val="3C5790"/>
                </a:solidFill>
              </a:rPr>
              <a:t>Inclusion: in, not in</a:t>
            </a:r>
          </a:p>
          <a:p>
            <a:pPr lvl="1"/>
            <a:r>
              <a:rPr lang="en-US" sz="1400" dirty="0">
                <a:solidFill>
                  <a:srgbClr val="3C5790"/>
                </a:solidFill>
              </a:rPr>
              <a:t>Boolean operators include and, or, </a:t>
            </a:r>
            <a:r>
              <a:rPr lang="en-US" sz="1400" dirty="0" err="1">
                <a:solidFill>
                  <a:srgbClr val="3C5790"/>
                </a:solidFill>
              </a:rPr>
              <a:t>nand</a:t>
            </a:r>
            <a:r>
              <a:rPr lang="en-US" sz="1400" dirty="0">
                <a:solidFill>
                  <a:srgbClr val="3C5790"/>
                </a:solidFill>
              </a:rPr>
              <a:t>, </a:t>
            </a:r>
            <a:r>
              <a:rPr lang="en-US" sz="1400" dirty="0" err="1">
                <a:solidFill>
                  <a:srgbClr val="3C5790"/>
                </a:solidFill>
              </a:rPr>
              <a:t>xor</a:t>
            </a:r>
            <a:endParaRPr lang="en-US" sz="1400" dirty="0">
              <a:solidFill>
                <a:srgbClr val="3C5790"/>
              </a:solidFill>
            </a:endParaRPr>
          </a:p>
          <a:p>
            <a:pPr lvl="1"/>
            <a:r>
              <a:rPr lang="en-US" sz="1400" dirty="0">
                <a:solidFill>
                  <a:srgbClr val="3C5790"/>
                </a:solidFill>
              </a:rPr>
              <a:t>Unary operators include !</a:t>
            </a:r>
          </a:p>
        </p:txBody>
      </p:sp>
    </p:spTree>
    <p:extLst>
      <p:ext uri="{BB962C8B-B14F-4D97-AF65-F5344CB8AC3E}">
        <p14:creationId xmlns:p14="http://schemas.microsoft.com/office/powerpoint/2010/main" val="262621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Elk</a:t>
            </a:r>
            <a:r>
              <a:rPr lang="fr-CA" sz="1600" dirty="0">
                <a:solidFill>
                  <a:srgbClr val="3C5790"/>
                </a:solidFill>
              </a:rPr>
              <a:t> Stack ?</a:t>
            </a:r>
          </a:p>
          <a:p>
            <a:r>
              <a:rPr lang="fr-CA" sz="1600" dirty="0">
                <a:solidFill>
                  <a:srgbClr val="3C5790"/>
                </a:solidFill>
              </a:rPr>
              <a:t>Goals</a:t>
            </a:r>
          </a:p>
          <a:p>
            <a:r>
              <a:rPr lang="fr-CA" sz="1600" dirty="0">
                <a:solidFill>
                  <a:srgbClr val="3C5790"/>
                </a:solidFill>
              </a:rPr>
              <a:t>Components</a:t>
            </a: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Logstash</a:t>
            </a:r>
            <a:endParaRPr lang="fr-CA" sz="1600" dirty="0">
              <a:solidFill>
                <a:srgbClr val="3C5790"/>
              </a:solidFill>
            </a:endParaRPr>
          </a:p>
          <a:p>
            <a:r>
              <a:rPr lang="fr-CA" sz="1600" dirty="0" err="1">
                <a:solidFill>
                  <a:srgbClr val="3C5790"/>
                </a:solidFill>
              </a:rPr>
              <a:t>Elasticsearch</a:t>
            </a:r>
            <a:endParaRPr lang="fr-CA" sz="1600" dirty="0">
              <a:solidFill>
                <a:srgbClr val="3C5790"/>
              </a:solidFill>
            </a:endParaRPr>
          </a:p>
          <a:p>
            <a:r>
              <a:rPr lang="fr-CA" sz="1600" dirty="0" err="1">
                <a:solidFill>
                  <a:srgbClr val="3C5790"/>
                </a:solidFill>
              </a:rPr>
              <a:t>Kibana</a:t>
            </a:r>
            <a:endParaRPr lang="fr-CA" sz="1600" dirty="0">
              <a:solidFill>
                <a:srgbClr val="3C5790"/>
              </a:solidFill>
            </a:endParaRPr>
          </a:p>
          <a:p>
            <a:r>
              <a:rPr lang="fr-CA" sz="1600" dirty="0">
                <a:solidFill>
                  <a:srgbClr val="3C5790"/>
                </a:solidFill>
              </a:rPr>
              <a:t>Production</a:t>
            </a:r>
          </a:p>
          <a:p>
            <a:r>
              <a:rPr lang="fr-CA" sz="1600" dirty="0" err="1">
                <a:solidFill>
                  <a:srgbClr val="3C5790"/>
                </a:solidFill>
              </a:rPr>
              <a:t>Conclussion</a:t>
            </a:r>
            <a:endParaRPr lang="fr-CA" sz="1600" dirty="0">
              <a:solidFill>
                <a:srgbClr val="3C5790"/>
              </a:solidFill>
            </a:endParaRP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Logstash</a:t>
            </a:r>
            <a:r>
              <a:rPr lang="en-US" sz="1400" dirty="0">
                <a:solidFill>
                  <a:srgbClr val="3C5790"/>
                </a:solidFill>
              </a:rPr>
              <a:t> type plugins:</a:t>
            </a:r>
          </a:p>
          <a:p>
            <a:pPr lvl="1"/>
            <a:r>
              <a:rPr lang="en-US" sz="1400" dirty="0">
                <a:solidFill>
                  <a:srgbClr val="3C5790"/>
                </a:solidFill>
              </a:rPr>
              <a:t>Input</a:t>
            </a:r>
          </a:p>
          <a:p>
            <a:pPr lvl="1"/>
            <a:r>
              <a:rPr lang="en-US" sz="1400" dirty="0">
                <a:solidFill>
                  <a:srgbClr val="3C5790"/>
                </a:solidFill>
              </a:rPr>
              <a:t>Filter</a:t>
            </a:r>
          </a:p>
          <a:p>
            <a:pPr lvl="1"/>
            <a:r>
              <a:rPr lang="en-US" sz="1400" dirty="0">
                <a:solidFill>
                  <a:srgbClr val="3C5790"/>
                </a:solidFill>
              </a:rPr>
              <a:t>Output</a:t>
            </a:r>
          </a:p>
          <a:p>
            <a:pPr lvl="1"/>
            <a:r>
              <a:rPr lang="en-US" sz="1400" dirty="0">
                <a:solidFill>
                  <a:srgbClr val="3C5790"/>
                </a:solidFill>
              </a:rPr>
              <a:t>Codec</a:t>
            </a:r>
          </a:p>
        </p:txBody>
      </p:sp>
    </p:spTree>
    <p:extLst>
      <p:ext uri="{BB962C8B-B14F-4D97-AF65-F5344CB8AC3E}">
        <p14:creationId xmlns:p14="http://schemas.microsoft.com/office/powerpoint/2010/main" val="167778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An </a:t>
            </a:r>
            <a:r>
              <a:rPr lang="en-US" sz="1400" b="1" dirty="0">
                <a:solidFill>
                  <a:srgbClr val="3C5790"/>
                </a:solidFill>
              </a:rPr>
              <a:t>input</a:t>
            </a:r>
            <a:r>
              <a:rPr lang="en-US" sz="1400" dirty="0">
                <a:solidFill>
                  <a:srgbClr val="3C5790"/>
                </a:solidFill>
              </a:rPr>
              <a:t> plugin is used to configure a set of events to be fed to </a:t>
            </a:r>
            <a:r>
              <a:rPr lang="en-US" sz="1400" dirty="0" err="1">
                <a:solidFill>
                  <a:srgbClr val="3C5790"/>
                </a:solidFill>
              </a:rPr>
              <a:t>Logstash</a:t>
            </a:r>
            <a:r>
              <a:rPr lang="en-US" sz="1400" dirty="0">
                <a:solidFill>
                  <a:srgbClr val="3C5790"/>
                </a:solidFill>
              </a:rPr>
              <a:t>.</a:t>
            </a:r>
          </a:p>
          <a:p>
            <a:r>
              <a:rPr lang="en-US" sz="1400" dirty="0">
                <a:solidFill>
                  <a:srgbClr val="3C5790"/>
                </a:solidFill>
              </a:rPr>
              <a:t>The </a:t>
            </a:r>
            <a:r>
              <a:rPr lang="en-US" sz="1400" b="1" dirty="0">
                <a:solidFill>
                  <a:srgbClr val="3C5790"/>
                </a:solidFill>
              </a:rPr>
              <a:t>file</a:t>
            </a:r>
            <a:r>
              <a:rPr lang="en-US" sz="1400" dirty="0">
                <a:solidFill>
                  <a:srgbClr val="3C5790"/>
                </a:solidFill>
              </a:rPr>
              <a:t> plugin is used to stream events and log lines files to </a:t>
            </a:r>
            <a:r>
              <a:rPr lang="en-US" sz="1400" dirty="0" err="1">
                <a:solidFill>
                  <a:srgbClr val="3C5790"/>
                </a:solidFill>
              </a:rPr>
              <a:t>Logstash</a:t>
            </a:r>
            <a:r>
              <a:rPr lang="en-US" sz="1400" dirty="0">
                <a:solidFill>
                  <a:srgbClr val="3C5790"/>
                </a:solidFill>
              </a:rPr>
              <a:t>.</a:t>
            </a:r>
          </a:p>
          <a:p>
            <a:r>
              <a:rPr lang="en-US" sz="1400" dirty="0">
                <a:solidFill>
                  <a:srgbClr val="3C5790"/>
                </a:solidFill>
              </a:rPr>
              <a:t>It automatically detects file rotations, and reads from the point last read by it.</a:t>
            </a:r>
          </a:p>
          <a:p>
            <a:r>
              <a:rPr lang="en-US" sz="1400" dirty="0">
                <a:solidFill>
                  <a:srgbClr val="3C5790"/>
                </a:solidFill>
              </a:rPr>
              <a:t>The </a:t>
            </a:r>
            <a:r>
              <a:rPr lang="en-US" sz="1400" dirty="0" err="1">
                <a:solidFill>
                  <a:srgbClr val="3C5790"/>
                </a:solidFill>
              </a:rPr>
              <a:t>Logstash</a:t>
            </a:r>
            <a:r>
              <a:rPr lang="en-US" sz="1400" dirty="0">
                <a:solidFill>
                  <a:srgbClr val="3C5790"/>
                </a:solidFill>
              </a:rPr>
              <a:t> file plugin maintains </a:t>
            </a:r>
            <a:r>
              <a:rPr lang="en-US" sz="1400" dirty="0" err="1">
                <a:solidFill>
                  <a:srgbClr val="3C5790"/>
                </a:solidFill>
              </a:rPr>
              <a:t>sincedb</a:t>
            </a:r>
            <a:r>
              <a:rPr lang="en-US" sz="1400" dirty="0">
                <a:solidFill>
                  <a:srgbClr val="3C5790"/>
                </a:solidFill>
              </a:rPr>
              <a:t> files to track the current positions in files being monitored.</a:t>
            </a:r>
          </a:p>
          <a:p>
            <a:r>
              <a:rPr lang="en-US" sz="1400" dirty="0">
                <a:solidFill>
                  <a:srgbClr val="3C5790"/>
                </a:solidFill>
              </a:rPr>
              <a:t>By default it writes </a:t>
            </a:r>
            <a:r>
              <a:rPr lang="en-US" sz="1400" dirty="0" err="1">
                <a:solidFill>
                  <a:srgbClr val="3C5790"/>
                </a:solidFill>
              </a:rPr>
              <a:t>sincedb</a:t>
            </a:r>
            <a:r>
              <a:rPr lang="en-US" sz="1400" dirty="0">
                <a:solidFill>
                  <a:srgbClr val="3C5790"/>
                </a:solidFill>
              </a:rPr>
              <a:t> files at $HOME/.</a:t>
            </a:r>
            <a:r>
              <a:rPr lang="en-US" sz="1400" dirty="0" err="1">
                <a:solidFill>
                  <a:srgbClr val="3C5790"/>
                </a:solidFill>
              </a:rPr>
              <a:t>sincedb</a:t>
            </a:r>
            <a:r>
              <a:rPr lang="en-US" sz="1400" dirty="0">
                <a:solidFill>
                  <a:srgbClr val="3C5790"/>
                </a:solidFill>
              </a:rPr>
              <a:t>* path.</a:t>
            </a:r>
          </a:p>
          <a:p>
            <a:r>
              <a:rPr lang="en-US" sz="1400" dirty="0">
                <a:solidFill>
                  <a:srgbClr val="3C5790"/>
                </a:solidFill>
              </a:rPr>
              <a:t>input{</a:t>
            </a:r>
          </a:p>
          <a:p>
            <a:r>
              <a:rPr lang="en-US" sz="1400" dirty="0">
                <a:solidFill>
                  <a:srgbClr val="3C5790"/>
                </a:solidFill>
              </a:rPr>
              <a:t>  file {</a:t>
            </a:r>
          </a:p>
          <a:p>
            <a:r>
              <a:rPr lang="en-US" sz="1400" dirty="0">
                <a:solidFill>
                  <a:srgbClr val="3C5790"/>
                </a:solidFill>
              </a:rPr>
              <a:t>    path =&gt; "/path/to/logfiles"</a:t>
            </a:r>
          </a:p>
          <a:p>
            <a:r>
              <a:rPr lang="en-US" sz="1400" dirty="0">
                <a:solidFill>
                  <a:srgbClr val="3C5790"/>
                </a:solidFill>
              </a:rPr>
              <a:t>  }</a:t>
            </a:r>
          </a:p>
          <a:p>
            <a:r>
              <a:rPr lang="en-US" sz="1400" dirty="0">
                <a:solidFill>
                  <a:srgbClr val="3C5790"/>
                </a:solidFill>
              </a:rPr>
              <a:t>}</a:t>
            </a:r>
          </a:p>
        </p:txBody>
      </p:sp>
    </p:spTree>
    <p:extLst>
      <p:ext uri="{BB962C8B-B14F-4D97-AF65-F5344CB8AC3E}">
        <p14:creationId xmlns:p14="http://schemas.microsoft.com/office/powerpoint/2010/main" val="366431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Configuration options</a:t>
            </a:r>
          </a:p>
          <a:p>
            <a:r>
              <a:rPr lang="en-US" sz="1400" b="1" dirty="0" err="1">
                <a:solidFill>
                  <a:srgbClr val="3C5790"/>
                </a:solidFill>
              </a:rPr>
              <a:t>add_field</a:t>
            </a:r>
            <a:r>
              <a:rPr lang="en-US" sz="1400" dirty="0">
                <a:solidFill>
                  <a:srgbClr val="3C5790"/>
                </a:solidFill>
              </a:rPr>
              <a:t>: used to add a field to incoming events, its value type is Hash(default value is {}.)</a:t>
            </a:r>
          </a:p>
          <a:p>
            <a:r>
              <a:rPr lang="en-US" sz="1400" dirty="0" err="1">
                <a:solidFill>
                  <a:srgbClr val="3C5790"/>
                </a:solidFill>
              </a:rPr>
              <a:t>add_field</a:t>
            </a:r>
            <a:r>
              <a:rPr lang="en-US" sz="1400" dirty="0">
                <a:solidFill>
                  <a:srgbClr val="3C5790"/>
                </a:solidFill>
              </a:rPr>
              <a:t> =&gt; { "</a:t>
            </a:r>
            <a:r>
              <a:rPr lang="en-US" sz="1400" dirty="0" err="1">
                <a:solidFill>
                  <a:srgbClr val="3C5790"/>
                </a:solidFill>
              </a:rPr>
              <a:t>input_time</a:t>
            </a:r>
            <a:r>
              <a:rPr lang="en-US" sz="1400" dirty="0">
                <a:solidFill>
                  <a:srgbClr val="3C5790"/>
                </a:solidFill>
              </a:rPr>
              <a:t>" =&gt; "%{@timestamp}" }</a:t>
            </a:r>
          </a:p>
          <a:p>
            <a:r>
              <a:rPr lang="en-US" sz="1400" b="1" dirty="0">
                <a:solidFill>
                  <a:srgbClr val="3C5790"/>
                </a:solidFill>
              </a:rPr>
              <a:t>codec</a:t>
            </a:r>
            <a:r>
              <a:rPr lang="en-US" sz="1400" dirty="0">
                <a:solidFill>
                  <a:srgbClr val="3C5790"/>
                </a:solidFill>
              </a:rPr>
              <a:t>: used to specify a codec, which can decode a specific type of input.</a:t>
            </a:r>
          </a:p>
          <a:p>
            <a:r>
              <a:rPr lang="en-US" sz="1400" b="1" dirty="0">
                <a:solidFill>
                  <a:srgbClr val="3C5790"/>
                </a:solidFill>
              </a:rPr>
              <a:t>delimiter</a:t>
            </a:r>
            <a:r>
              <a:rPr lang="en-US" sz="1400" dirty="0">
                <a:solidFill>
                  <a:srgbClr val="3C5790"/>
                </a:solidFill>
              </a:rPr>
              <a:t>: used to specify a delimiter, which identifies separate lines(default: "\n".)</a:t>
            </a:r>
          </a:p>
          <a:p>
            <a:r>
              <a:rPr lang="en-US" sz="1400" b="1" dirty="0">
                <a:solidFill>
                  <a:srgbClr val="3C5790"/>
                </a:solidFill>
              </a:rPr>
              <a:t>exclude</a:t>
            </a:r>
            <a:r>
              <a:rPr lang="en-US" sz="1400" dirty="0">
                <a:solidFill>
                  <a:srgbClr val="3C5790"/>
                </a:solidFill>
              </a:rPr>
              <a:t>: exclude certain types of files from the input path, the data type is array.</a:t>
            </a:r>
          </a:p>
          <a:p>
            <a:r>
              <a:rPr lang="en-US" sz="1400" b="1" dirty="0">
                <a:solidFill>
                  <a:srgbClr val="3C5790"/>
                </a:solidFill>
              </a:rPr>
              <a:t>path</a:t>
            </a:r>
            <a:r>
              <a:rPr lang="en-US" sz="1400" dirty="0">
                <a:solidFill>
                  <a:srgbClr val="3C5790"/>
                </a:solidFill>
              </a:rPr>
              <a:t>: specifies an array of path locations from where to read logs and events.</a:t>
            </a:r>
          </a:p>
        </p:txBody>
      </p:sp>
    </p:spTree>
    <p:extLst>
      <p:ext uri="{BB962C8B-B14F-4D97-AF65-F5344CB8AC3E}">
        <p14:creationId xmlns:p14="http://schemas.microsoft.com/office/powerpoint/2010/main" val="357437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err="1">
                <a:solidFill>
                  <a:srgbClr val="3C5790"/>
                </a:solidFill>
              </a:rPr>
              <a:t>sincedb_path</a:t>
            </a:r>
            <a:r>
              <a:rPr lang="en-US" sz="1400" dirty="0">
                <a:solidFill>
                  <a:srgbClr val="3C5790"/>
                </a:solidFill>
              </a:rPr>
              <a:t>: specifies the location where to write the </a:t>
            </a:r>
            <a:r>
              <a:rPr lang="en-US" sz="1400" dirty="0" err="1">
                <a:solidFill>
                  <a:srgbClr val="3C5790"/>
                </a:solidFill>
              </a:rPr>
              <a:t>sincedb</a:t>
            </a:r>
            <a:r>
              <a:rPr lang="en-US" sz="1400" dirty="0">
                <a:solidFill>
                  <a:srgbClr val="3C5790"/>
                </a:solidFill>
              </a:rPr>
              <a:t> files, which keeps track of the current position of files being monitored.</a:t>
            </a:r>
          </a:p>
          <a:p>
            <a:r>
              <a:rPr lang="en-US" sz="1400" b="1" dirty="0" err="1">
                <a:solidFill>
                  <a:srgbClr val="3C5790"/>
                </a:solidFill>
              </a:rPr>
              <a:t>sincedb_write_interval</a:t>
            </a:r>
            <a:r>
              <a:rPr lang="en-US" sz="1400" dirty="0">
                <a:solidFill>
                  <a:srgbClr val="3C5790"/>
                </a:solidFill>
              </a:rPr>
              <a:t>: specifies how often (number in seconds), the </a:t>
            </a:r>
            <a:r>
              <a:rPr lang="en-US" sz="1400" dirty="0" err="1">
                <a:solidFill>
                  <a:srgbClr val="3C5790"/>
                </a:solidFill>
              </a:rPr>
              <a:t>sincedb</a:t>
            </a:r>
            <a:r>
              <a:rPr lang="en-US" sz="1400" dirty="0">
                <a:solidFill>
                  <a:srgbClr val="3C5790"/>
                </a:solidFill>
              </a:rPr>
              <a:t> files that keep track of the current position of monitored files, are to be written.(Default 15 seconds)</a:t>
            </a:r>
          </a:p>
          <a:p>
            <a:r>
              <a:rPr lang="en-US" sz="1400" b="1" dirty="0" err="1">
                <a:solidFill>
                  <a:srgbClr val="3C5790"/>
                </a:solidFill>
              </a:rPr>
              <a:t>start_position</a:t>
            </a:r>
            <a:r>
              <a:rPr lang="en-US" sz="1400" dirty="0">
                <a:solidFill>
                  <a:srgbClr val="3C5790"/>
                </a:solidFill>
              </a:rPr>
              <a:t>: It has two values: "beginning" and "end". It specifies where to start reading incoming files from. The default value is "end".</a:t>
            </a:r>
          </a:p>
          <a:p>
            <a:r>
              <a:rPr lang="en-US" sz="1400" dirty="0">
                <a:solidFill>
                  <a:srgbClr val="3C5790"/>
                </a:solidFill>
              </a:rPr>
              <a:t>  </a:t>
            </a:r>
          </a:p>
        </p:txBody>
      </p:sp>
    </p:spTree>
    <p:extLst>
      <p:ext uri="{BB962C8B-B14F-4D97-AF65-F5344CB8AC3E}">
        <p14:creationId xmlns:p14="http://schemas.microsoft.com/office/powerpoint/2010/main" val="1908309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type</a:t>
            </a:r>
            <a:r>
              <a:rPr lang="en-US" sz="1400" dirty="0">
                <a:solidFill>
                  <a:srgbClr val="3C5790"/>
                </a:solidFill>
              </a:rPr>
              <a:t> option is really helpful to process the different type of incoming streams using </a:t>
            </a:r>
            <a:r>
              <a:rPr lang="en-US" sz="1400" dirty="0" err="1">
                <a:solidFill>
                  <a:srgbClr val="3C5790"/>
                </a:solidFill>
              </a:rPr>
              <a:t>Logstash</a:t>
            </a:r>
            <a:r>
              <a:rPr lang="en-US" sz="1400" dirty="0">
                <a:solidFill>
                  <a:srgbClr val="3C5790"/>
                </a:solidFill>
              </a:rPr>
              <a:t>.</a:t>
            </a:r>
          </a:p>
          <a:p>
            <a:r>
              <a:rPr lang="en-US" sz="1400" b="1" dirty="0">
                <a:solidFill>
                  <a:srgbClr val="3C5790"/>
                </a:solidFill>
              </a:rPr>
              <a:t>tags</a:t>
            </a:r>
            <a:r>
              <a:rPr lang="en-US" sz="1400" dirty="0">
                <a:solidFill>
                  <a:srgbClr val="3C5790"/>
                </a:solidFill>
              </a:rPr>
              <a:t>: specifies the array of tags that can be added to incoming events. Adding tags to your incoming events helps with processing later, when using conditionals.</a:t>
            </a:r>
          </a:p>
          <a:p>
            <a:r>
              <a:rPr lang="en-US" sz="1400" dirty="0">
                <a:solidFill>
                  <a:srgbClr val="3C5790"/>
                </a:solidFill>
              </a:rPr>
              <a:t>If we specify "processed" in tags: tags =&gt;["processed"]</a:t>
            </a:r>
          </a:p>
          <a:p>
            <a:r>
              <a:rPr lang="en-US" sz="1400" dirty="0">
                <a:solidFill>
                  <a:srgbClr val="3C5790"/>
                </a:solidFill>
              </a:rPr>
              <a:t>In filter, we can check in conditionals:</a:t>
            </a:r>
          </a:p>
          <a:p>
            <a:r>
              <a:rPr lang="en-US" sz="1400" dirty="0">
                <a:solidFill>
                  <a:srgbClr val="3C5790"/>
                </a:solidFill>
              </a:rPr>
              <a:t>filter { if "processed" in tags[]{} }</a:t>
            </a:r>
          </a:p>
        </p:txBody>
      </p:sp>
    </p:spTree>
    <p:extLst>
      <p:ext uri="{BB962C8B-B14F-4D97-AF65-F5344CB8AC3E}">
        <p14:creationId xmlns:p14="http://schemas.microsoft.com/office/powerpoint/2010/main" val="189120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stdin</a:t>
            </a:r>
            <a:r>
              <a:rPr lang="en-US" sz="1400" dirty="0">
                <a:solidFill>
                  <a:srgbClr val="3C5790"/>
                </a:solidFill>
              </a:rPr>
              <a:t> plugin is used to stream events and log lines from standard input.</a:t>
            </a:r>
          </a:p>
          <a:p>
            <a:r>
              <a:rPr lang="en-US" sz="1400" dirty="0">
                <a:solidFill>
                  <a:srgbClr val="3C5790"/>
                </a:solidFill>
              </a:rPr>
              <a:t>Whatever we type in the console will go as input to the </a:t>
            </a:r>
            <a:r>
              <a:rPr lang="en-US" sz="1400" dirty="0" err="1">
                <a:solidFill>
                  <a:srgbClr val="3C5790"/>
                </a:solidFill>
              </a:rPr>
              <a:t>Logstash</a:t>
            </a:r>
            <a:r>
              <a:rPr lang="en-US" sz="1400" dirty="0">
                <a:solidFill>
                  <a:srgbClr val="3C5790"/>
                </a:solidFill>
              </a:rPr>
              <a:t> event pipeline.</a:t>
            </a:r>
          </a:p>
          <a:p>
            <a:r>
              <a:rPr lang="en-US" sz="1400" dirty="0">
                <a:solidFill>
                  <a:srgbClr val="3C5790"/>
                </a:solidFill>
              </a:rPr>
              <a:t>The </a:t>
            </a:r>
            <a:r>
              <a:rPr lang="en-US" sz="1400" b="1" dirty="0">
                <a:solidFill>
                  <a:srgbClr val="3C5790"/>
                </a:solidFill>
              </a:rPr>
              <a:t>lumberjack</a:t>
            </a:r>
            <a:r>
              <a:rPr lang="en-US" sz="1400" dirty="0">
                <a:solidFill>
                  <a:srgbClr val="3C5790"/>
                </a:solidFill>
              </a:rPr>
              <a:t> plugin is useful to receive events via the lumberjack protocol that is used in </a:t>
            </a:r>
            <a:r>
              <a:rPr lang="en-US" sz="1400" dirty="0" err="1">
                <a:solidFill>
                  <a:srgbClr val="3C5790"/>
                </a:solidFill>
              </a:rPr>
              <a:t>Logstash</a:t>
            </a:r>
            <a:r>
              <a:rPr lang="en-US" sz="1400" dirty="0">
                <a:solidFill>
                  <a:srgbClr val="3C5790"/>
                </a:solidFill>
              </a:rPr>
              <a:t> forwarder.</a:t>
            </a:r>
          </a:p>
        </p:txBody>
      </p:sp>
    </p:spTree>
    <p:extLst>
      <p:ext uri="{BB962C8B-B14F-4D97-AF65-F5344CB8AC3E}">
        <p14:creationId xmlns:p14="http://schemas.microsoft.com/office/powerpoint/2010/main" val="3376928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Logstash</a:t>
            </a:r>
            <a:r>
              <a:rPr lang="en-US" sz="1400" dirty="0">
                <a:solidFill>
                  <a:srgbClr val="3C5790"/>
                </a:solidFill>
              </a:rPr>
              <a:t> provides a wide variety of </a:t>
            </a:r>
            <a:r>
              <a:rPr lang="en-US" sz="1400" b="1" dirty="0">
                <a:solidFill>
                  <a:srgbClr val="3C5790"/>
                </a:solidFill>
              </a:rPr>
              <a:t>output</a:t>
            </a:r>
            <a:r>
              <a:rPr lang="en-US" sz="1400" dirty="0">
                <a:solidFill>
                  <a:srgbClr val="3C5790"/>
                </a:solidFill>
              </a:rPr>
              <a:t> plugins that help integrate incoming events with almost any type of destination.</a:t>
            </a:r>
          </a:p>
          <a:p>
            <a:r>
              <a:rPr lang="en-US" sz="1400" dirty="0">
                <a:solidFill>
                  <a:srgbClr val="3C5790"/>
                </a:solidFill>
              </a:rPr>
              <a:t>The </a:t>
            </a:r>
            <a:r>
              <a:rPr lang="en-US" sz="1400" b="1" dirty="0">
                <a:solidFill>
                  <a:srgbClr val="3C5790"/>
                </a:solidFill>
              </a:rPr>
              <a:t>email</a:t>
            </a:r>
            <a:r>
              <a:rPr lang="en-US" sz="1400" dirty="0">
                <a:solidFill>
                  <a:srgbClr val="3C5790"/>
                </a:solidFill>
              </a:rPr>
              <a:t> plugin is a very important output plugin as it is very useful to send e-mails for certain events and failure scenarios.</a:t>
            </a:r>
          </a:p>
          <a:p>
            <a:r>
              <a:rPr lang="en-US" sz="1400" dirty="0">
                <a:solidFill>
                  <a:srgbClr val="3C5790"/>
                </a:solidFill>
              </a:rPr>
              <a:t>The </a:t>
            </a:r>
            <a:r>
              <a:rPr lang="en-US" sz="1400" b="1" dirty="0">
                <a:solidFill>
                  <a:srgbClr val="3C5790"/>
                </a:solidFill>
              </a:rPr>
              <a:t>csv</a:t>
            </a:r>
            <a:r>
              <a:rPr lang="en-US" sz="1400" dirty="0">
                <a:solidFill>
                  <a:srgbClr val="3C5790"/>
                </a:solidFill>
              </a:rPr>
              <a:t> plugin is used to write a CSV file as output, specifying the fields in csv and the path of the file.</a:t>
            </a:r>
          </a:p>
          <a:p>
            <a:r>
              <a:rPr lang="en-US" sz="1400" dirty="0">
                <a:solidFill>
                  <a:srgbClr val="3C5790"/>
                </a:solidFill>
              </a:rPr>
              <a:t>The basic configuration of the csv output plugin looks like:</a:t>
            </a:r>
          </a:p>
          <a:p>
            <a:r>
              <a:rPr lang="en-US" sz="1400" dirty="0">
                <a:solidFill>
                  <a:srgbClr val="3C5790"/>
                </a:solidFill>
              </a:rPr>
              <a:t>csv {</a:t>
            </a:r>
          </a:p>
          <a:p>
            <a:r>
              <a:rPr lang="en-US" sz="1400" dirty="0">
                <a:solidFill>
                  <a:srgbClr val="3C5790"/>
                </a:solidFill>
              </a:rPr>
              <a:t>fields =&gt; ["date","open_price","</a:t>
            </a:r>
            <a:r>
              <a:rPr lang="en-US" sz="1400" dirty="0" err="1">
                <a:solidFill>
                  <a:srgbClr val="3C5790"/>
                </a:solidFill>
              </a:rPr>
              <a:t>close_price</a:t>
            </a:r>
            <a:r>
              <a:rPr lang="en-US" sz="1400" dirty="0">
                <a:solidFill>
                  <a:srgbClr val="3C5790"/>
                </a:solidFill>
              </a:rPr>
              <a:t>"]</a:t>
            </a:r>
          </a:p>
          <a:p>
            <a:r>
              <a:rPr lang="en-US" sz="1400" dirty="0">
                <a:solidFill>
                  <a:srgbClr val="3C5790"/>
                </a:solidFill>
              </a:rPr>
              <a:t>path =&gt; "/path/to/file.csv"</a:t>
            </a:r>
          </a:p>
          <a:p>
            <a:r>
              <a:rPr lang="en-US" sz="1400" dirty="0">
                <a:solidFill>
                  <a:srgbClr val="3C5790"/>
                </a:solidFill>
              </a:rPr>
              <a:t>}</a:t>
            </a:r>
          </a:p>
        </p:txBody>
      </p:sp>
    </p:spTree>
    <p:extLst>
      <p:ext uri="{BB962C8B-B14F-4D97-AF65-F5344CB8AC3E}">
        <p14:creationId xmlns:p14="http://schemas.microsoft.com/office/powerpoint/2010/main" val="286331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The </a:t>
            </a:r>
            <a:r>
              <a:rPr lang="en-US" sz="1400" b="1" dirty="0" err="1">
                <a:solidFill>
                  <a:srgbClr val="3C5790"/>
                </a:solidFill>
              </a:rPr>
              <a:t>elasticsearch</a:t>
            </a:r>
            <a:r>
              <a:rPr lang="en-US" sz="1400" dirty="0">
                <a:solidFill>
                  <a:srgbClr val="3C5790"/>
                </a:solidFill>
              </a:rPr>
              <a:t> plugin is the most important plugin used in ELK Stack, because it's where you will want to write your output to be stored to analyze later in Kibana.  </a:t>
            </a:r>
          </a:p>
        </p:txBody>
      </p:sp>
      <p:pic>
        <p:nvPicPr>
          <p:cNvPr id="2" name="Picture 1">
            <a:extLst>
              <a:ext uri="{FF2B5EF4-FFF2-40B4-BE49-F238E27FC236}">
                <a16:creationId xmlns:a16="http://schemas.microsoft.com/office/drawing/2014/main" id="{764DF6C1-B60D-4924-A027-61993B4C7FEC}"/>
              </a:ext>
            </a:extLst>
          </p:cNvPr>
          <p:cNvPicPr>
            <a:picLocks noChangeAspect="1"/>
          </p:cNvPicPr>
          <p:nvPr/>
        </p:nvPicPr>
        <p:blipFill>
          <a:blip r:embed="rId3"/>
          <a:stretch>
            <a:fillRect/>
          </a:stretch>
        </p:blipFill>
        <p:spPr>
          <a:xfrm>
            <a:off x="1524000" y="2514789"/>
            <a:ext cx="5834063" cy="4343211"/>
          </a:xfrm>
          <a:prstGeom prst="rect">
            <a:avLst/>
          </a:prstGeom>
        </p:spPr>
      </p:pic>
    </p:spTree>
    <p:extLst>
      <p:ext uri="{BB962C8B-B14F-4D97-AF65-F5344CB8AC3E}">
        <p14:creationId xmlns:p14="http://schemas.microsoft.com/office/powerpoint/2010/main" val="374992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Ganglia is a monitoring tool that is used to monitor the performance of a cluster of machines in a distributed computing environment.</a:t>
            </a:r>
          </a:p>
          <a:p>
            <a:r>
              <a:rPr lang="en-US" sz="1400" dirty="0">
                <a:solidFill>
                  <a:srgbClr val="3C5790"/>
                </a:solidFill>
              </a:rPr>
              <a:t>Ganglia makes uses of a daemon called </a:t>
            </a:r>
            <a:r>
              <a:rPr lang="en-US" sz="1400" dirty="0" err="1">
                <a:solidFill>
                  <a:srgbClr val="3C5790"/>
                </a:solidFill>
              </a:rPr>
              <a:t>Gmond</a:t>
            </a:r>
            <a:r>
              <a:rPr lang="en-US" sz="1400" dirty="0">
                <a:solidFill>
                  <a:srgbClr val="3C5790"/>
                </a:solidFill>
              </a:rPr>
              <a:t>, which is a small service that is installed on each machine that needs to be monitored.</a:t>
            </a:r>
          </a:p>
          <a:p>
            <a:r>
              <a:rPr lang="en-US" sz="1400" dirty="0">
                <a:solidFill>
                  <a:srgbClr val="3C5790"/>
                </a:solidFill>
              </a:rPr>
              <a:t>The </a:t>
            </a:r>
            <a:r>
              <a:rPr lang="en-US" sz="1400" b="1" dirty="0">
                <a:solidFill>
                  <a:srgbClr val="3C5790"/>
                </a:solidFill>
              </a:rPr>
              <a:t>ganglia</a:t>
            </a:r>
            <a:r>
              <a:rPr lang="en-US" sz="1400" dirty="0">
                <a:solidFill>
                  <a:srgbClr val="3C5790"/>
                </a:solidFill>
              </a:rPr>
              <a:t> output plugin in </a:t>
            </a:r>
            <a:r>
              <a:rPr lang="en-US" sz="1400" dirty="0" err="1">
                <a:solidFill>
                  <a:srgbClr val="3C5790"/>
                </a:solidFill>
              </a:rPr>
              <a:t>Logstash</a:t>
            </a:r>
            <a:r>
              <a:rPr lang="en-US" sz="1400" dirty="0">
                <a:solidFill>
                  <a:srgbClr val="3C5790"/>
                </a:solidFill>
              </a:rPr>
              <a:t> is used to send metrics to the </a:t>
            </a:r>
            <a:r>
              <a:rPr lang="en-US" sz="1400" dirty="0" err="1">
                <a:solidFill>
                  <a:srgbClr val="3C5790"/>
                </a:solidFill>
              </a:rPr>
              <a:t>gmond</a:t>
            </a:r>
            <a:r>
              <a:rPr lang="en-US" sz="1400" dirty="0">
                <a:solidFill>
                  <a:srgbClr val="3C5790"/>
                </a:solidFill>
              </a:rPr>
              <a:t> service based on events in logs.  </a:t>
            </a:r>
          </a:p>
        </p:txBody>
      </p:sp>
    </p:spTree>
    <p:extLst>
      <p:ext uri="{BB962C8B-B14F-4D97-AF65-F5344CB8AC3E}">
        <p14:creationId xmlns:p14="http://schemas.microsoft.com/office/powerpoint/2010/main" val="246537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err="1">
                <a:solidFill>
                  <a:srgbClr val="3C5790"/>
                </a:solidFill>
              </a:rPr>
              <a:t>kafka</a:t>
            </a:r>
            <a:r>
              <a:rPr lang="en-US" sz="1400" dirty="0">
                <a:solidFill>
                  <a:srgbClr val="3C5790"/>
                </a:solidFill>
              </a:rPr>
              <a:t> output plugin is used to write certain events to a topic on </a:t>
            </a:r>
            <a:r>
              <a:rPr lang="en-US" sz="1400" dirty="0" err="1">
                <a:solidFill>
                  <a:srgbClr val="3C5790"/>
                </a:solidFill>
              </a:rPr>
              <a:t>kafka</a:t>
            </a:r>
            <a:r>
              <a:rPr lang="en-US" sz="1400" dirty="0">
                <a:solidFill>
                  <a:srgbClr val="3C5790"/>
                </a:solidFill>
              </a:rPr>
              <a:t>. It uses the Kafka Producer API to write messages to a topic on the broker.</a:t>
            </a:r>
          </a:p>
          <a:p>
            <a:r>
              <a:rPr lang="en-US" sz="1400" dirty="0">
                <a:solidFill>
                  <a:srgbClr val="3C5790"/>
                </a:solidFill>
              </a:rPr>
              <a:t>The </a:t>
            </a:r>
            <a:r>
              <a:rPr lang="en-US" sz="1400" b="1" dirty="0" err="1">
                <a:solidFill>
                  <a:srgbClr val="3C5790"/>
                </a:solidFill>
              </a:rPr>
              <a:t>redis</a:t>
            </a:r>
            <a:r>
              <a:rPr lang="en-US" sz="1400" dirty="0">
                <a:solidFill>
                  <a:srgbClr val="3C5790"/>
                </a:solidFill>
              </a:rPr>
              <a:t> plugin is used to send events to a </a:t>
            </a:r>
            <a:r>
              <a:rPr lang="en-US" sz="1400" dirty="0" err="1">
                <a:solidFill>
                  <a:srgbClr val="3C5790"/>
                </a:solidFill>
              </a:rPr>
              <a:t>redis</a:t>
            </a:r>
            <a:r>
              <a:rPr lang="en-US" sz="1400" dirty="0">
                <a:solidFill>
                  <a:srgbClr val="3C5790"/>
                </a:solidFill>
              </a:rPr>
              <a:t> instance.</a:t>
            </a:r>
          </a:p>
          <a:p>
            <a:r>
              <a:rPr lang="en-US" sz="1400" dirty="0">
                <a:solidFill>
                  <a:srgbClr val="3C5790"/>
                </a:solidFill>
              </a:rPr>
              <a:t>The </a:t>
            </a:r>
            <a:r>
              <a:rPr lang="en-US" sz="1400" b="1" dirty="0" err="1">
                <a:solidFill>
                  <a:srgbClr val="3C5790"/>
                </a:solidFill>
              </a:rPr>
              <a:t>rabbitmq</a:t>
            </a:r>
            <a:r>
              <a:rPr lang="en-US" sz="1400" dirty="0">
                <a:solidFill>
                  <a:srgbClr val="3C5790"/>
                </a:solidFill>
              </a:rPr>
              <a:t> plugin pushes the events from logs to the </a:t>
            </a:r>
            <a:r>
              <a:rPr lang="en-US" sz="1400" dirty="0" err="1">
                <a:solidFill>
                  <a:srgbClr val="3C5790"/>
                </a:solidFill>
              </a:rPr>
              <a:t>RabbitMQ</a:t>
            </a:r>
            <a:r>
              <a:rPr lang="en-US" sz="1400" dirty="0">
                <a:solidFill>
                  <a:srgbClr val="3C5790"/>
                </a:solidFill>
              </a:rPr>
              <a:t> exchange.</a:t>
            </a:r>
          </a:p>
          <a:p>
            <a:r>
              <a:rPr lang="en-US" sz="1400" dirty="0">
                <a:solidFill>
                  <a:srgbClr val="3C5790"/>
                </a:solidFill>
              </a:rPr>
              <a:t>The </a:t>
            </a:r>
            <a:r>
              <a:rPr lang="en-US" sz="1400" b="1" dirty="0" err="1">
                <a:solidFill>
                  <a:srgbClr val="3C5790"/>
                </a:solidFill>
              </a:rPr>
              <a:t>stdout</a:t>
            </a:r>
            <a:r>
              <a:rPr lang="en-US" sz="1400" dirty="0">
                <a:solidFill>
                  <a:srgbClr val="3C5790"/>
                </a:solidFill>
              </a:rPr>
              <a:t> plugin writes the output events to the console.</a:t>
            </a:r>
          </a:p>
          <a:p>
            <a:endParaRPr lang="en-US" sz="1400" dirty="0">
              <a:solidFill>
                <a:srgbClr val="3C5790"/>
              </a:solidFill>
            </a:endParaRPr>
          </a:p>
          <a:p>
            <a:r>
              <a:rPr lang="en-US" sz="1400" dirty="0">
                <a:solidFill>
                  <a:srgbClr val="3C5790"/>
                </a:solidFill>
              </a:rPr>
              <a:t>  </a:t>
            </a:r>
          </a:p>
        </p:txBody>
      </p:sp>
    </p:spTree>
    <p:extLst>
      <p:ext uri="{BB962C8B-B14F-4D97-AF65-F5344CB8AC3E}">
        <p14:creationId xmlns:p14="http://schemas.microsoft.com/office/powerpoint/2010/main" val="203729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Elk</a:t>
            </a:r>
            <a:r>
              <a:rPr lang="fr-CA" dirty="0">
                <a:solidFill>
                  <a:schemeClr val="bg1"/>
                </a:solidFill>
              </a:rPr>
              <a:t> Stack ?</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ELK stack is a complete log analysis solution.</a:t>
            </a:r>
          </a:p>
          <a:p>
            <a:r>
              <a:rPr lang="en-US" sz="1500" dirty="0">
                <a:solidFill>
                  <a:srgbClr val="3C5790"/>
                </a:solidFill>
              </a:rPr>
              <a:t>ELK stack components: Elasticsearch, </a:t>
            </a:r>
            <a:r>
              <a:rPr lang="en-US" sz="1500" dirty="0" err="1">
                <a:solidFill>
                  <a:srgbClr val="3C5790"/>
                </a:solidFill>
              </a:rPr>
              <a:t>Logstash</a:t>
            </a:r>
            <a:r>
              <a:rPr lang="en-US" sz="1500" dirty="0">
                <a:solidFill>
                  <a:srgbClr val="3C5790"/>
                </a:solidFill>
              </a:rPr>
              <a:t> and Kibana.</a:t>
            </a:r>
          </a:p>
          <a:p>
            <a:r>
              <a:rPr lang="en-US" sz="1500" dirty="0">
                <a:solidFill>
                  <a:srgbClr val="3C5790"/>
                </a:solidFill>
              </a:rPr>
              <a:t>ELK stack is currently maintained and actively supported by the company called Elastic (formerly, Elasticsearch).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Filter</a:t>
            </a:r>
            <a:r>
              <a:rPr lang="en-US" sz="1400" dirty="0">
                <a:solidFill>
                  <a:srgbClr val="3C5790"/>
                </a:solidFill>
              </a:rPr>
              <a:t> plugins are used to do intermediate processing on events read from an input plugin and before passing them as output via an output plugin.</a:t>
            </a:r>
          </a:p>
          <a:p>
            <a:r>
              <a:rPr lang="en-US" sz="1400" dirty="0">
                <a:solidFill>
                  <a:srgbClr val="3C5790"/>
                </a:solidFill>
              </a:rPr>
              <a:t>The </a:t>
            </a:r>
            <a:r>
              <a:rPr lang="en-US" sz="1400" b="1" dirty="0">
                <a:solidFill>
                  <a:srgbClr val="3C5790"/>
                </a:solidFill>
              </a:rPr>
              <a:t>csv</a:t>
            </a:r>
            <a:r>
              <a:rPr lang="en-US" sz="1400" dirty="0">
                <a:solidFill>
                  <a:srgbClr val="3C5790"/>
                </a:solidFill>
              </a:rPr>
              <a:t> filter is used to parse the data from an incoming CSV file and assign values to fields.</a:t>
            </a:r>
          </a:p>
          <a:p>
            <a:r>
              <a:rPr lang="en-US" sz="1400" dirty="0">
                <a:solidFill>
                  <a:srgbClr val="3C5790"/>
                </a:solidFill>
              </a:rPr>
              <a:t>The </a:t>
            </a:r>
            <a:r>
              <a:rPr lang="en-US" sz="1400" b="1" dirty="0">
                <a:solidFill>
                  <a:srgbClr val="3C5790"/>
                </a:solidFill>
              </a:rPr>
              <a:t>drop</a:t>
            </a:r>
            <a:r>
              <a:rPr lang="en-US" sz="1400" dirty="0">
                <a:solidFill>
                  <a:srgbClr val="3C5790"/>
                </a:solidFill>
              </a:rPr>
              <a:t> filter is used to drop everything that matches the conditionals for this filter.</a:t>
            </a:r>
          </a:p>
          <a:p>
            <a:r>
              <a:rPr lang="en-US" sz="1400" dirty="0">
                <a:solidFill>
                  <a:srgbClr val="3C5790"/>
                </a:solidFill>
              </a:rPr>
              <a:t>The </a:t>
            </a:r>
            <a:r>
              <a:rPr lang="en-US" sz="1400" b="1" dirty="0" err="1">
                <a:solidFill>
                  <a:srgbClr val="3C5790"/>
                </a:solidFill>
              </a:rPr>
              <a:t>geoip</a:t>
            </a:r>
            <a:r>
              <a:rPr lang="en-US" sz="1400" dirty="0">
                <a:solidFill>
                  <a:srgbClr val="3C5790"/>
                </a:solidFill>
              </a:rPr>
              <a:t> filter is used to add the geographical location of the IP address present in the incoming event.</a:t>
            </a:r>
          </a:p>
          <a:p>
            <a:r>
              <a:rPr lang="en-US" sz="1400" dirty="0">
                <a:solidFill>
                  <a:srgbClr val="3C5790"/>
                </a:solidFill>
              </a:rPr>
              <a:t>The </a:t>
            </a:r>
            <a:r>
              <a:rPr lang="en-US" sz="1400" b="1" dirty="0">
                <a:solidFill>
                  <a:srgbClr val="3C5790"/>
                </a:solidFill>
              </a:rPr>
              <a:t>mutate</a:t>
            </a:r>
            <a:r>
              <a:rPr lang="en-US" sz="1400" dirty="0">
                <a:solidFill>
                  <a:srgbClr val="3C5790"/>
                </a:solidFill>
              </a:rPr>
              <a:t> filter is an important filter plugin that helps rename, remove, replace, and modify fields in an incoming event.  </a:t>
            </a:r>
          </a:p>
        </p:txBody>
      </p:sp>
    </p:spTree>
    <p:extLst>
      <p:ext uri="{BB962C8B-B14F-4D97-AF65-F5344CB8AC3E}">
        <p14:creationId xmlns:p14="http://schemas.microsoft.com/office/powerpoint/2010/main" val="1518766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Codec</a:t>
            </a:r>
            <a:r>
              <a:rPr lang="en-US" sz="1400" dirty="0">
                <a:solidFill>
                  <a:srgbClr val="3C5790"/>
                </a:solidFill>
              </a:rPr>
              <a:t> plugins are used to encode or decode incoming or outgoing events from </a:t>
            </a:r>
            <a:r>
              <a:rPr lang="en-US" sz="1400" dirty="0" err="1">
                <a:solidFill>
                  <a:srgbClr val="3C5790"/>
                </a:solidFill>
              </a:rPr>
              <a:t>Logstash</a:t>
            </a:r>
            <a:r>
              <a:rPr lang="en-US" sz="1400" dirty="0">
                <a:solidFill>
                  <a:srgbClr val="3C5790"/>
                </a:solidFill>
              </a:rPr>
              <a:t> acting as stream filters in input and output plugins.</a:t>
            </a:r>
          </a:p>
          <a:p>
            <a:r>
              <a:rPr lang="en-US" sz="1400" dirty="0">
                <a:solidFill>
                  <a:srgbClr val="3C5790"/>
                </a:solidFill>
              </a:rPr>
              <a:t>Important codec plugins are:</a:t>
            </a:r>
          </a:p>
          <a:p>
            <a:pPr lvl="1"/>
            <a:r>
              <a:rPr lang="en-US" sz="1400" dirty="0" err="1">
                <a:solidFill>
                  <a:srgbClr val="3C5790"/>
                </a:solidFill>
              </a:rPr>
              <a:t>avro</a:t>
            </a:r>
            <a:endParaRPr lang="en-US" sz="1400" dirty="0">
              <a:solidFill>
                <a:srgbClr val="3C5790"/>
              </a:solidFill>
            </a:endParaRPr>
          </a:p>
          <a:p>
            <a:pPr lvl="1"/>
            <a:r>
              <a:rPr lang="en-US" sz="1400" dirty="0" err="1">
                <a:solidFill>
                  <a:srgbClr val="3C5790"/>
                </a:solidFill>
              </a:rPr>
              <a:t>json</a:t>
            </a:r>
            <a:endParaRPr lang="en-US" sz="1400" dirty="0">
              <a:solidFill>
                <a:srgbClr val="3C5790"/>
              </a:solidFill>
            </a:endParaRPr>
          </a:p>
          <a:p>
            <a:pPr lvl="1"/>
            <a:r>
              <a:rPr lang="en-US" sz="1400" dirty="0">
                <a:solidFill>
                  <a:srgbClr val="3C5790"/>
                </a:solidFill>
              </a:rPr>
              <a:t>line</a:t>
            </a:r>
          </a:p>
          <a:p>
            <a:pPr lvl="1"/>
            <a:r>
              <a:rPr lang="en-US" sz="1400" dirty="0">
                <a:solidFill>
                  <a:srgbClr val="3C5790"/>
                </a:solidFill>
              </a:rPr>
              <a:t>multiline</a:t>
            </a:r>
          </a:p>
          <a:p>
            <a:pPr lvl="1"/>
            <a:r>
              <a:rPr lang="en-US" sz="1400" dirty="0">
                <a:solidFill>
                  <a:srgbClr val="3C5790"/>
                </a:solidFill>
              </a:rPr>
              <a:t>plain</a:t>
            </a:r>
          </a:p>
          <a:p>
            <a:pPr lvl="1"/>
            <a:r>
              <a:rPr lang="en-US" sz="1400" dirty="0" err="1">
                <a:solidFill>
                  <a:srgbClr val="3C5790"/>
                </a:solidFill>
              </a:rPr>
              <a:t>rubydebug</a:t>
            </a:r>
            <a:endParaRPr lang="en-US" sz="1400" dirty="0">
              <a:solidFill>
                <a:srgbClr val="3C5790"/>
              </a:solidFill>
            </a:endParaRPr>
          </a:p>
          <a:p>
            <a:pPr lvl="1"/>
            <a:r>
              <a:rPr lang="en-US" sz="1400" dirty="0">
                <a:solidFill>
                  <a:srgbClr val="3C5790"/>
                </a:solidFill>
              </a:rPr>
              <a:t>spool</a:t>
            </a:r>
          </a:p>
          <a:p>
            <a:endParaRPr lang="en-US" sz="1400" dirty="0">
              <a:solidFill>
                <a:srgbClr val="3C5790"/>
              </a:solidFill>
            </a:endParaRPr>
          </a:p>
        </p:txBody>
      </p:sp>
    </p:spTree>
    <p:extLst>
      <p:ext uri="{BB962C8B-B14F-4D97-AF65-F5344CB8AC3E}">
        <p14:creationId xmlns:p14="http://schemas.microsoft.com/office/powerpoint/2010/main" val="3512496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err="1">
                <a:solidFill>
                  <a:srgbClr val="3C5790"/>
                </a:solidFill>
              </a:rPr>
              <a:t>Logstash</a:t>
            </a:r>
            <a:r>
              <a:rPr lang="en-US" sz="1400" dirty="0">
                <a:solidFill>
                  <a:srgbClr val="3C5790"/>
                </a:solidFill>
              </a:rPr>
              <a:t> plugin management is done through the install script that is shipped with the </a:t>
            </a:r>
            <a:r>
              <a:rPr lang="en-US" sz="1400" dirty="0" err="1">
                <a:solidFill>
                  <a:srgbClr val="3C5790"/>
                </a:solidFill>
              </a:rPr>
              <a:t>Logstash</a:t>
            </a:r>
            <a:r>
              <a:rPr lang="en-US" sz="1400" dirty="0">
                <a:solidFill>
                  <a:srgbClr val="3C5790"/>
                </a:solidFill>
              </a:rPr>
              <a:t> installation: $LOGSTASH_HOME/bin/</a:t>
            </a:r>
            <a:r>
              <a:rPr lang="en-US" sz="1400" dirty="0" err="1">
                <a:solidFill>
                  <a:srgbClr val="3C5790"/>
                </a:solidFill>
              </a:rPr>
              <a:t>logstash</a:t>
            </a:r>
            <a:r>
              <a:rPr lang="en-US" sz="1400" dirty="0">
                <a:solidFill>
                  <a:srgbClr val="3C5790"/>
                </a:solidFill>
              </a:rPr>
              <a:t>-plugin.</a:t>
            </a:r>
          </a:p>
          <a:p>
            <a:r>
              <a:rPr lang="en-US" sz="1400" dirty="0">
                <a:solidFill>
                  <a:srgbClr val="3C5790"/>
                </a:solidFill>
              </a:rPr>
              <a:t>To install a plugin, we can use the command: </a:t>
            </a:r>
            <a:r>
              <a:rPr lang="en-US" sz="1400" b="1" dirty="0">
                <a:solidFill>
                  <a:srgbClr val="3C5790"/>
                </a:solidFill>
              </a:rPr>
              <a:t>$bin/</a:t>
            </a:r>
            <a:r>
              <a:rPr lang="en-US" sz="1400" b="1" dirty="0" err="1">
                <a:solidFill>
                  <a:srgbClr val="3C5790"/>
                </a:solidFill>
              </a:rPr>
              <a:t>logstash</a:t>
            </a:r>
            <a:r>
              <a:rPr lang="en-US" sz="1400" b="1" dirty="0">
                <a:solidFill>
                  <a:srgbClr val="3C5790"/>
                </a:solidFill>
              </a:rPr>
              <a:t>-plugin install &lt;</a:t>
            </a:r>
            <a:r>
              <a:rPr lang="en-US" sz="1400" b="1" dirty="0" err="1">
                <a:solidFill>
                  <a:srgbClr val="3C5790"/>
                </a:solidFill>
              </a:rPr>
              <a:t>plug_in_name</a:t>
            </a:r>
            <a:r>
              <a:rPr lang="en-US" sz="1400" b="1" dirty="0">
                <a:solidFill>
                  <a:srgbClr val="3C5790"/>
                </a:solidFill>
              </a:rPr>
              <a:t>&gt;</a:t>
            </a:r>
            <a:r>
              <a:rPr lang="en-US" sz="1400" dirty="0">
                <a:solidFill>
                  <a:srgbClr val="3C5790"/>
                </a:solidFill>
              </a:rPr>
              <a:t>.</a:t>
            </a:r>
          </a:p>
          <a:p>
            <a:r>
              <a:rPr lang="en-US" sz="1400" dirty="0" err="1">
                <a:solidFill>
                  <a:srgbClr val="3C5790"/>
                </a:solidFill>
              </a:rPr>
              <a:t>plug_in_name</a:t>
            </a:r>
            <a:r>
              <a:rPr lang="en-US" sz="1400" dirty="0">
                <a:solidFill>
                  <a:srgbClr val="3C5790"/>
                </a:solidFill>
              </a:rPr>
              <a:t> is the name of the plugin as mentioned in the gem name in https://rubygems.org/ or in the </a:t>
            </a:r>
            <a:r>
              <a:rPr lang="en-US" sz="1400" dirty="0" err="1">
                <a:solidFill>
                  <a:srgbClr val="3C5790"/>
                </a:solidFill>
              </a:rPr>
              <a:t>Logstash</a:t>
            </a:r>
            <a:r>
              <a:rPr lang="en-US" sz="1400" dirty="0">
                <a:solidFill>
                  <a:srgbClr val="3C5790"/>
                </a:solidFill>
              </a:rPr>
              <a:t> plugin repository.  </a:t>
            </a:r>
          </a:p>
        </p:txBody>
      </p:sp>
      <p:pic>
        <p:nvPicPr>
          <p:cNvPr id="2" name="Picture 1">
            <a:extLst>
              <a:ext uri="{FF2B5EF4-FFF2-40B4-BE49-F238E27FC236}">
                <a16:creationId xmlns:a16="http://schemas.microsoft.com/office/drawing/2014/main" id="{51BB5BDB-F982-4177-A7A3-4E65A1635059}"/>
              </a:ext>
            </a:extLst>
          </p:cNvPr>
          <p:cNvPicPr>
            <a:picLocks noChangeAspect="1"/>
          </p:cNvPicPr>
          <p:nvPr/>
        </p:nvPicPr>
        <p:blipFill>
          <a:blip r:embed="rId3"/>
          <a:stretch>
            <a:fillRect/>
          </a:stretch>
        </p:blipFill>
        <p:spPr>
          <a:xfrm>
            <a:off x="1165811" y="3352800"/>
            <a:ext cx="6812378" cy="3103685"/>
          </a:xfrm>
          <a:prstGeom prst="rect">
            <a:avLst/>
          </a:prstGeom>
        </p:spPr>
      </p:pic>
    </p:spTree>
    <p:extLst>
      <p:ext uri="{BB962C8B-B14F-4D97-AF65-F5344CB8AC3E}">
        <p14:creationId xmlns:p14="http://schemas.microsoft.com/office/powerpoint/2010/main" val="2135901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Logstash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To update a previously installed plugin, we can issue the command: $bin/</a:t>
            </a:r>
            <a:r>
              <a:rPr lang="en-US" sz="1400" dirty="0" err="1">
                <a:solidFill>
                  <a:srgbClr val="3C5790"/>
                </a:solidFill>
              </a:rPr>
              <a:t>logstash</a:t>
            </a:r>
            <a:r>
              <a:rPr lang="en-US" sz="1400" dirty="0">
                <a:solidFill>
                  <a:srgbClr val="3C5790"/>
                </a:solidFill>
              </a:rPr>
              <a:t>-plugin update &lt;</a:t>
            </a:r>
            <a:r>
              <a:rPr lang="en-US" sz="1400" dirty="0" err="1">
                <a:solidFill>
                  <a:srgbClr val="3C5790"/>
                </a:solidFill>
              </a:rPr>
              <a:t>plug_in_name</a:t>
            </a:r>
            <a:r>
              <a:rPr lang="en-US" sz="1400" dirty="0">
                <a:solidFill>
                  <a:srgbClr val="3C5790"/>
                </a:solidFill>
              </a:rPr>
              <a:t>&gt;.</a:t>
            </a:r>
          </a:p>
          <a:p>
            <a:r>
              <a:rPr lang="en-US" sz="1400" dirty="0">
                <a:solidFill>
                  <a:srgbClr val="3C5790"/>
                </a:solidFill>
              </a:rPr>
              <a:t>To uninstall a plugin, we can issue the following command: $bin/</a:t>
            </a:r>
            <a:r>
              <a:rPr lang="en-US" sz="1400" dirty="0" err="1">
                <a:solidFill>
                  <a:srgbClr val="3C5790"/>
                </a:solidFill>
              </a:rPr>
              <a:t>logstash</a:t>
            </a:r>
            <a:r>
              <a:rPr lang="en-US" sz="1400" dirty="0">
                <a:solidFill>
                  <a:srgbClr val="3C5790"/>
                </a:solidFill>
              </a:rPr>
              <a:t>-plugin uninstall &lt;</a:t>
            </a:r>
            <a:r>
              <a:rPr lang="en-US" sz="1400" dirty="0" err="1">
                <a:solidFill>
                  <a:srgbClr val="3C5790"/>
                </a:solidFill>
              </a:rPr>
              <a:t>plug_in_name</a:t>
            </a:r>
            <a:r>
              <a:rPr lang="en-US" sz="1400" dirty="0">
                <a:solidFill>
                  <a:srgbClr val="3C5790"/>
                </a:solidFill>
              </a:rPr>
              <a:t>&gt;.</a:t>
            </a:r>
          </a:p>
          <a:p>
            <a:r>
              <a:rPr lang="en-US" sz="1400" dirty="0" err="1">
                <a:solidFill>
                  <a:srgbClr val="3C5790"/>
                </a:solidFill>
              </a:rPr>
              <a:t>Logstash</a:t>
            </a:r>
            <a:r>
              <a:rPr lang="en-US" sz="1400" dirty="0">
                <a:solidFill>
                  <a:srgbClr val="3C5790"/>
                </a:solidFill>
              </a:rPr>
              <a:t> plugins are </a:t>
            </a:r>
            <a:r>
              <a:rPr lang="en-US" sz="1400" dirty="0" err="1">
                <a:solidFill>
                  <a:srgbClr val="3C5790"/>
                </a:solidFill>
              </a:rPr>
              <a:t>selfcontained</a:t>
            </a:r>
            <a:r>
              <a:rPr lang="en-US" sz="1400" dirty="0">
                <a:solidFill>
                  <a:srgbClr val="3C5790"/>
                </a:solidFill>
              </a:rPr>
              <a:t> </a:t>
            </a:r>
            <a:r>
              <a:rPr lang="en-US" sz="1400" dirty="0" err="1">
                <a:solidFill>
                  <a:srgbClr val="3C5790"/>
                </a:solidFill>
              </a:rPr>
              <a:t>RubyGems</a:t>
            </a:r>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61899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Elasticsearch is a search and analytics engine that enables fast and scalable searches in a distributed environment.</a:t>
            </a:r>
          </a:p>
          <a:p>
            <a:r>
              <a:rPr lang="en-US" sz="1400" dirty="0">
                <a:solidFill>
                  <a:srgbClr val="3C5790"/>
                </a:solidFill>
              </a:rPr>
              <a:t>Elasticsearch is built on Apache Lucene.</a:t>
            </a:r>
          </a:p>
          <a:p>
            <a:r>
              <a:rPr lang="en-US" sz="1400" dirty="0">
                <a:solidFill>
                  <a:srgbClr val="3C5790"/>
                </a:solidFill>
              </a:rPr>
              <a:t>Elasticsearch hides the complexity behind Lucene by providing a powerful RESTful API built on top of it.</a:t>
            </a:r>
          </a:p>
          <a:p>
            <a:pPr marL="0" indent="0">
              <a:buNone/>
            </a:pPr>
            <a:r>
              <a:rPr lang="en-US" sz="1400" dirty="0">
                <a:solidFill>
                  <a:srgbClr val="3C5790"/>
                </a:solidFill>
              </a:rPr>
              <a:t>  </a:t>
            </a:r>
          </a:p>
        </p:txBody>
      </p:sp>
    </p:spTree>
    <p:extLst>
      <p:ext uri="{BB962C8B-B14F-4D97-AF65-F5344CB8AC3E}">
        <p14:creationId xmlns:p14="http://schemas.microsoft.com/office/powerpoint/2010/main" val="3645460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Index</a:t>
            </a:r>
            <a:r>
              <a:rPr lang="en-US" sz="1400" dirty="0">
                <a:solidFill>
                  <a:srgbClr val="3C5790"/>
                </a:solidFill>
              </a:rPr>
              <a:t> in Elasticsearch is a collection of documents that share some common characteristics.</a:t>
            </a:r>
          </a:p>
          <a:p>
            <a:r>
              <a:rPr lang="en-US" sz="1400" dirty="0">
                <a:solidFill>
                  <a:srgbClr val="3C5790"/>
                </a:solidFill>
              </a:rPr>
              <a:t>Each index contains multiple types, which in turn contains multiple documents, and each document contains multiple fields.</a:t>
            </a:r>
          </a:p>
          <a:p>
            <a:r>
              <a:rPr lang="en-US" sz="1400" dirty="0">
                <a:solidFill>
                  <a:srgbClr val="3C5790"/>
                </a:solidFill>
              </a:rPr>
              <a:t>An index consists of multiple JSON documents in Elasticsearch.</a:t>
            </a:r>
          </a:p>
          <a:p>
            <a:r>
              <a:rPr lang="en-US" sz="1400" dirty="0">
                <a:solidFill>
                  <a:srgbClr val="3C5790"/>
                </a:solidFill>
              </a:rPr>
              <a:t>There can be any number of indices in a cluster in Elasticsearch.  </a:t>
            </a:r>
          </a:p>
        </p:txBody>
      </p:sp>
    </p:spTree>
    <p:extLst>
      <p:ext uri="{BB962C8B-B14F-4D97-AF65-F5344CB8AC3E}">
        <p14:creationId xmlns:p14="http://schemas.microsoft.com/office/powerpoint/2010/main" val="2528615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In ELK, when </a:t>
            </a:r>
            <a:r>
              <a:rPr lang="en-US" sz="1400" dirty="0" err="1">
                <a:solidFill>
                  <a:srgbClr val="3C5790"/>
                </a:solidFill>
              </a:rPr>
              <a:t>Logstash</a:t>
            </a:r>
            <a:r>
              <a:rPr lang="en-US" sz="1400" dirty="0">
                <a:solidFill>
                  <a:srgbClr val="3C5790"/>
                </a:solidFill>
              </a:rPr>
              <a:t> JSON documents are sent to Elasticsearch, they are sent as the default index pattern "</a:t>
            </a:r>
            <a:r>
              <a:rPr lang="en-US" sz="1400" dirty="0" err="1">
                <a:solidFill>
                  <a:srgbClr val="3C5790"/>
                </a:solidFill>
              </a:rPr>
              <a:t>logstash</a:t>
            </a:r>
            <a:r>
              <a:rPr lang="en-US" sz="1400" dirty="0">
                <a:solidFill>
                  <a:srgbClr val="3C5790"/>
                </a:solidFill>
              </a:rPr>
              <a:t>-%{+YYYY.MM.dd}".</a:t>
            </a:r>
          </a:p>
          <a:p>
            <a:r>
              <a:rPr lang="en-US" sz="1400" dirty="0">
                <a:solidFill>
                  <a:srgbClr val="3C5790"/>
                </a:solidFill>
              </a:rPr>
              <a:t>It partitions indices by day so that it can easily be searched and deleted if required.</a:t>
            </a:r>
          </a:p>
          <a:p>
            <a:r>
              <a:rPr lang="en-US" sz="1400" dirty="0">
                <a:solidFill>
                  <a:srgbClr val="3C5790"/>
                </a:solidFill>
              </a:rPr>
              <a:t>This pattern can be changed in the </a:t>
            </a:r>
            <a:r>
              <a:rPr lang="en-US" sz="1400" dirty="0" err="1">
                <a:solidFill>
                  <a:srgbClr val="3C5790"/>
                </a:solidFill>
              </a:rPr>
              <a:t>Logstash</a:t>
            </a:r>
            <a:r>
              <a:rPr lang="en-US" sz="1400" dirty="0">
                <a:solidFill>
                  <a:srgbClr val="3C5790"/>
                </a:solidFill>
              </a:rPr>
              <a:t> output plugin configuration.</a:t>
            </a:r>
          </a:p>
          <a:p>
            <a:r>
              <a:rPr lang="en-US" sz="1400" dirty="0">
                <a:solidFill>
                  <a:srgbClr val="3C5790"/>
                </a:solidFill>
              </a:rPr>
              <a:t>The URL to search and query the indices looks like this:</a:t>
            </a:r>
          </a:p>
          <a:p>
            <a:r>
              <a:rPr lang="en-US" sz="1400" dirty="0">
                <a:solidFill>
                  <a:srgbClr val="3C5790"/>
                </a:solidFill>
              </a:rPr>
              <a:t>http://localhost:9200/[index]/[type]/[operation]  </a:t>
            </a:r>
          </a:p>
        </p:txBody>
      </p:sp>
    </p:spTree>
    <p:extLst>
      <p:ext uri="{BB962C8B-B14F-4D97-AF65-F5344CB8AC3E}">
        <p14:creationId xmlns:p14="http://schemas.microsoft.com/office/powerpoint/2010/main" val="1245071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657600"/>
          </a:xfrm>
        </p:spPr>
        <p:txBody>
          <a:bodyPr/>
          <a:lstStyle/>
          <a:p>
            <a:r>
              <a:rPr lang="en-US" sz="1400" dirty="0">
                <a:solidFill>
                  <a:srgbClr val="3C5790"/>
                </a:solidFill>
              </a:rPr>
              <a:t>A </a:t>
            </a:r>
            <a:r>
              <a:rPr lang="en-US" sz="1400" b="1" dirty="0">
                <a:solidFill>
                  <a:srgbClr val="3C5790"/>
                </a:solidFill>
              </a:rPr>
              <a:t>document</a:t>
            </a:r>
            <a:r>
              <a:rPr lang="en-US" sz="1400" dirty="0">
                <a:solidFill>
                  <a:srgbClr val="3C5790"/>
                </a:solidFill>
              </a:rPr>
              <a:t> in Elasticsearch is a JSON document stored in an index. </a:t>
            </a:r>
          </a:p>
          <a:p>
            <a:r>
              <a:rPr lang="en-US" sz="1400" dirty="0">
                <a:solidFill>
                  <a:srgbClr val="3C5790"/>
                </a:solidFill>
              </a:rPr>
              <a:t>Each document has a type and corresponding ID, which represents it uniquely.</a:t>
            </a:r>
          </a:p>
          <a:p>
            <a:r>
              <a:rPr lang="en-US" sz="1400" dirty="0">
                <a:solidFill>
                  <a:srgbClr val="3C5790"/>
                </a:solidFill>
              </a:rPr>
              <a:t>A document stored in Elasticsearch would look similar to this:</a:t>
            </a:r>
          </a:p>
          <a:p>
            <a:r>
              <a:rPr lang="en-US" sz="1400" dirty="0">
                <a:solidFill>
                  <a:srgbClr val="3C5790"/>
                </a:solidFill>
              </a:rPr>
              <a:t>{</a:t>
            </a:r>
          </a:p>
          <a:p>
            <a:r>
              <a:rPr lang="en-US" sz="1400" dirty="0">
                <a:solidFill>
                  <a:srgbClr val="3C5790"/>
                </a:solidFill>
              </a:rPr>
              <a:t>"_index" : "</a:t>
            </a:r>
            <a:r>
              <a:rPr lang="en-US" sz="1400" dirty="0" err="1">
                <a:solidFill>
                  <a:srgbClr val="3C5790"/>
                </a:solidFill>
              </a:rPr>
              <a:t>packtpub</a:t>
            </a:r>
            <a:r>
              <a:rPr lang="en-US" sz="1400" dirty="0">
                <a:solidFill>
                  <a:srgbClr val="3C5790"/>
                </a:solidFill>
              </a:rPr>
              <a:t>",</a:t>
            </a:r>
          </a:p>
          <a:p>
            <a:r>
              <a:rPr lang="en-US" sz="1400" dirty="0">
                <a:solidFill>
                  <a:srgbClr val="3C5790"/>
                </a:solidFill>
              </a:rPr>
              <a:t>"_type" : "elk",</a:t>
            </a:r>
          </a:p>
          <a:p>
            <a:r>
              <a:rPr lang="en-US" sz="1400" dirty="0">
                <a:solidFill>
                  <a:srgbClr val="3C5790"/>
                </a:solidFill>
              </a:rPr>
              <a:t>"_id" : "1",</a:t>
            </a:r>
          </a:p>
          <a:p>
            <a:r>
              <a:rPr lang="en-US" sz="1400" dirty="0">
                <a:solidFill>
                  <a:srgbClr val="3C5790"/>
                </a:solidFill>
              </a:rPr>
              <a:t>"_version" : 1,</a:t>
            </a:r>
          </a:p>
          <a:p>
            <a:r>
              <a:rPr lang="en-US" sz="1400" dirty="0">
                <a:solidFill>
                  <a:srgbClr val="3C5790"/>
                </a:solidFill>
              </a:rPr>
              <a:t>"found" : true,</a:t>
            </a:r>
          </a:p>
          <a:p>
            <a:r>
              <a:rPr lang="en-US" sz="1400" dirty="0">
                <a:solidFill>
                  <a:srgbClr val="3C5790"/>
                </a:solidFill>
              </a:rPr>
              <a:t>"_source":{</a:t>
            </a:r>
          </a:p>
          <a:p>
            <a:r>
              <a:rPr lang="en-US" sz="1400" dirty="0" err="1">
                <a:solidFill>
                  <a:srgbClr val="3C5790"/>
                </a:solidFill>
              </a:rPr>
              <a:t>book_name</a:t>
            </a:r>
            <a:r>
              <a:rPr lang="en-US" sz="1400" dirty="0">
                <a:solidFill>
                  <a:srgbClr val="3C5790"/>
                </a:solidFill>
              </a:rPr>
              <a:t> : "learning elk"</a:t>
            </a:r>
          </a:p>
          <a:p>
            <a:r>
              <a:rPr lang="en-US" sz="1400" dirty="0">
                <a:solidFill>
                  <a:srgbClr val="3C5790"/>
                </a:solidFill>
              </a:rPr>
              <a:t>}</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390893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a:t>
            </a:r>
            <a:r>
              <a:rPr lang="en-US" sz="1400" b="1" dirty="0">
                <a:solidFill>
                  <a:srgbClr val="3C5790"/>
                </a:solidFill>
              </a:rPr>
              <a:t>field</a:t>
            </a:r>
            <a:r>
              <a:rPr lang="en-US" sz="1400" dirty="0">
                <a:solidFill>
                  <a:srgbClr val="3C5790"/>
                </a:solidFill>
              </a:rPr>
              <a:t> is a basic unit inside a document.</a:t>
            </a:r>
          </a:p>
          <a:p>
            <a:r>
              <a:rPr lang="en-US" sz="1400" b="1" dirty="0">
                <a:solidFill>
                  <a:srgbClr val="3C5790"/>
                </a:solidFill>
              </a:rPr>
              <a:t>Type</a:t>
            </a:r>
            <a:r>
              <a:rPr lang="en-US" sz="1400" dirty="0">
                <a:solidFill>
                  <a:srgbClr val="3C5790"/>
                </a:solidFill>
              </a:rPr>
              <a:t> is used to provide a logical partition inside the indices.</a:t>
            </a:r>
          </a:p>
          <a:p>
            <a:r>
              <a:rPr lang="en-US" sz="1400" dirty="0">
                <a:solidFill>
                  <a:srgbClr val="3C5790"/>
                </a:solidFill>
              </a:rPr>
              <a:t>An index can have multiple types and we can define them as per the context.</a:t>
            </a:r>
          </a:p>
          <a:p>
            <a:r>
              <a:rPr lang="en-US" sz="1400" b="1" dirty="0">
                <a:solidFill>
                  <a:srgbClr val="3C5790"/>
                </a:solidFill>
              </a:rPr>
              <a:t>Mapping</a:t>
            </a:r>
            <a:r>
              <a:rPr lang="en-US" sz="1400" dirty="0">
                <a:solidFill>
                  <a:srgbClr val="3C5790"/>
                </a:solidFill>
              </a:rPr>
              <a:t> is used to map each field of the document with its corresponding data type, such as string, integer, float, double, date, etc.</a:t>
            </a:r>
          </a:p>
          <a:p>
            <a:r>
              <a:rPr lang="en-US" sz="1400" dirty="0">
                <a:solidFill>
                  <a:srgbClr val="3C5790"/>
                </a:solidFill>
              </a:rPr>
              <a:t>Elasticsearch creates a mapping for the fields automatically during index creation, and those mappings can be easily queried or modified based on specific types of needs.</a:t>
            </a:r>
          </a:p>
          <a:p>
            <a:endParaRPr lang="en-US" sz="1400" dirty="0">
              <a:solidFill>
                <a:srgbClr val="3C5790"/>
              </a:solidFill>
            </a:endParaRPr>
          </a:p>
        </p:txBody>
      </p:sp>
    </p:spTree>
    <p:extLst>
      <p:ext uri="{BB962C8B-B14F-4D97-AF65-F5344CB8AC3E}">
        <p14:creationId xmlns:p14="http://schemas.microsoft.com/office/powerpoint/2010/main" val="2257742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a:t>
            </a:r>
            <a:r>
              <a:rPr lang="en-US" sz="1400" b="1" dirty="0">
                <a:solidFill>
                  <a:srgbClr val="3C5790"/>
                </a:solidFill>
              </a:rPr>
              <a:t>shard</a:t>
            </a:r>
            <a:r>
              <a:rPr lang="en-US" sz="1400" dirty="0">
                <a:solidFill>
                  <a:srgbClr val="3C5790"/>
                </a:solidFill>
              </a:rPr>
              <a:t> is the actual physical entity where the data for each index is stored.</a:t>
            </a:r>
          </a:p>
          <a:p>
            <a:r>
              <a:rPr lang="en-US" sz="1400" dirty="0">
                <a:solidFill>
                  <a:srgbClr val="3C5790"/>
                </a:solidFill>
              </a:rPr>
              <a:t>Each index can have a number of primary and replica shards where it stores the data.</a:t>
            </a:r>
          </a:p>
          <a:p>
            <a:r>
              <a:rPr lang="en-US" sz="1400" dirty="0">
                <a:solidFill>
                  <a:srgbClr val="3C5790"/>
                </a:solidFill>
              </a:rPr>
              <a:t>Shards are distributed among all the nodes in the cluster and can be moved from one node to another in case of node failures or the addition of new nodes.</a:t>
            </a:r>
          </a:p>
          <a:p>
            <a:endParaRPr lang="en-US" sz="1400" dirty="0">
              <a:solidFill>
                <a:srgbClr val="3C5790"/>
              </a:solidFill>
            </a:endParaRPr>
          </a:p>
        </p:txBody>
      </p:sp>
    </p:spTree>
    <p:extLst>
      <p:ext uri="{BB962C8B-B14F-4D97-AF65-F5344CB8AC3E}">
        <p14:creationId xmlns:p14="http://schemas.microsoft.com/office/powerpoint/2010/main" val="391159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Goals</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Log analysis is helpful for:</a:t>
            </a:r>
          </a:p>
          <a:p>
            <a:pPr lvl="1"/>
            <a:r>
              <a:rPr lang="en-US" sz="1400" dirty="0">
                <a:solidFill>
                  <a:srgbClr val="3C5790"/>
                </a:solidFill>
              </a:rPr>
              <a:t>issue debugging</a:t>
            </a:r>
          </a:p>
          <a:p>
            <a:pPr lvl="1"/>
            <a:r>
              <a:rPr lang="en-US" sz="1400" dirty="0">
                <a:solidFill>
                  <a:srgbClr val="3C5790"/>
                </a:solidFill>
              </a:rPr>
              <a:t>performance analysis</a:t>
            </a:r>
          </a:p>
          <a:p>
            <a:pPr lvl="1"/>
            <a:r>
              <a:rPr lang="en-US" sz="1400" dirty="0">
                <a:solidFill>
                  <a:srgbClr val="3C5790"/>
                </a:solidFill>
              </a:rPr>
              <a:t>security analysis</a:t>
            </a:r>
          </a:p>
          <a:p>
            <a:pPr lvl="1"/>
            <a:r>
              <a:rPr lang="en-US" sz="1400" dirty="0">
                <a:solidFill>
                  <a:srgbClr val="3C5790"/>
                </a:solidFill>
              </a:rPr>
              <a:t>predictive analysis</a:t>
            </a:r>
          </a:p>
        </p:txBody>
      </p:sp>
    </p:spTree>
    <p:extLst>
      <p:ext uri="{BB962C8B-B14F-4D97-AF65-F5344CB8AC3E}">
        <p14:creationId xmlns:p14="http://schemas.microsoft.com/office/powerpoint/2010/main" val="220387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Each document in an Elasticsearch index is stored on one </a:t>
            </a:r>
            <a:r>
              <a:rPr lang="en-US" sz="1400" b="1" dirty="0">
                <a:solidFill>
                  <a:srgbClr val="3C5790"/>
                </a:solidFill>
              </a:rPr>
              <a:t>primary</a:t>
            </a:r>
            <a:r>
              <a:rPr lang="en-US" sz="1400" dirty="0">
                <a:solidFill>
                  <a:srgbClr val="3C5790"/>
                </a:solidFill>
              </a:rPr>
              <a:t> </a:t>
            </a:r>
            <a:r>
              <a:rPr lang="en-US" sz="1400" b="1" dirty="0">
                <a:solidFill>
                  <a:srgbClr val="3C5790"/>
                </a:solidFill>
              </a:rPr>
              <a:t>shard</a:t>
            </a:r>
            <a:r>
              <a:rPr lang="en-US" sz="1400" dirty="0">
                <a:solidFill>
                  <a:srgbClr val="3C5790"/>
                </a:solidFill>
              </a:rPr>
              <a:t> and a number of </a:t>
            </a:r>
            <a:r>
              <a:rPr lang="en-US" sz="1400" b="1" dirty="0">
                <a:solidFill>
                  <a:srgbClr val="3C5790"/>
                </a:solidFill>
              </a:rPr>
              <a:t>replica</a:t>
            </a:r>
            <a:r>
              <a:rPr lang="en-US" sz="1400" dirty="0">
                <a:solidFill>
                  <a:srgbClr val="3C5790"/>
                </a:solidFill>
              </a:rPr>
              <a:t> </a:t>
            </a:r>
            <a:r>
              <a:rPr lang="en-US" sz="1400" b="1" dirty="0">
                <a:solidFill>
                  <a:srgbClr val="3C5790"/>
                </a:solidFill>
              </a:rPr>
              <a:t>shards</a:t>
            </a:r>
            <a:r>
              <a:rPr lang="en-US" sz="1400" dirty="0">
                <a:solidFill>
                  <a:srgbClr val="3C5790"/>
                </a:solidFill>
              </a:rPr>
              <a:t>.</a:t>
            </a:r>
          </a:p>
          <a:p>
            <a:r>
              <a:rPr lang="en-US" sz="1400" dirty="0">
                <a:solidFill>
                  <a:srgbClr val="3C5790"/>
                </a:solidFill>
              </a:rPr>
              <a:t>While indexing, the document is first stored on a primary shard and then on the corresponding replica shard.</a:t>
            </a:r>
          </a:p>
          <a:p>
            <a:r>
              <a:rPr lang="en-US" sz="1400" dirty="0">
                <a:solidFill>
                  <a:srgbClr val="3C5790"/>
                </a:solidFill>
              </a:rPr>
              <a:t>By default, the number of primary shards for each index is 5.</a:t>
            </a:r>
          </a:p>
          <a:p>
            <a:r>
              <a:rPr lang="en-US" sz="1400" dirty="0">
                <a:solidFill>
                  <a:srgbClr val="3C5790"/>
                </a:solidFill>
              </a:rPr>
              <a:t>Replica shards will typically reside on a different node than the primary shard and help in case of failover and load balancing to cater to multiple requests.  </a:t>
            </a:r>
          </a:p>
        </p:txBody>
      </p:sp>
    </p:spTree>
    <p:extLst>
      <p:ext uri="{BB962C8B-B14F-4D97-AF65-F5344CB8AC3E}">
        <p14:creationId xmlns:p14="http://schemas.microsoft.com/office/powerpoint/2010/main" val="1209105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a:t>
            </a:r>
            <a:r>
              <a:rPr lang="en-US" sz="1400" b="1" dirty="0">
                <a:solidFill>
                  <a:srgbClr val="3C5790"/>
                </a:solidFill>
              </a:rPr>
              <a:t>cluster</a:t>
            </a:r>
            <a:r>
              <a:rPr lang="en-US" sz="1400" dirty="0">
                <a:solidFill>
                  <a:srgbClr val="3C5790"/>
                </a:solidFill>
              </a:rPr>
              <a:t> is a collection of nodes that stores the indexed data.</a:t>
            </a:r>
          </a:p>
          <a:p>
            <a:r>
              <a:rPr lang="en-US" sz="1400" dirty="0">
                <a:solidFill>
                  <a:srgbClr val="3C5790"/>
                </a:solidFill>
              </a:rPr>
              <a:t>Elasticsearch provides horizontal scalability with the help of data stored in the cluster.</a:t>
            </a:r>
          </a:p>
          <a:p>
            <a:r>
              <a:rPr lang="en-US" sz="1400" dirty="0">
                <a:solidFill>
                  <a:srgbClr val="3C5790"/>
                </a:solidFill>
              </a:rPr>
              <a:t>Each cluster is represented by a cluster name, which different nodes join.</a:t>
            </a:r>
          </a:p>
          <a:p>
            <a:r>
              <a:rPr lang="en-US" sz="1400" dirty="0">
                <a:solidFill>
                  <a:srgbClr val="3C5790"/>
                </a:solidFill>
              </a:rPr>
              <a:t>A </a:t>
            </a:r>
            <a:r>
              <a:rPr lang="en-US" sz="1400" b="1" dirty="0">
                <a:solidFill>
                  <a:srgbClr val="3C5790"/>
                </a:solidFill>
              </a:rPr>
              <a:t>node</a:t>
            </a:r>
            <a:r>
              <a:rPr lang="en-US" sz="1400" dirty="0">
                <a:solidFill>
                  <a:srgbClr val="3C5790"/>
                </a:solidFill>
              </a:rPr>
              <a:t> is a single running instance of Elasticsearch, which belongs to one of the clusters.</a:t>
            </a:r>
          </a:p>
          <a:p>
            <a:r>
              <a:rPr lang="en-US" sz="1400" dirty="0">
                <a:solidFill>
                  <a:srgbClr val="3C5790"/>
                </a:solidFill>
              </a:rPr>
              <a:t>By default, every node in Elasticsearch joins the cluster named "</a:t>
            </a:r>
            <a:r>
              <a:rPr lang="en-US" sz="1400" dirty="0" err="1">
                <a:solidFill>
                  <a:srgbClr val="3C5790"/>
                </a:solidFill>
              </a:rPr>
              <a:t>elasticsearch</a:t>
            </a:r>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1532933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We can see all available indices in our cluster by executing the following command: curl –XGET 'localhost:9200/_cat/</a:t>
            </a:r>
            <a:r>
              <a:rPr lang="en-US" sz="1400" dirty="0" err="1">
                <a:solidFill>
                  <a:srgbClr val="3C5790"/>
                </a:solidFill>
              </a:rPr>
              <a:t>indices?v</a:t>
            </a:r>
            <a:r>
              <a:rPr lang="en-US" sz="1400" dirty="0">
                <a:solidFill>
                  <a:srgbClr val="3C5790"/>
                </a:solidFill>
              </a:rPr>
              <a:t>'.</a:t>
            </a:r>
          </a:p>
          <a:p>
            <a:r>
              <a:rPr lang="en-US" sz="1400" dirty="0">
                <a:solidFill>
                  <a:srgbClr val="3C5790"/>
                </a:solidFill>
              </a:rPr>
              <a:t>We can see all nodes in a cluster by invoking the following command: curl –XGET 'http://localhost:9200/_cat/</a:t>
            </a:r>
            <a:r>
              <a:rPr lang="en-US" sz="1400" dirty="0" err="1">
                <a:solidFill>
                  <a:srgbClr val="3C5790"/>
                </a:solidFill>
              </a:rPr>
              <a:t>nodes?v</a:t>
            </a:r>
            <a:r>
              <a:rPr lang="en-US" sz="1400" dirty="0">
                <a:solidFill>
                  <a:srgbClr val="3C5790"/>
                </a:solidFill>
              </a:rPr>
              <a:t>'.</a:t>
            </a:r>
          </a:p>
          <a:p>
            <a:r>
              <a:rPr lang="en-US" sz="1400" dirty="0">
                <a:solidFill>
                  <a:srgbClr val="3C5790"/>
                </a:solidFill>
              </a:rPr>
              <a:t>We can check the health of a cluster by invoking the following command: curl –XGET 'http://localhost:9200/_cluster/health?pretty=true'.  </a:t>
            </a:r>
          </a:p>
        </p:txBody>
      </p:sp>
    </p:spTree>
    <p:extLst>
      <p:ext uri="{BB962C8B-B14F-4D97-AF65-F5344CB8AC3E}">
        <p14:creationId xmlns:p14="http://schemas.microsoft.com/office/powerpoint/2010/main" val="4058653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Elasticsearch</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Elasticsearch cluster health is indicated in three parameters:</a:t>
            </a:r>
          </a:p>
          <a:p>
            <a:r>
              <a:rPr lang="en-US" sz="1400" b="1" dirty="0">
                <a:solidFill>
                  <a:srgbClr val="3C5790"/>
                </a:solidFill>
              </a:rPr>
              <a:t>Red</a:t>
            </a:r>
            <a:r>
              <a:rPr lang="en-US" sz="1400" dirty="0">
                <a:solidFill>
                  <a:srgbClr val="3C5790"/>
                </a:solidFill>
              </a:rPr>
              <a:t> indicates that some or all primary shards are not ready to serve the requests.</a:t>
            </a:r>
          </a:p>
          <a:p>
            <a:r>
              <a:rPr lang="en-US" sz="1400" b="1" dirty="0">
                <a:solidFill>
                  <a:srgbClr val="3C5790"/>
                </a:solidFill>
              </a:rPr>
              <a:t>Yellow</a:t>
            </a:r>
            <a:r>
              <a:rPr lang="en-US" sz="1400" dirty="0">
                <a:solidFill>
                  <a:srgbClr val="3C5790"/>
                </a:solidFill>
              </a:rPr>
              <a:t> indicates that all primary shards are allocated but some or all of the replicas have not been allocated. Normally, single node clusters will have their health status as yellow as no other node is available for replication.</a:t>
            </a:r>
          </a:p>
          <a:p>
            <a:r>
              <a:rPr lang="en-US" sz="1400" b="1" dirty="0">
                <a:solidFill>
                  <a:srgbClr val="3C5790"/>
                </a:solidFill>
              </a:rPr>
              <a:t>Green</a:t>
            </a:r>
            <a:r>
              <a:rPr lang="en-US" sz="1400" dirty="0">
                <a:solidFill>
                  <a:srgbClr val="3C5790"/>
                </a:solidFill>
              </a:rPr>
              <a:t> indicates that all shards and their replicas are well allocated and the cluster is fully operational.  </a:t>
            </a:r>
          </a:p>
        </p:txBody>
      </p:sp>
    </p:spTree>
    <p:extLst>
      <p:ext uri="{BB962C8B-B14F-4D97-AF65-F5344CB8AC3E}">
        <p14:creationId xmlns:p14="http://schemas.microsoft.com/office/powerpoint/2010/main" val="3180099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Kibana</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Kibana makes it easy to create and share dashboards consisting of various types of charts and graphs.</a:t>
            </a:r>
          </a:p>
          <a:p>
            <a:r>
              <a:rPr lang="en-US" sz="1400" dirty="0">
                <a:solidFill>
                  <a:srgbClr val="3C5790"/>
                </a:solidFill>
              </a:rPr>
              <a:t>Kibana visualizations automatically display changes in data over time based on Elasticsearch queries.  </a:t>
            </a:r>
          </a:p>
        </p:txBody>
      </p:sp>
    </p:spTree>
    <p:extLst>
      <p:ext uri="{BB962C8B-B14F-4D97-AF65-F5344CB8AC3E}">
        <p14:creationId xmlns:p14="http://schemas.microsoft.com/office/powerpoint/2010/main" val="599029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Kibana</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 Kibana interface consists of 6 main tabs:</a:t>
            </a:r>
          </a:p>
          <a:p>
            <a:pPr lvl="1"/>
            <a:r>
              <a:rPr lang="en-US" sz="1400" b="1" dirty="0">
                <a:solidFill>
                  <a:srgbClr val="3C5790"/>
                </a:solidFill>
              </a:rPr>
              <a:t>Discover</a:t>
            </a:r>
            <a:r>
              <a:rPr lang="en-US" sz="1400" dirty="0">
                <a:solidFill>
                  <a:srgbClr val="3C5790"/>
                </a:solidFill>
              </a:rPr>
              <a:t>: The Discover page enables free text searches, field-based searches, range-based searches, and so on.</a:t>
            </a:r>
          </a:p>
          <a:p>
            <a:pPr lvl="1"/>
            <a:r>
              <a:rPr lang="en-US" sz="1400" b="1" dirty="0">
                <a:solidFill>
                  <a:srgbClr val="3C5790"/>
                </a:solidFill>
              </a:rPr>
              <a:t>Visualize</a:t>
            </a:r>
            <a:r>
              <a:rPr lang="en-US" sz="1400" dirty="0">
                <a:solidFill>
                  <a:srgbClr val="3C5790"/>
                </a:solidFill>
              </a:rPr>
              <a:t>: The Visualize page enables building many visualizations, such as pie charts, bar charts, line charts, and so on, which can be saved and used in dashboards later.</a:t>
            </a:r>
          </a:p>
          <a:p>
            <a:pPr lvl="1"/>
            <a:r>
              <a:rPr lang="en-US" sz="1400" b="1" dirty="0">
                <a:solidFill>
                  <a:srgbClr val="3C5790"/>
                </a:solidFill>
              </a:rPr>
              <a:t>Dashboard</a:t>
            </a:r>
            <a:r>
              <a:rPr lang="en-US" sz="1400" dirty="0">
                <a:solidFill>
                  <a:srgbClr val="3C5790"/>
                </a:solidFill>
              </a:rPr>
              <a:t>: The Dashboard represents collections of multiple visualizations and searches, which can be used to easily apply filters based on click interaction, and draw conclusions based on multiple data aggregations.</a:t>
            </a:r>
          </a:p>
          <a:p>
            <a:pPr lvl="1"/>
            <a:r>
              <a:rPr lang="en-US" sz="1400" b="1" dirty="0" err="1">
                <a:solidFill>
                  <a:srgbClr val="3C5790"/>
                </a:solidFill>
              </a:rPr>
              <a:t>Timelion</a:t>
            </a:r>
            <a:r>
              <a:rPr lang="en-US" sz="1400" dirty="0">
                <a:solidFill>
                  <a:srgbClr val="3C5790"/>
                </a:solidFill>
              </a:rPr>
              <a:t>: time series composer</a:t>
            </a:r>
          </a:p>
          <a:p>
            <a:pPr lvl="1"/>
            <a:r>
              <a:rPr lang="en-US" sz="1400" b="1" dirty="0" err="1">
                <a:solidFill>
                  <a:srgbClr val="3C5790"/>
                </a:solidFill>
              </a:rPr>
              <a:t>DevTools</a:t>
            </a:r>
            <a:r>
              <a:rPr lang="en-US" sz="1400" dirty="0">
                <a:solidFill>
                  <a:srgbClr val="3C5790"/>
                </a:solidFill>
              </a:rPr>
              <a:t>: hold multiple dev facing apps with console</a:t>
            </a:r>
          </a:p>
          <a:p>
            <a:pPr lvl="1"/>
            <a:r>
              <a:rPr lang="en-US" sz="1400" b="1" dirty="0">
                <a:solidFill>
                  <a:srgbClr val="3C5790"/>
                </a:solidFill>
              </a:rPr>
              <a:t>Settings</a:t>
            </a:r>
            <a:r>
              <a:rPr lang="en-US" sz="1400" dirty="0">
                <a:solidFill>
                  <a:srgbClr val="3C5790"/>
                </a:solidFill>
              </a:rPr>
              <a:t>: Settings enables the configuration of index patterns, scripted fields, the data types of fields, and so on.  </a:t>
            </a:r>
          </a:p>
        </p:txBody>
      </p:sp>
    </p:spTree>
    <p:extLst>
      <p:ext uri="{BB962C8B-B14F-4D97-AF65-F5344CB8AC3E}">
        <p14:creationId xmlns:p14="http://schemas.microsoft.com/office/powerpoint/2010/main" val="85085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Production</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ELK Stack can be used in production with huge amounts of data and a variety of data sources.</a:t>
            </a:r>
          </a:p>
          <a:p>
            <a:r>
              <a:rPr lang="en-US" sz="1400" dirty="0">
                <a:solidFill>
                  <a:srgbClr val="3C5790"/>
                </a:solidFill>
              </a:rPr>
              <a:t>Perquisites are:</a:t>
            </a:r>
          </a:p>
          <a:p>
            <a:pPr lvl="1"/>
            <a:r>
              <a:rPr lang="en-US" sz="1400" dirty="0">
                <a:solidFill>
                  <a:srgbClr val="3C5790"/>
                </a:solidFill>
              </a:rPr>
              <a:t>Prevention of data loss</a:t>
            </a:r>
          </a:p>
          <a:p>
            <a:pPr lvl="1"/>
            <a:r>
              <a:rPr lang="en-US" sz="1400" dirty="0">
                <a:solidFill>
                  <a:srgbClr val="3C5790"/>
                </a:solidFill>
              </a:rPr>
              <a:t>Data protection</a:t>
            </a:r>
          </a:p>
          <a:p>
            <a:pPr lvl="1"/>
            <a:r>
              <a:rPr lang="en-US" sz="1400" dirty="0">
                <a:solidFill>
                  <a:srgbClr val="3C5790"/>
                </a:solidFill>
              </a:rPr>
              <a:t>Scalability of the solution</a:t>
            </a:r>
          </a:p>
          <a:p>
            <a:pPr lvl="1"/>
            <a:r>
              <a:rPr lang="en-US" sz="1400" dirty="0">
                <a:solidFill>
                  <a:srgbClr val="3C5790"/>
                </a:solidFill>
              </a:rPr>
              <a:t>Data retention  </a:t>
            </a:r>
          </a:p>
        </p:txBody>
      </p:sp>
    </p:spTree>
    <p:extLst>
      <p:ext uri="{BB962C8B-B14F-4D97-AF65-F5344CB8AC3E}">
        <p14:creationId xmlns:p14="http://schemas.microsoft.com/office/powerpoint/2010/main" val="3089048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Production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Data loss prevention is critical for a production system.</a:t>
            </a:r>
          </a:p>
          <a:p>
            <a:r>
              <a:rPr lang="en-US" sz="1400" dirty="0">
                <a:solidFill>
                  <a:srgbClr val="3C5790"/>
                </a:solidFill>
              </a:rPr>
              <a:t>Data loss can be prevented using a message broker in front of the </a:t>
            </a:r>
            <a:r>
              <a:rPr lang="en-US" sz="1400" dirty="0" err="1">
                <a:solidFill>
                  <a:srgbClr val="3C5790"/>
                </a:solidFill>
              </a:rPr>
              <a:t>Logstash</a:t>
            </a:r>
            <a:r>
              <a:rPr lang="en-US" sz="1400" dirty="0">
                <a:solidFill>
                  <a:srgbClr val="3C5790"/>
                </a:solidFill>
              </a:rPr>
              <a:t> indexers.</a:t>
            </a:r>
          </a:p>
          <a:p>
            <a:r>
              <a:rPr lang="en-US" sz="1400" dirty="0">
                <a:solidFill>
                  <a:srgbClr val="3C5790"/>
                </a:solidFill>
              </a:rPr>
              <a:t>Message brokers, such as </a:t>
            </a:r>
            <a:r>
              <a:rPr lang="en-US" sz="1400" dirty="0" err="1">
                <a:solidFill>
                  <a:srgbClr val="3C5790"/>
                </a:solidFill>
              </a:rPr>
              <a:t>Redis</a:t>
            </a:r>
            <a:r>
              <a:rPr lang="en-US" sz="1400" dirty="0">
                <a:solidFill>
                  <a:srgbClr val="3C5790"/>
                </a:solidFill>
              </a:rPr>
              <a:t>, prove to be useful when dealing with a large stream of data, as </a:t>
            </a:r>
            <a:r>
              <a:rPr lang="en-US" sz="1400" dirty="0" err="1">
                <a:solidFill>
                  <a:srgbClr val="3C5790"/>
                </a:solidFill>
              </a:rPr>
              <a:t>Logstash</a:t>
            </a:r>
            <a:r>
              <a:rPr lang="en-US" sz="1400" dirty="0">
                <a:solidFill>
                  <a:srgbClr val="3C5790"/>
                </a:solidFill>
              </a:rPr>
              <a:t> may slow down while indexing data to Elasticsearch.</a:t>
            </a:r>
          </a:p>
        </p:txBody>
      </p:sp>
      <p:pic>
        <p:nvPicPr>
          <p:cNvPr id="2" name="Picture 1">
            <a:extLst>
              <a:ext uri="{FF2B5EF4-FFF2-40B4-BE49-F238E27FC236}">
                <a16:creationId xmlns:a16="http://schemas.microsoft.com/office/drawing/2014/main" id="{A1AC7566-2616-400D-8831-E404AD831BE5}"/>
              </a:ext>
            </a:extLst>
          </p:cNvPr>
          <p:cNvPicPr>
            <a:picLocks noChangeAspect="1"/>
          </p:cNvPicPr>
          <p:nvPr/>
        </p:nvPicPr>
        <p:blipFill>
          <a:blip r:embed="rId3"/>
          <a:stretch>
            <a:fillRect/>
          </a:stretch>
        </p:blipFill>
        <p:spPr>
          <a:xfrm>
            <a:off x="1600200" y="2980592"/>
            <a:ext cx="6184393" cy="3628292"/>
          </a:xfrm>
          <a:prstGeom prst="rect">
            <a:avLst/>
          </a:prstGeom>
        </p:spPr>
      </p:pic>
    </p:spTree>
    <p:extLst>
      <p:ext uri="{BB962C8B-B14F-4D97-AF65-F5344CB8AC3E}">
        <p14:creationId xmlns:p14="http://schemas.microsoft.com/office/powerpoint/2010/main" val="196827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Production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Since data is of immense value and carries a lot of confidential information, it is extremely important to protect the data at various points while in ELK Stack.</a:t>
            </a:r>
          </a:p>
          <a:p>
            <a:r>
              <a:rPr lang="en-US" sz="1400" dirty="0">
                <a:solidFill>
                  <a:srgbClr val="3C5790"/>
                </a:solidFill>
              </a:rPr>
              <a:t>Elasticsearch indices must be prevented from unauthorized access, and Kibana Dashboard should be protected too.</a:t>
            </a:r>
          </a:p>
          <a:p>
            <a:r>
              <a:rPr lang="en-US" sz="1400" dirty="0">
                <a:solidFill>
                  <a:srgbClr val="3C5790"/>
                </a:solidFill>
              </a:rPr>
              <a:t>Kibana supports SSL encryption for both client requests and the requests the Kibana server sends to Elasticsearch.  </a:t>
            </a:r>
          </a:p>
        </p:txBody>
      </p:sp>
    </p:spTree>
    <p:extLst>
      <p:ext uri="{BB962C8B-B14F-4D97-AF65-F5344CB8AC3E}">
        <p14:creationId xmlns:p14="http://schemas.microsoft.com/office/powerpoint/2010/main" val="2174311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Production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762000"/>
          </a:xfrm>
        </p:spPr>
        <p:txBody>
          <a:bodyPr/>
          <a:lstStyle/>
          <a:p>
            <a:r>
              <a:rPr lang="en-US" sz="1400" dirty="0">
                <a:solidFill>
                  <a:srgbClr val="3C5790"/>
                </a:solidFill>
              </a:rPr>
              <a:t>As the data in the application grows, it's essential that the log analytics system should scale.</a:t>
            </a:r>
          </a:p>
          <a:p>
            <a:r>
              <a:rPr lang="en-US" sz="1400" dirty="0">
                <a:solidFill>
                  <a:srgbClr val="3C5790"/>
                </a:solidFill>
              </a:rPr>
              <a:t>There are times when your systems are under a heavy load, and you need your log analytics systems to analyze what is going on with the application.</a:t>
            </a:r>
          </a:p>
          <a:p>
            <a:endParaRPr lang="en-US" sz="1400" dirty="0">
              <a:solidFill>
                <a:srgbClr val="3C5790"/>
              </a:solidFill>
            </a:endParaRPr>
          </a:p>
        </p:txBody>
      </p:sp>
      <p:pic>
        <p:nvPicPr>
          <p:cNvPr id="2" name="Picture 1">
            <a:extLst>
              <a:ext uri="{FF2B5EF4-FFF2-40B4-BE49-F238E27FC236}">
                <a16:creationId xmlns:a16="http://schemas.microsoft.com/office/drawing/2014/main" id="{13CF867D-F81C-4419-83F9-B5F034D8A37F}"/>
              </a:ext>
            </a:extLst>
          </p:cNvPr>
          <p:cNvPicPr>
            <a:picLocks noChangeAspect="1"/>
          </p:cNvPicPr>
          <p:nvPr/>
        </p:nvPicPr>
        <p:blipFill>
          <a:blip r:embed="rId3"/>
          <a:stretch>
            <a:fillRect/>
          </a:stretch>
        </p:blipFill>
        <p:spPr>
          <a:xfrm>
            <a:off x="1600200" y="2743200"/>
            <a:ext cx="6530694" cy="3831103"/>
          </a:xfrm>
          <a:prstGeom prst="rect">
            <a:avLst/>
          </a:prstGeom>
        </p:spPr>
      </p:pic>
    </p:spTree>
    <p:extLst>
      <p:ext uri="{BB962C8B-B14F-4D97-AF65-F5344CB8AC3E}">
        <p14:creationId xmlns:p14="http://schemas.microsoft.com/office/powerpoint/2010/main" val="287718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Components</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Elasticsearch</a:t>
            </a:r>
            <a:r>
              <a:rPr lang="en-US" sz="1400" dirty="0">
                <a:solidFill>
                  <a:srgbClr val="3C5790"/>
                </a:solidFill>
              </a:rPr>
              <a:t> is a distributed open source engine based on Apache Lucene under Apache 2.0 license.</a:t>
            </a:r>
          </a:p>
          <a:p>
            <a:r>
              <a:rPr lang="en-US" sz="1400" dirty="0">
                <a:solidFill>
                  <a:srgbClr val="3C5790"/>
                </a:solidFill>
              </a:rPr>
              <a:t>It provides horizontal scalability, reliability, and multitenant capability for real-time search.</a:t>
            </a:r>
          </a:p>
          <a:p>
            <a:r>
              <a:rPr lang="en-US" sz="1400" dirty="0">
                <a:solidFill>
                  <a:srgbClr val="3C5790"/>
                </a:solidFill>
              </a:rPr>
              <a:t>Elasticsearch features are available through JSON over a RESTful API.</a:t>
            </a:r>
          </a:p>
          <a:p>
            <a:r>
              <a:rPr lang="en-US" sz="1400" dirty="0">
                <a:solidFill>
                  <a:srgbClr val="3C5790"/>
                </a:solidFill>
              </a:rPr>
              <a:t>The searching capabilities are backed by a schema-less Apache Lucene Engine, which allows it to dynamically index data without knowing the structure beforehand.</a:t>
            </a:r>
          </a:p>
        </p:txBody>
      </p:sp>
    </p:spTree>
    <p:extLst>
      <p:ext uri="{BB962C8B-B14F-4D97-AF65-F5344CB8AC3E}">
        <p14:creationId xmlns:p14="http://schemas.microsoft.com/office/powerpoint/2010/main" val="3130710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ELK is great to use because the tools are built by people with a lot of experience it has a great community and lots of documentation.   </a:t>
            </a:r>
          </a:p>
        </p:txBody>
      </p:sp>
    </p:spTree>
    <p:extLst>
      <p:ext uri="{BB962C8B-B14F-4D97-AF65-F5344CB8AC3E}">
        <p14:creationId xmlns:p14="http://schemas.microsoft.com/office/powerpoint/2010/main" val="220847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https://www.elastic.co/webinars/introduction-elk-stack</a:t>
            </a:r>
          </a:p>
          <a:p>
            <a:r>
              <a:rPr lang="fr-CA" sz="1600" dirty="0" err="1">
                <a:solidFill>
                  <a:schemeClr val="bg1"/>
                </a:solidFill>
              </a:rPr>
              <a:t>Packt</a:t>
            </a:r>
            <a:r>
              <a:rPr lang="fr-CA" sz="1600" dirty="0">
                <a:solidFill>
                  <a:schemeClr val="bg1"/>
                </a:solidFill>
              </a:rPr>
              <a:t> Pub – Learning ELK Stack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Components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err="1">
                <a:solidFill>
                  <a:srgbClr val="3C5790"/>
                </a:solidFill>
              </a:rPr>
              <a:t>Logstash</a:t>
            </a:r>
            <a:r>
              <a:rPr lang="en-US" sz="1400" dirty="0">
                <a:solidFill>
                  <a:srgbClr val="3C5790"/>
                </a:solidFill>
              </a:rPr>
              <a:t> is a data pipeline that helps collect, parse, and analyze a large variety of structured and unstructured data and events generated across various systems.</a:t>
            </a:r>
          </a:p>
          <a:p>
            <a:r>
              <a:rPr lang="en-US" sz="1400" dirty="0">
                <a:solidFill>
                  <a:srgbClr val="3C5790"/>
                </a:solidFill>
              </a:rPr>
              <a:t>Features:</a:t>
            </a:r>
          </a:p>
          <a:p>
            <a:pPr lvl="1"/>
            <a:r>
              <a:rPr lang="en-US" sz="1400" dirty="0">
                <a:solidFill>
                  <a:srgbClr val="3C5790"/>
                </a:solidFill>
              </a:rPr>
              <a:t>Centralized data processing</a:t>
            </a:r>
          </a:p>
          <a:p>
            <a:pPr lvl="1"/>
            <a:r>
              <a:rPr lang="en-US" sz="1400" dirty="0">
                <a:solidFill>
                  <a:srgbClr val="3C5790"/>
                </a:solidFill>
              </a:rPr>
              <a:t>Support for custom log formats</a:t>
            </a:r>
          </a:p>
          <a:p>
            <a:pPr lvl="1"/>
            <a:r>
              <a:rPr lang="en-US" sz="1400" dirty="0">
                <a:solidFill>
                  <a:srgbClr val="3C5790"/>
                </a:solidFill>
              </a:rPr>
              <a:t>Plugin development</a:t>
            </a:r>
          </a:p>
        </p:txBody>
      </p:sp>
    </p:spTree>
    <p:extLst>
      <p:ext uri="{BB962C8B-B14F-4D97-AF65-F5344CB8AC3E}">
        <p14:creationId xmlns:p14="http://schemas.microsoft.com/office/powerpoint/2010/main" val="317020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Components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Kibana</a:t>
            </a:r>
            <a:r>
              <a:rPr lang="en-US" sz="1400" dirty="0">
                <a:solidFill>
                  <a:srgbClr val="3C5790"/>
                </a:solidFill>
              </a:rPr>
              <a:t> is an open source Apache 2.0 licensed data visualization platform that helps in visualizing any kind of structured and unstructured data stored in Elasticsearch indexes.</a:t>
            </a:r>
          </a:p>
          <a:p>
            <a:r>
              <a:rPr lang="en-US" sz="1400" dirty="0">
                <a:solidFill>
                  <a:srgbClr val="3C5790"/>
                </a:solidFill>
              </a:rPr>
              <a:t>It uses the powerful search and indexing capabilities of Elasticsearch exposed through its RESTful API to display powerful graphics for the end users.</a:t>
            </a:r>
          </a:p>
          <a:p>
            <a:r>
              <a:rPr lang="en-US" sz="1400" dirty="0">
                <a:solidFill>
                  <a:srgbClr val="3C5790"/>
                </a:solidFill>
              </a:rPr>
              <a:t>Kibana makes it easy to understand large volumes of data.</a:t>
            </a:r>
          </a:p>
        </p:txBody>
      </p:sp>
    </p:spTree>
    <p:extLst>
      <p:ext uri="{BB962C8B-B14F-4D97-AF65-F5344CB8AC3E}">
        <p14:creationId xmlns:p14="http://schemas.microsoft.com/office/powerpoint/2010/main" val="72554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4" name="Picture 3">
            <a:extLst>
              <a:ext uri="{FF2B5EF4-FFF2-40B4-BE49-F238E27FC236}">
                <a16:creationId xmlns:a16="http://schemas.microsoft.com/office/drawing/2014/main" id="{5B5AFE44-392D-4D59-928E-750688B53711}"/>
              </a:ext>
            </a:extLst>
          </p:cNvPr>
          <p:cNvPicPr>
            <a:picLocks noChangeAspect="1"/>
          </p:cNvPicPr>
          <p:nvPr/>
        </p:nvPicPr>
        <p:blipFill>
          <a:blip r:embed="rId3"/>
          <a:stretch>
            <a:fillRect/>
          </a:stretch>
        </p:blipFill>
        <p:spPr>
          <a:xfrm>
            <a:off x="350227" y="2057400"/>
            <a:ext cx="8324850" cy="4714875"/>
          </a:xfrm>
          <a:prstGeom prst="rect">
            <a:avLst/>
          </a:prstGeom>
        </p:spPr>
      </p:pic>
    </p:spTree>
    <p:extLst>
      <p:ext uri="{BB962C8B-B14F-4D97-AF65-F5344CB8AC3E}">
        <p14:creationId xmlns:p14="http://schemas.microsoft.com/office/powerpoint/2010/main" val="94929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Logstash</a:t>
            </a:r>
            <a:r>
              <a:rPr lang="en-US" sz="1400" dirty="0">
                <a:solidFill>
                  <a:srgbClr val="3C5790"/>
                </a:solidFill>
              </a:rPr>
              <a:t> has a rich set of plugins for different types of inputs, outputs and filters, which can read, parse, and filter data.</a:t>
            </a:r>
          </a:p>
          <a:p>
            <a:r>
              <a:rPr lang="en-US" sz="1400" dirty="0">
                <a:solidFill>
                  <a:srgbClr val="3C5790"/>
                </a:solidFill>
              </a:rPr>
              <a:t>A file input plugin streams events from the input file, and each event is assumed as a single line.</a:t>
            </a:r>
          </a:p>
          <a:p>
            <a:r>
              <a:rPr lang="en-US" sz="1400" dirty="0">
                <a:solidFill>
                  <a:srgbClr val="3C5790"/>
                </a:solidFill>
              </a:rPr>
              <a:t>Automatically detects file rotation and handles it.</a:t>
            </a:r>
          </a:p>
          <a:p>
            <a:endParaRPr lang="en-US" sz="1400" dirty="0">
              <a:solidFill>
                <a:srgbClr val="3C5790"/>
              </a:solidFill>
            </a:endParaRPr>
          </a:p>
          <a:p>
            <a:r>
              <a:rPr lang="en-US" sz="1400" dirty="0">
                <a:solidFill>
                  <a:srgbClr val="3C5790"/>
                </a:solidFill>
              </a:rPr>
              <a:t>input {</a:t>
            </a:r>
          </a:p>
          <a:p>
            <a:pPr marL="457200" lvl="1" indent="0">
              <a:buNone/>
            </a:pPr>
            <a:r>
              <a:rPr lang="en-US" sz="1400" dirty="0">
                <a:solidFill>
                  <a:srgbClr val="3C5790"/>
                </a:solidFill>
              </a:rPr>
              <a:t>	file {</a:t>
            </a:r>
          </a:p>
          <a:p>
            <a:pPr marL="857250" lvl="2" indent="0">
              <a:buNone/>
            </a:pPr>
            <a:r>
              <a:rPr lang="en-US" sz="1400" dirty="0">
                <a:solidFill>
                  <a:srgbClr val="3C5790"/>
                </a:solidFill>
              </a:rPr>
              <a:t>	path =&gt; #String (path of the files) (required)</a:t>
            </a:r>
          </a:p>
          <a:p>
            <a:pPr marL="857250" lvl="2" indent="0">
              <a:buNone/>
            </a:pPr>
            <a:r>
              <a:rPr lang="en-US" sz="1400" dirty="0">
                <a:solidFill>
                  <a:srgbClr val="3C5790"/>
                </a:solidFill>
              </a:rPr>
              <a:t>	</a:t>
            </a:r>
            <a:r>
              <a:rPr lang="en-US" sz="1400" dirty="0" err="1">
                <a:solidFill>
                  <a:srgbClr val="3C5790"/>
                </a:solidFill>
              </a:rPr>
              <a:t>start_position</a:t>
            </a:r>
            <a:r>
              <a:rPr lang="en-US" sz="1400" dirty="0">
                <a:solidFill>
                  <a:srgbClr val="3C5790"/>
                </a:solidFill>
              </a:rPr>
              <a:t> =&gt; #String (optional, default "end")</a:t>
            </a:r>
          </a:p>
          <a:p>
            <a:pPr marL="857250" lvl="2" indent="0">
              <a:buNone/>
            </a:pPr>
            <a:r>
              <a:rPr lang="en-US" sz="1400" dirty="0">
                <a:solidFill>
                  <a:srgbClr val="3C5790"/>
                </a:solidFill>
              </a:rPr>
              <a:t>	tags =&gt; #array (optional)</a:t>
            </a:r>
          </a:p>
          <a:p>
            <a:pPr marL="857250" lvl="2" indent="0">
              <a:buNone/>
            </a:pPr>
            <a:r>
              <a:rPr lang="en-US" sz="1400" dirty="0">
                <a:solidFill>
                  <a:srgbClr val="3C5790"/>
                </a:solidFill>
              </a:rPr>
              <a:t>	type =&gt; #string (optional)</a:t>
            </a:r>
          </a:p>
          <a:p>
            <a:pPr marL="457200" lvl="1" indent="0">
              <a:buNone/>
            </a:pPr>
            <a:r>
              <a:rPr lang="en-US" sz="1400" dirty="0">
                <a:solidFill>
                  <a:srgbClr val="3C5790"/>
                </a:solidFill>
              </a:rPr>
              <a:t>	}</a:t>
            </a:r>
          </a:p>
          <a:p>
            <a:r>
              <a:rPr lang="en-US" sz="1400" dirty="0">
                <a:solidFill>
                  <a:srgbClr val="3C5790"/>
                </a:solidFill>
              </a:rPr>
              <a:t>}</a:t>
            </a:r>
          </a:p>
        </p:txBody>
      </p:sp>
    </p:spTree>
    <p:extLst>
      <p:ext uri="{BB962C8B-B14F-4D97-AF65-F5344CB8AC3E}">
        <p14:creationId xmlns:p14="http://schemas.microsoft.com/office/powerpoint/2010/main" val="680267153"/>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11799</TotalTime>
  <Words>3039</Words>
  <Application>Microsoft Office PowerPoint</Application>
  <PresentationFormat>On-screen Show (4:3)</PresentationFormat>
  <Paragraphs>285</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143</vt:lpstr>
      <vt:lpstr>Elk Stack</vt:lpstr>
      <vt:lpstr>Contents</vt:lpstr>
      <vt:lpstr>What is Elk Stack ?</vt:lpstr>
      <vt:lpstr>Goals</vt:lpstr>
      <vt:lpstr>Components</vt:lpstr>
      <vt:lpstr>Components (cont.)</vt:lpstr>
      <vt:lpstr>Components (cont.)</vt:lpstr>
      <vt:lpstr>Architecture</vt:lpstr>
      <vt:lpstr>Core</vt:lpstr>
      <vt:lpstr>Core (cont.)</vt:lpstr>
      <vt:lpstr>Core (cont.)</vt:lpstr>
      <vt:lpstr>Core (cont.)</vt:lpstr>
      <vt:lpstr>Core (cont.)</vt:lpstr>
      <vt:lpstr>Logstash</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Logstash (cont.)</vt:lpstr>
      <vt:lpstr>Elasticsearch</vt:lpstr>
      <vt:lpstr>Elasticsearch (cont.)</vt:lpstr>
      <vt:lpstr>Elasticsearch (cont.)</vt:lpstr>
      <vt:lpstr>Elasticsearch (cont.)</vt:lpstr>
      <vt:lpstr>Elasticsearch (cont.)</vt:lpstr>
      <vt:lpstr>Elasticsearch (cont.)</vt:lpstr>
      <vt:lpstr>Elasticsearch (cont.)</vt:lpstr>
      <vt:lpstr>Elasticsearch (cont.)</vt:lpstr>
      <vt:lpstr>Elasticsearch (cont.)</vt:lpstr>
      <vt:lpstr>Elasticsearch (cont.)</vt:lpstr>
      <vt:lpstr>Kibana</vt:lpstr>
      <vt:lpstr>Kibana (cont.)</vt:lpstr>
      <vt:lpstr>Production</vt:lpstr>
      <vt:lpstr>Production (cont.)</vt:lpstr>
      <vt:lpstr>Production (cont.)</vt:lpstr>
      <vt:lpstr>Production (cont.)</vt:lpstr>
      <vt:lpstr>Conclusion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1173</cp:revision>
  <dcterms:created xsi:type="dcterms:W3CDTF">2012-04-12T06:19:17Z</dcterms:created>
  <dcterms:modified xsi:type="dcterms:W3CDTF">2017-06-17T14:02:36Z</dcterms:modified>
</cp:coreProperties>
</file>