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05" r:id="rId5"/>
    <p:sldId id="406" r:id="rId6"/>
    <p:sldId id="404" r:id="rId7"/>
    <p:sldId id="440" r:id="rId8"/>
    <p:sldId id="439" r:id="rId9"/>
    <p:sldId id="408" r:id="rId10"/>
    <p:sldId id="409" r:id="rId11"/>
    <p:sldId id="411" r:id="rId12"/>
    <p:sldId id="410" r:id="rId13"/>
    <p:sldId id="412" r:id="rId14"/>
    <p:sldId id="407" r:id="rId15"/>
    <p:sldId id="414" r:id="rId16"/>
    <p:sldId id="415" r:id="rId17"/>
    <p:sldId id="416" r:id="rId18"/>
    <p:sldId id="417" r:id="rId19"/>
    <p:sldId id="419" r:id="rId20"/>
    <p:sldId id="420" r:id="rId21"/>
    <p:sldId id="418" r:id="rId22"/>
    <p:sldId id="421" r:id="rId23"/>
    <p:sldId id="422" r:id="rId24"/>
    <p:sldId id="423" r:id="rId25"/>
    <p:sldId id="424" r:id="rId26"/>
    <p:sldId id="425" r:id="rId27"/>
    <p:sldId id="426" r:id="rId28"/>
    <p:sldId id="428" r:id="rId29"/>
    <p:sldId id="427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41" r:id="rId40"/>
    <p:sldId id="442" r:id="rId41"/>
    <p:sldId id="443" r:id="rId42"/>
    <p:sldId id="445" r:id="rId43"/>
    <p:sldId id="446" r:id="rId44"/>
    <p:sldId id="413" r:id="rId45"/>
    <p:sldId id="389" r:id="rId46"/>
    <p:sldId id="259" r:id="rId4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60"/>
  </p:normalViewPr>
  <p:slideViewPr>
    <p:cSldViewPr>
      <p:cViewPr varScale="1">
        <p:scale>
          <a:sx n="82" d="100"/>
          <a:sy n="82" d="100"/>
        </p:scale>
        <p:origin x="139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09/06/2017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09/06/2017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09/06/2017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09/06/2017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09/06/2017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09/06/2017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Enterprise Design Patterns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Domain </a:t>
            </a:r>
            <a:r>
              <a:rPr lang="fr-CA" dirty="0" err="1">
                <a:solidFill>
                  <a:schemeClr val="bg1"/>
                </a:solidFill>
              </a:rPr>
              <a:t>Driven</a:t>
            </a:r>
            <a:r>
              <a:rPr lang="fr-CA" dirty="0">
                <a:solidFill>
                  <a:schemeClr val="bg1"/>
                </a:solidFill>
              </a:rPr>
              <a:t>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Concepts of the model include: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Context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setting in which a word or statement appears that determines its meaning;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Domain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sphere of knowledge, influence, or activity. The subject area to which the user applies a program is the domain of the software;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Model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system of abstractions that describes selected aspects of a domain and can be used to solve problems related to that domain;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Ubiquitous Language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language structured around the domain model and used by all team members to connect all the activities of the team with the software. </a:t>
            </a:r>
          </a:p>
        </p:txBody>
      </p:sp>
    </p:spTree>
    <p:extLst>
      <p:ext uri="{BB962C8B-B14F-4D97-AF65-F5344CB8AC3E}">
        <p14:creationId xmlns:p14="http://schemas.microsoft.com/office/powerpoint/2010/main" val="101669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Domain </a:t>
            </a:r>
            <a:r>
              <a:rPr lang="fr-CA" dirty="0" err="1">
                <a:solidFill>
                  <a:schemeClr val="bg1"/>
                </a:solidFill>
              </a:rPr>
              <a:t>Driven</a:t>
            </a:r>
            <a:r>
              <a:rPr lang="fr-CA" dirty="0">
                <a:solidFill>
                  <a:schemeClr val="bg1"/>
                </a:solidFill>
              </a:rPr>
              <a:t>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Service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Layer</a:t>
            </a:r>
            <a:r>
              <a:rPr lang="en-US" sz="1400" dirty="0">
                <a:solidFill>
                  <a:srgbClr val="3C5790"/>
                </a:solidFill>
              </a:rPr>
              <a:t> defines an application's boundary with a layer of services that establishes a set of available operations and coordinates the application's response in each operation.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21F5EE-459A-464A-9460-CC1B4852E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0800"/>
            <a:ext cx="3964544" cy="404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1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Domain </a:t>
            </a:r>
            <a:r>
              <a:rPr lang="fr-CA" dirty="0" err="1">
                <a:solidFill>
                  <a:schemeClr val="bg1"/>
                </a:solidFill>
              </a:rPr>
              <a:t>Driven</a:t>
            </a:r>
            <a:r>
              <a:rPr lang="fr-CA" dirty="0">
                <a:solidFill>
                  <a:schemeClr val="bg1"/>
                </a:solidFill>
              </a:rPr>
              <a:t>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Process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services</a:t>
            </a:r>
            <a:r>
              <a:rPr lang="en-US" sz="1400" dirty="0">
                <a:solidFill>
                  <a:srgbClr val="3C5790"/>
                </a:solidFill>
              </a:rPr>
              <a:t> follow the business services definition and are responsible for performing a single, complex task.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represent a business action or process related to and relying on one or more core services.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5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Domain </a:t>
            </a:r>
            <a:r>
              <a:rPr lang="fr-CA" dirty="0" err="1">
                <a:solidFill>
                  <a:schemeClr val="bg1"/>
                </a:solidFill>
              </a:rPr>
              <a:t>Driven</a:t>
            </a:r>
            <a:r>
              <a:rPr lang="fr-CA" dirty="0">
                <a:solidFill>
                  <a:schemeClr val="bg1"/>
                </a:solidFill>
              </a:rPr>
              <a:t>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Transaction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services</a:t>
            </a:r>
            <a:r>
              <a:rPr lang="en-US" sz="1400" dirty="0">
                <a:solidFill>
                  <a:srgbClr val="3C5790"/>
                </a:solidFill>
              </a:rPr>
              <a:t> organizes business logic by procedures where each procedure handles a single request from the presentation.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transaction may view some information as organized in a particular way, another will make changes to it.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7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Continuos Delivery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Continuous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delivery</a:t>
            </a:r>
            <a:r>
              <a:rPr lang="en-US" sz="1400" dirty="0">
                <a:solidFill>
                  <a:srgbClr val="3C5790"/>
                </a:solidFill>
              </a:rPr>
              <a:t> (CD) is a software engineering approach in which teams produce software in short cycles, ensuring that the software can be reliably released at any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aims at building, testing, and releasing software faster and more frequently.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approach helps reduce the cost, time, and risk of delivering changes by allowing for more incremental updates to applications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331739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Continuos Delivery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6F1A4-4AF6-4F56-8CD0-288E0D8FD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05000"/>
            <a:ext cx="6629400" cy="48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2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Software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design</a:t>
            </a:r>
            <a:r>
              <a:rPr lang="en-US" sz="1400" dirty="0">
                <a:solidFill>
                  <a:srgbClr val="3C5790"/>
                </a:solidFill>
              </a:rPr>
              <a:t> is the process by which an agent creates a specification of a software artifact, intended to accomplish goals, using a set of primitive components and subject to constraints.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Software design usually involves problem solving and planning a software solution.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includes both a low-level component and algorithm design and a high-level, architecture design.</a:t>
            </a:r>
          </a:p>
        </p:txBody>
      </p:sp>
    </p:spTree>
    <p:extLst>
      <p:ext uri="{BB962C8B-B14F-4D97-AF65-F5344CB8AC3E}">
        <p14:creationId xmlns:p14="http://schemas.microsoft.com/office/powerpoint/2010/main" val="109283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Design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for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Failure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applications composed of a large number of individual services we need to measure availability and design for failure.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goal of the design around failure tolerance is to minimize human intervention.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Implementing automatic failure routines has to be part of every service call that is happening.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73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Service load balancing and automatic scaling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microservice needs a defined set of metadata that allows you to find out more information about utilization and average response times.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Depending on thresholds, services should be scaled automatically, either horizontally (add more physical machines) or vertically (add more running software instances to one machine).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8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mark services as failing, we need to keep track of invocation numbers and implement a way to retry a reasonable number of times until we decide to completely dismiss a service instance for future calls.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4 patterns that will help you to implement the desired behavior of services: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Retry on failure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Circuit Breaker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Bulkheads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Timeouts</a:t>
            </a:r>
          </a:p>
        </p:txBody>
      </p:sp>
    </p:spTree>
    <p:extLst>
      <p:ext uri="{BB962C8B-B14F-4D97-AF65-F5344CB8AC3E}">
        <p14:creationId xmlns:p14="http://schemas.microsoft.com/office/powerpoint/2010/main" val="309343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are Design Patterns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Java EE 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Java EE </a:t>
            </a:r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Java EE Architecture</a:t>
            </a:r>
          </a:p>
          <a:p>
            <a:r>
              <a:rPr lang="fr-CA" sz="1600" dirty="0">
                <a:solidFill>
                  <a:srgbClr val="3C5790"/>
                </a:solidFill>
              </a:rPr>
              <a:t>Domain </a:t>
            </a:r>
            <a:r>
              <a:rPr lang="fr-CA" sz="1600" dirty="0" err="1">
                <a:solidFill>
                  <a:srgbClr val="3C5790"/>
                </a:solidFill>
              </a:rPr>
              <a:t>Driven</a:t>
            </a:r>
            <a:r>
              <a:rPr lang="fr-CA" sz="1600" dirty="0">
                <a:solidFill>
                  <a:srgbClr val="3C5790"/>
                </a:solidFill>
              </a:rPr>
              <a:t> Design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Continuos Delivery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Software Design 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Microservices</a:t>
            </a:r>
            <a:r>
              <a:rPr lang="fr-CA" sz="1600" dirty="0">
                <a:solidFill>
                  <a:srgbClr val="3C5790"/>
                </a:solidFill>
              </a:rPr>
              <a:t> Design 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Conclussion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Retry on failure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This pattern enables the application to handle anticipated, temporary failures when it attempts to connect to a service by transparently retrying an operation that has previously failed in the expectation that the cause of the failure is transient.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We can implement a retry pattern with/without dynamic and configurable number of retries based on service metadata.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retries can be implemented sync, blocking or </a:t>
            </a:r>
            <a:r>
              <a:rPr lang="en-US" sz="1400" dirty="0" err="1">
                <a:solidFill>
                  <a:srgbClr val="3C5790"/>
                </a:solidFill>
              </a:rPr>
              <a:t>async</a:t>
            </a:r>
            <a:r>
              <a:rPr lang="en-US" sz="1400" dirty="0">
                <a:solidFill>
                  <a:srgbClr val="3C5790"/>
                </a:solidFill>
              </a:rPr>
              <a:t> nonblocking.</a:t>
            </a:r>
          </a:p>
        </p:txBody>
      </p:sp>
    </p:spTree>
    <p:extLst>
      <p:ext uri="{BB962C8B-B14F-4D97-AF65-F5344CB8AC3E}">
        <p14:creationId xmlns:p14="http://schemas.microsoft.com/office/powerpoint/2010/main" val="3598775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Circuit Breaker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circuit breaker handles faults that may take a variable time to connect to a remote service.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It acts as a proxy for operations that are at risk to fail.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proxy monitors the number of recent failures, and then uses this information to decide whether to allow the operation to proceed or simply return an exception immediately. </a:t>
            </a:r>
          </a:p>
        </p:txBody>
      </p:sp>
    </p:spTree>
    <p:extLst>
      <p:ext uri="{BB962C8B-B14F-4D97-AF65-F5344CB8AC3E}">
        <p14:creationId xmlns:p14="http://schemas.microsoft.com/office/powerpoint/2010/main" val="341060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Bulkheads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name stands for partitioning your system and making it failureproof.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If it's done correctly, we can confine errors to one area as opposed to taking the entire system down.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Timeouts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Unlike endlessly waiting for a resource to serve a request, a dedicated timeout leads to signaling a failure early.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This is a simple form of the retry or circuit breaker and may be used in situations when talking to more low-level services.</a:t>
            </a:r>
          </a:p>
        </p:txBody>
      </p:sp>
    </p:spTree>
    <p:extLst>
      <p:ext uri="{BB962C8B-B14F-4D97-AF65-F5344CB8AC3E}">
        <p14:creationId xmlns:p14="http://schemas.microsoft.com/office/powerpoint/2010/main" val="287867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Design for Integrity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While data for each service is kept fully separate, services can be kept in a consistent state with compensating transactions.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recommended to use </a:t>
            </a:r>
            <a:r>
              <a:rPr lang="en-US" sz="1400" b="1" dirty="0">
                <a:solidFill>
                  <a:srgbClr val="3C5790"/>
                </a:solidFill>
              </a:rPr>
              <a:t>transactions</a:t>
            </a:r>
            <a:r>
              <a:rPr lang="en-US" sz="1400" dirty="0">
                <a:solidFill>
                  <a:srgbClr val="3C5790"/>
                </a:solidFill>
              </a:rPr>
              <a:t>(atomic or extended).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transactions are not suitable we might want to reduce the complexity by separating </a:t>
            </a:r>
            <a:r>
              <a:rPr lang="en-US" sz="1400" b="1" dirty="0">
                <a:solidFill>
                  <a:srgbClr val="3C5790"/>
                </a:solidFill>
              </a:rPr>
              <a:t>read-only services </a:t>
            </a:r>
            <a:r>
              <a:rPr lang="en-US" sz="1400" dirty="0">
                <a:solidFill>
                  <a:srgbClr val="3C5790"/>
                </a:solidFill>
              </a:rPr>
              <a:t>from </a:t>
            </a:r>
            <a:r>
              <a:rPr lang="en-US" sz="1400" b="1" dirty="0">
                <a:solidFill>
                  <a:srgbClr val="3C5790"/>
                </a:solidFill>
              </a:rPr>
              <a:t>write-only services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32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Event-driven design </a:t>
            </a:r>
            <a:r>
              <a:rPr lang="en-US" sz="1400" dirty="0">
                <a:solidFill>
                  <a:srgbClr val="3C5790"/>
                </a:solidFill>
              </a:rPr>
              <a:t>is another approach to transactions.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registering and consuming the events, services can react to the ordered stream of events.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consuming services must be responsible and able to read the events at their own speed and availability. 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205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By using </a:t>
            </a:r>
            <a:r>
              <a:rPr lang="en-US" sz="1400" b="1" dirty="0">
                <a:solidFill>
                  <a:srgbClr val="3C5790"/>
                </a:solidFill>
              </a:rPr>
              <a:t>transactions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IDS</a:t>
            </a:r>
            <a:r>
              <a:rPr lang="en-US" sz="1400" dirty="0">
                <a:solidFill>
                  <a:srgbClr val="3C5790"/>
                </a:solidFill>
              </a:rPr>
              <a:t> into the payload, the subsequent service calls are able to identify long-running transactional requests.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Until all services successfully pass all contained transactions, the data modification is only flagged.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Preceding solutions lead to different levels of consistency and there might be even more ways of working around two phase-commit/XA (</a:t>
            </a:r>
            <a:r>
              <a:rPr lang="en-US" sz="1400" dirty="0" err="1">
                <a:solidFill>
                  <a:srgbClr val="3C5790"/>
                </a:solidFill>
              </a:rPr>
              <a:t>eXtended</a:t>
            </a:r>
            <a:r>
              <a:rPr lang="en-US" sz="1400" dirty="0">
                <a:solidFill>
                  <a:srgbClr val="3C5790"/>
                </a:solidFill>
              </a:rPr>
              <a:t> Architecture) transactions</a:t>
            </a:r>
          </a:p>
        </p:txBody>
      </p:sp>
    </p:spTree>
    <p:extLst>
      <p:ext uri="{BB962C8B-B14F-4D97-AF65-F5344CB8AC3E}">
        <p14:creationId xmlns:p14="http://schemas.microsoft.com/office/powerpoint/2010/main" val="149623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Design for Performance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Performance is the most critical part of all enterprise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nonfunctional requirement of all, it's still the most complained about.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Microservices-based architectures can significantly impact performance in both directions. 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27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Load-test early, load-test often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Performance testing is an essential part of distributed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need to make sure that the performance of the complete system and individual services are actively tested.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is equally important as actual runtime monitoring.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48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usual approach is to base all your endpoints on </a:t>
            </a:r>
            <a:r>
              <a:rPr lang="en-US" sz="1400" b="1" dirty="0">
                <a:solidFill>
                  <a:srgbClr val="3C5790"/>
                </a:solidFill>
              </a:rPr>
              <a:t>RESTful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calls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Some services will be better off communicating via </a:t>
            </a:r>
            <a:r>
              <a:rPr lang="en-US" sz="1400" b="1" dirty="0">
                <a:solidFill>
                  <a:srgbClr val="3C5790"/>
                </a:solidFill>
              </a:rPr>
              <a:t>synchronous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b="1" dirty="0">
                <a:solidFill>
                  <a:srgbClr val="3C5790"/>
                </a:solidFill>
              </a:rPr>
              <a:t>asynchronous</a:t>
            </a:r>
            <a:r>
              <a:rPr lang="en-US" sz="1400" dirty="0">
                <a:solidFill>
                  <a:srgbClr val="3C5790"/>
                </a:solidFill>
              </a:rPr>
              <a:t> messaging.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Another important aspect is API </a:t>
            </a:r>
            <a:r>
              <a:rPr lang="en-US" sz="1400" b="1" dirty="0">
                <a:solidFill>
                  <a:srgbClr val="3C5790"/>
                </a:solidFill>
              </a:rPr>
              <a:t>versioning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management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an API we can keep track of various aspects of the interfaces.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will allow to dispatch based on service versions, and most of them offer load balancing features.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important to keep track of the individual number of calls per service and version.</a:t>
            </a:r>
          </a:p>
        </p:txBody>
      </p:sp>
    </p:spTree>
    <p:extLst>
      <p:ext uri="{BB962C8B-B14F-4D97-AF65-F5344CB8AC3E}">
        <p14:creationId xmlns:p14="http://schemas.microsoft.com/office/powerpoint/2010/main" val="30058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Caching</a:t>
            </a:r>
            <a:r>
              <a:rPr lang="en-US" sz="1400" dirty="0">
                <a:solidFill>
                  <a:srgbClr val="3C5790"/>
                </a:solidFill>
              </a:rPr>
              <a:t> has an impact in performance, mostly in microservices architectures.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2 types of data in applications: the type that can be </a:t>
            </a:r>
            <a:r>
              <a:rPr lang="en-US" sz="1400" b="1" dirty="0">
                <a:solidFill>
                  <a:srgbClr val="3C5790"/>
                </a:solidFill>
              </a:rPr>
              <a:t>heavily</a:t>
            </a:r>
            <a:r>
              <a:rPr lang="en-US" sz="1400" dirty="0">
                <a:solidFill>
                  <a:srgbClr val="3C5790"/>
                </a:solidFill>
              </a:rPr>
              <a:t> cached, and the type that should </a:t>
            </a:r>
            <a:r>
              <a:rPr lang="en-US" sz="1400" b="1" dirty="0">
                <a:solidFill>
                  <a:srgbClr val="3C5790"/>
                </a:solidFill>
              </a:rPr>
              <a:t>never</a:t>
            </a:r>
            <a:r>
              <a:rPr lang="en-US" sz="1400" dirty="0">
                <a:solidFill>
                  <a:srgbClr val="3C5790"/>
                </a:solidFill>
              </a:rPr>
              <a:t> be cached.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easiest case is to use a cache is to use dedicated in-memory datastore as a caching layer for domain entities.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6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are Design Patterns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 software design pattern is a general reusable solution to a commonly occurring problem within a given context in software design.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Design patterns are formalized best practices that the programmer can use to solve common problems when designing an application or system.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Design patterns may be viewed as a structured approach to computer programming intermediate between the levels of a programming paradigm and a concrete algorithm.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Service isolation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Services needs to be independently deployable.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every service ideally comes with its own runtime, there is no chance a memory leak in one service can affect other services.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675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Security in microservices applications breaks down into 3 different levels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Application Level Security</a:t>
            </a:r>
            <a:r>
              <a:rPr lang="en-US" sz="1400" dirty="0">
                <a:solidFill>
                  <a:srgbClr val="3C5790"/>
                </a:solidFill>
              </a:rPr>
              <a:t>: authentication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User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Level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Security</a:t>
            </a:r>
            <a:r>
              <a:rPr lang="en-US" sz="1400" dirty="0">
                <a:solidFill>
                  <a:srgbClr val="3C5790"/>
                </a:solidFill>
              </a:rPr>
              <a:t>: authorization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Network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Level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Security</a:t>
            </a:r>
            <a:r>
              <a:rPr lang="en-US" sz="1400" dirty="0">
                <a:solidFill>
                  <a:srgbClr val="3C5790"/>
                </a:solidFill>
              </a:rPr>
              <a:t>: ports, OS, protocols, etc.</a:t>
            </a:r>
          </a:p>
        </p:txBody>
      </p:sp>
    </p:spTree>
    <p:extLst>
      <p:ext uri="{BB962C8B-B14F-4D97-AF65-F5344CB8AC3E}">
        <p14:creationId xmlns:p14="http://schemas.microsoft.com/office/powerpoint/2010/main" val="3331465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Application-level security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application needs to have a login service that a user has to access.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Bases on the implementation of the service (username/password, client certification) a "</a:t>
            </a:r>
            <a:r>
              <a:rPr lang="en-US" sz="1400" b="1" dirty="0">
                <a:solidFill>
                  <a:srgbClr val="3C5790"/>
                </a:solidFill>
              </a:rPr>
              <a:t>credential</a:t>
            </a:r>
            <a:r>
              <a:rPr lang="en-US" sz="1400" dirty="0">
                <a:solidFill>
                  <a:srgbClr val="3C5790"/>
                </a:solidFill>
              </a:rPr>
              <a:t>" has to be generated that will be used to all involved components in the user's session.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described mechanism is well known and works perfectly fine in monolithic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94460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This is completely different in a heavily distributed application that is composed of individual services, eventually running on different containers and implemented in different programming languages.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Possible solutions range from custom tokens that get passed on with every request to developing industry standards like </a:t>
            </a:r>
            <a:r>
              <a:rPr lang="en-US" sz="1400" b="1" dirty="0">
                <a:solidFill>
                  <a:srgbClr val="3C5790"/>
                </a:solidFill>
              </a:rPr>
              <a:t>OAuth2</a:t>
            </a:r>
            <a:r>
              <a:rPr lang="en-US" sz="1400" dirty="0">
                <a:solidFill>
                  <a:srgbClr val="3C5790"/>
                </a:solidFill>
              </a:rPr>
              <a:t> to infrastructure-based enterprise access management (EAM) solutions.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distributed identity needs to be made available to all services.</a:t>
            </a:r>
          </a:p>
        </p:txBody>
      </p:sp>
    </p:spTree>
    <p:extLst>
      <p:ext uri="{BB962C8B-B14F-4D97-AF65-F5344CB8AC3E}">
        <p14:creationId xmlns:p14="http://schemas.microsoft.com/office/powerpoint/2010/main" val="1491604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User Level Security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maps the credentials or token in a downstream service to a user and check service-specific roles.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Gathering the required information with every service invocation will add additional loading times to every service because security information can’t be cached.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Finding the correct approach is highly specific to the business requirement of the individual services and depends on a number of factors.</a:t>
            </a:r>
          </a:p>
        </p:txBody>
      </p:sp>
    </p:spTree>
    <p:extLst>
      <p:ext uri="{BB962C8B-B14F-4D97-AF65-F5344CB8AC3E}">
        <p14:creationId xmlns:p14="http://schemas.microsoft.com/office/powerpoint/2010/main" val="2641299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Network Level Security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the most important layer in enterprise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penetration tests and other related security scans of applications, we have to implement a solution that doesn’t allow malicious requests to even reach your service endpoints without prior accreditation.</a:t>
            </a:r>
          </a:p>
        </p:txBody>
      </p:sp>
    </p:spTree>
    <p:extLst>
      <p:ext uri="{BB962C8B-B14F-4D97-AF65-F5344CB8AC3E}">
        <p14:creationId xmlns:p14="http://schemas.microsoft.com/office/powerpoint/2010/main" val="1625188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Logging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Because one service request can be split out to many different subsequent requests and produce an error somewhere downstream, logging should be able produce important information about what happened.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can be done with request IDs, http session or even SSL session ID.</a:t>
            </a:r>
          </a:p>
        </p:txBody>
      </p:sp>
    </p:spTree>
    <p:extLst>
      <p:ext uri="{BB962C8B-B14F-4D97-AF65-F5344CB8AC3E}">
        <p14:creationId xmlns:p14="http://schemas.microsoft.com/office/powerpoint/2010/main" val="4257372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Software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Health Checks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service needs to be monitored from the very beginning.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simple approach is to select an API management solution that handles governance, load balancing, SLA and implicit health monitoring of every service.</a:t>
            </a:r>
          </a:p>
        </p:txBody>
      </p:sp>
    </p:spTree>
    <p:extLst>
      <p:ext uri="{BB962C8B-B14F-4D97-AF65-F5344CB8AC3E}">
        <p14:creationId xmlns:p14="http://schemas.microsoft.com/office/powerpoint/2010/main" val="500486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Microservices</a:t>
            </a:r>
            <a:r>
              <a:rPr lang="fr-CA" dirty="0">
                <a:solidFill>
                  <a:schemeClr val="bg1"/>
                </a:solidFill>
              </a:rPr>
              <a:t> Design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Use separate build for each microservice.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 the logic in the services stateless.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Needing to replicate state across various services is a strong indicator of a bad design.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keep service response times to a minimum, we should consider data caching in every service you build.</a:t>
            </a:r>
          </a:p>
        </p:txBody>
      </p:sp>
    </p:spTree>
    <p:extLst>
      <p:ext uri="{BB962C8B-B14F-4D97-AF65-F5344CB8AC3E}">
        <p14:creationId xmlns:p14="http://schemas.microsoft.com/office/powerpoint/2010/main" val="3971533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Microservices</a:t>
            </a:r>
            <a:r>
              <a:rPr lang="fr-CA" dirty="0">
                <a:solidFill>
                  <a:schemeClr val="bg1"/>
                </a:solidFill>
              </a:rPr>
              <a:t>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Aggregator Pattern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primary goal of this pattern is to act as a special filter that receives a stream of responses from service  calls and identifies or recognizes the responses that are correlated.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Once all the responses have been collected, the aggregator correlates them and publishes a single response to the client for further processing.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C1EEE0-0FA8-4F72-BCC5-D3163D61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200400"/>
            <a:ext cx="5724525" cy="34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Java EE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Platform, Enterprise Edition or Java EE is Oracle's enterprise Java computing platform.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EE extends the Java Platform, Standard Edition providing an API for object-relational mapping, distributed and multi-tier architectures, and web services.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EE is defined by its specification.</a:t>
            </a:r>
            <a:endParaRPr lang="fr-CA" sz="1400" dirty="0">
              <a:solidFill>
                <a:srgbClr val="3C5790"/>
              </a:solidFill>
            </a:endParaRPr>
          </a:p>
          <a:p>
            <a:endParaRPr lang="en-US" sz="15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95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Microservices</a:t>
            </a:r>
            <a:r>
              <a:rPr lang="fr-CA" dirty="0">
                <a:solidFill>
                  <a:schemeClr val="bg1"/>
                </a:solidFill>
              </a:rPr>
              <a:t>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Proxy Pattern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proxy pattern allows you to provide additional interfaces to services by creating a wrapper service as the proxy.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wrapper service can add additional functionality to the service of interest without changing its code.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E2791D-1DBC-4415-83B3-684F4FB2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048000"/>
            <a:ext cx="5638800" cy="34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43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Microservices</a:t>
            </a:r>
            <a:r>
              <a:rPr lang="fr-CA" dirty="0">
                <a:solidFill>
                  <a:schemeClr val="bg1"/>
                </a:solidFill>
              </a:rPr>
              <a:t>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Pipeline Pattern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certain flows, a single request triggers multiple steps to be executed.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number of services that have to be called for a single response is larger than one.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pipeline can be triggered synchronously or asynchronously, although the processing steps are most likely synchronous and rely on each other.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Chains shouldn’t exceed a certain amount of time if called synchronously.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944DF0-2405-4421-977A-C738762A1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581400"/>
            <a:ext cx="4991100" cy="308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9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Microservices</a:t>
            </a:r>
            <a:r>
              <a:rPr lang="fr-CA" dirty="0">
                <a:solidFill>
                  <a:schemeClr val="bg1"/>
                </a:solidFill>
              </a:rPr>
              <a:t>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Shared Resources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critical design principle of microservices is autonomy.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migration scenarios it might be hard to correct design mistakes made a couple of years ago.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Running into a situation where microservices have to share a common data source isn’t ideal.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D82197-78A4-4F7D-9872-705784A73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124200"/>
            <a:ext cx="5391150" cy="33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94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Microservices</a:t>
            </a:r>
            <a:r>
              <a:rPr lang="fr-CA" dirty="0">
                <a:solidFill>
                  <a:schemeClr val="bg1"/>
                </a:solidFill>
              </a:rPr>
              <a:t>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Asynchronous Messaging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RESTful design patterns are common in the microservices world.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Message-oriented middleware (MOM) is a more reasonable solution to integration and messaging problems.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combination of REST request/response and pub/sub messaging may be used to accomplish the business need.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AC865-2CB9-4421-A025-BBB5217E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10" y="3276600"/>
            <a:ext cx="562057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89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Conclussion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Patterns offers a reusable solution for a particular problem.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42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>
                <a:solidFill>
                  <a:schemeClr val="bg1"/>
                </a:solidFill>
              </a:rPr>
              <a:t>https://en.wikipedia.org/wiki/Domain-driven_design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https://en.wikipedia.org/wiki/Software_design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https://en.wikipedia.org/wiki/Continuous_delivery</a:t>
            </a:r>
          </a:p>
          <a:p>
            <a:r>
              <a:rPr lang="fr-CA" sz="1600" dirty="0" err="1">
                <a:solidFill>
                  <a:schemeClr val="bg1"/>
                </a:solidFill>
              </a:rPr>
              <a:t>O'Reilly</a:t>
            </a:r>
            <a:r>
              <a:rPr lang="fr-CA" sz="1600" dirty="0">
                <a:solidFill>
                  <a:schemeClr val="bg1"/>
                </a:solidFill>
              </a:rPr>
              <a:t> - Modern </a:t>
            </a:r>
            <a:r>
              <a:rPr lang="fr-CA" sz="1600" dirty="0" err="1">
                <a:solidFill>
                  <a:schemeClr val="bg1"/>
                </a:solidFill>
              </a:rPr>
              <a:t>JavaEE</a:t>
            </a:r>
            <a:r>
              <a:rPr lang="fr-CA" sz="1600" dirty="0">
                <a:solidFill>
                  <a:schemeClr val="bg1"/>
                </a:solidFill>
              </a:rPr>
              <a:t> Design Patterns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Java EE </a:t>
            </a:r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6" name="Picture 2" descr="Java EE Past and Present">
            <a:extLst>
              <a:ext uri="{FF2B5EF4-FFF2-40B4-BE49-F238E27FC236}">
                <a16:creationId xmlns:a16="http://schemas.microsoft.com/office/drawing/2014/main" id="{A3C4ADB4-33D8-47C7-B58E-602BEC46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436368"/>
            <a:ext cx="6553200" cy="3888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2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Java EE 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EE 7 architecture.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888288-7F88-44D5-B739-0FDAF0364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200"/>
            <a:ext cx="72009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Java EE 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order to build a complete and reliable microservices application we need something more.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10584-D399-45BD-AA31-3BDF39178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8400"/>
            <a:ext cx="7324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0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Domain </a:t>
            </a:r>
            <a:r>
              <a:rPr lang="fr-CA" dirty="0" err="1">
                <a:solidFill>
                  <a:schemeClr val="bg1"/>
                </a:solidFill>
              </a:rPr>
              <a:t>Driven</a:t>
            </a:r>
            <a:r>
              <a:rPr lang="fr-CA" dirty="0">
                <a:solidFill>
                  <a:schemeClr val="bg1"/>
                </a:solidFill>
              </a:rPr>
              <a:t> Design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Domain-driven design (DDD) is all about focusing on the complexity of the core business domain.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aims to create models of a problem domain and the implementation details comes later.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defines a set of concepts that are selected to be implemented in software.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6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Domain </a:t>
            </a:r>
            <a:r>
              <a:rPr lang="fr-CA" dirty="0" err="1">
                <a:solidFill>
                  <a:schemeClr val="bg1"/>
                </a:solidFill>
              </a:rPr>
              <a:t>Driven</a:t>
            </a:r>
            <a:r>
              <a:rPr lang="fr-CA" dirty="0">
                <a:solidFill>
                  <a:schemeClr val="bg1"/>
                </a:solidFill>
              </a:rPr>
              <a:t> Design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Working with a model always happens within a context.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DDD, this is called the </a:t>
            </a:r>
            <a:r>
              <a:rPr lang="en-US" sz="1400" b="1" dirty="0">
                <a:solidFill>
                  <a:srgbClr val="3C5790"/>
                </a:solidFill>
              </a:rPr>
              <a:t>bounded context </a:t>
            </a:r>
            <a:r>
              <a:rPr lang="en-US" sz="1400" dirty="0">
                <a:solidFill>
                  <a:srgbClr val="3C5790"/>
                </a:solidFill>
              </a:rPr>
              <a:t>(BC).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domain model lives in one BC, and a BC contains one domain model.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BC helps to model and define interactions between the BC and the model.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60043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8107</TotalTime>
  <Words>2351</Words>
  <Application>Microsoft Office PowerPoint</Application>
  <PresentationFormat>On-screen Show (4:3)</PresentationFormat>
  <Paragraphs>202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143</vt:lpstr>
      <vt:lpstr>Enterprise Design Patterns</vt:lpstr>
      <vt:lpstr>Contents</vt:lpstr>
      <vt:lpstr>What are Design Patterns ?</vt:lpstr>
      <vt:lpstr>What is Java EE ?</vt:lpstr>
      <vt:lpstr>Java EE History</vt:lpstr>
      <vt:lpstr>Java EE Architecture</vt:lpstr>
      <vt:lpstr>Java EE Architecture (cont.)</vt:lpstr>
      <vt:lpstr>Domain Driven Design</vt:lpstr>
      <vt:lpstr>Domain Driven Design (cont.)</vt:lpstr>
      <vt:lpstr>Domain Driven Design (cont.)</vt:lpstr>
      <vt:lpstr>Domain Driven Design (cont.)</vt:lpstr>
      <vt:lpstr>Domain Driven Design (cont.)</vt:lpstr>
      <vt:lpstr>Domain Driven Design (cont.)</vt:lpstr>
      <vt:lpstr>Continuos Delivery</vt:lpstr>
      <vt:lpstr>Continuos Delivery (cont.)</vt:lpstr>
      <vt:lpstr>Software Design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Software Design (cont.)</vt:lpstr>
      <vt:lpstr>Microservices Design</vt:lpstr>
      <vt:lpstr>Microservices Design (cont.)</vt:lpstr>
      <vt:lpstr>Microservices Design (cont.)</vt:lpstr>
      <vt:lpstr>Microservices Design (cont.)</vt:lpstr>
      <vt:lpstr>Microservices Design (cont.)</vt:lpstr>
      <vt:lpstr>Microservices Design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987</cp:revision>
  <dcterms:created xsi:type="dcterms:W3CDTF">2012-04-12T06:19:17Z</dcterms:created>
  <dcterms:modified xsi:type="dcterms:W3CDTF">2017-06-09T15:38:10Z</dcterms:modified>
</cp:coreProperties>
</file>