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82" r:id="rId5"/>
    <p:sldId id="483" r:id="rId6"/>
    <p:sldId id="558" r:id="rId7"/>
    <p:sldId id="562" r:id="rId8"/>
    <p:sldId id="517" r:id="rId9"/>
    <p:sldId id="559" r:id="rId10"/>
    <p:sldId id="566" r:id="rId11"/>
    <p:sldId id="563" r:id="rId12"/>
    <p:sldId id="592" r:id="rId13"/>
    <p:sldId id="593" r:id="rId14"/>
    <p:sldId id="560" r:id="rId15"/>
    <p:sldId id="564" r:id="rId16"/>
    <p:sldId id="565" r:id="rId17"/>
    <p:sldId id="561" r:id="rId18"/>
    <p:sldId id="569" r:id="rId19"/>
    <p:sldId id="568" r:id="rId20"/>
    <p:sldId id="570" r:id="rId21"/>
    <p:sldId id="567" r:id="rId22"/>
    <p:sldId id="572" r:id="rId23"/>
    <p:sldId id="574" r:id="rId24"/>
    <p:sldId id="573" r:id="rId25"/>
    <p:sldId id="571" r:id="rId26"/>
    <p:sldId id="575" r:id="rId27"/>
    <p:sldId id="577" r:id="rId28"/>
    <p:sldId id="578" r:id="rId29"/>
    <p:sldId id="576" r:id="rId30"/>
    <p:sldId id="579" r:id="rId31"/>
    <p:sldId id="581" r:id="rId32"/>
    <p:sldId id="583" r:id="rId33"/>
    <p:sldId id="584" r:id="rId34"/>
    <p:sldId id="585" r:id="rId35"/>
    <p:sldId id="586" r:id="rId36"/>
    <p:sldId id="580" r:id="rId37"/>
    <p:sldId id="589" r:id="rId38"/>
    <p:sldId id="590" r:id="rId39"/>
    <p:sldId id="591" r:id="rId40"/>
    <p:sldId id="594" r:id="rId41"/>
    <p:sldId id="595" r:id="rId42"/>
    <p:sldId id="596" r:id="rId43"/>
    <p:sldId id="597" r:id="rId44"/>
    <p:sldId id="599" r:id="rId45"/>
    <p:sldId id="600" r:id="rId46"/>
    <p:sldId id="598" r:id="rId47"/>
    <p:sldId id="601" r:id="rId48"/>
    <p:sldId id="602" r:id="rId49"/>
    <p:sldId id="604" r:id="rId50"/>
    <p:sldId id="605" r:id="rId51"/>
    <p:sldId id="557" r:id="rId52"/>
    <p:sldId id="389" r:id="rId53"/>
    <p:sldId id="259" r:id="rId5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87" d="100"/>
          <a:sy n="87" d="100"/>
        </p:scale>
        <p:origin x="13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25/06/2017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>
                <a:solidFill>
                  <a:schemeClr val="bg1"/>
                </a:solidFill>
              </a:rPr>
              <a:t>Grails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30BA8-EC22-497C-8FD9-BCE0120C0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" y="2819400"/>
            <a:ext cx="8915400" cy="296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065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default port where the web application will listen is </a:t>
            </a:r>
            <a:r>
              <a:rPr lang="en-US" sz="1400" b="1" dirty="0">
                <a:solidFill>
                  <a:srgbClr val="3C5790"/>
                </a:solidFill>
              </a:rPr>
              <a:t>8080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change it by using </a:t>
            </a:r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Dserver.port</a:t>
            </a:r>
            <a:r>
              <a:rPr lang="en-US" sz="1400" dirty="0">
                <a:solidFill>
                  <a:srgbClr val="3C5790"/>
                </a:solidFill>
              </a:rPr>
              <a:t> command-line argument.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-</a:t>
            </a:r>
            <a:r>
              <a:rPr lang="en-US" sz="1400" dirty="0" err="1">
                <a:solidFill>
                  <a:srgbClr val="3C5790"/>
                </a:solidFill>
              </a:rPr>
              <a:t>Dserver.port</a:t>
            </a:r>
            <a:r>
              <a:rPr lang="en-US" sz="1400" dirty="0">
                <a:solidFill>
                  <a:srgbClr val="3C5790"/>
                </a:solidFill>
              </a:rPr>
              <a:t>=17000 run-app</a:t>
            </a:r>
          </a:p>
        </p:txBody>
      </p:sp>
    </p:spTree>
    <p:extLst>
      <p:ext uri="{BB962C8B-B14F-4D97-AF65-F5344CB8AC3E}">
        <p14:creationId xmlns:p14="http://schemas.microsoft.com/office/powerpoint/2010/main" val="418480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Fields have special keywords attached known as </a:t>
            </a:r>
            <a:r>
              <a:rPr lang="en-US" sz="1400" b="1" dirty="0">
                <a:solidFill>
                  <a:srgbClr val="3C5790"/>
                </a:solidFill>
              </a:rPr>
              <a:t>classifiers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3A2E53-175E-4FDC-8D3F-FEA63218C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590800"/>
            <a:ext cx="8153400" cy="346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292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base Groovy exception class hierarchy.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0ACE88-359A-426B-9F37-BFAA5A743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73923"/>
            <a:ext cx="4876800" cy="350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093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handles user interaction via </a:t>
            </a:r>
            <a:r>
              <a:rPr lang="en-US" sz="1400" b="1" dirty="0">
                <a:solidFill>
                  <a:srgbClr val="3C5790"/>
                </a:solidFill>
              </a:rPr>
              <a:t>controllers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Controllers are at the heart of every Grails application.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They take input from web browsers, interacts with business logic and data model, route the user to correct page to display.</a:t>
            </a:r>
          </a:p>
        </p:txBody>
      </p:sp>
    </p:spTree>
    <p:extLst>
      <p:ext uri="{BB962C8B-B14F-4D97-AF65-F5344CB8AC3E}">
        <p14:creationId xmlns:p14="http://schemas.microsoft.com/office/powerpoint/2010/main" val="3626742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create a simple controller we need to run the bellow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grails create-controller &lt;CONTROLLER_NAME&gt;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will create a controller, a view and a unit test groovy script for the controller.</a:t>
            </a:r>
          </a:p>
        </p:txBody>
      </p:sp>
    </p:spTree>
    <p:extLst>
      <p:ext uri="{BB962C8B-B14F-4D97-AF65-F5344CB8AC3E}">
        <p14:creationId xmlns:p14="http://schemas.microsoft.com/office/powerpoint/2010/main" val="2060055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Controllers can define methods that are actions.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URLs are mapped as &lt;APP_NAME&gt;/&lt;CONTROLLER_NAME&gt;/&lt;ACTION_NAME&gt;.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provides the render() method to send content directly back to the browser.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C32CD0-4E6C-49B8-8171-E738D4BF3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2971800"/>
            <a:ext cx="3352800" cy="161925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4E777A3-54DD-4151-AD93-67F85F52C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123" y="5181600"/>
            <a:ext cx="35147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2857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If we call the controller without the action name by default the index() action will be called.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Embedding HTML inside your code is always a bad idea.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solution is to move your display logic to views..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applications uses </a:t>
            </a:r>
            <a:r>
              <a:rPr lang="en-US" sz="1400" b="1" dirty="0">
                <a:solidFill>
                  <a:srgbClr val="3C5790"/>
                </a:solidFill>
              </a:rPr>
              <a:t>Groovy Server Pages(GSP)</a:t>
            </a:r>
            <a:r>
              <a:rPr lang="en-US" sz="1400" dirty="0">
                <a:solidFill>
                  <a:srgbClr val="3C5790"/>
                </a:solidFill>
              </a:rPr>
              <a:t> which are similar to Java Server Pages(JSP).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[:] operator </a:t>
            </a:r>
            <a:r>
              <a:rPr lang="en-US" sz="1400" dirty="0">
                <a:solidFill>
                  <a:srgbClr val="3C5790"/>
                </a:solidFill>
              </a:rPr>
              <a:t>in Groovy creates a Map, to pass a series of key/value pairs through to your view.</a:t>
            </a:r>
          </a:p>
        </p:txBody>
      </p:sp>
    </p:spTree>
    <p:extLst>
      <p:ext uri="{BB962C8B-B14F-4D97-AF65-F5344CB8AC3E}">
        <p14:creationId xmlns:p14="http://schemas.microsoft.com/office/powerpoint/2010/main" val="33093354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90575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Using naming conventions used for the controller, coupled with the action name we place the GSP to</a:t>
            </a:r>
          </a:p>
          <a:p>
            <a:r>
              <a:rPr lang="en-US" sz="1400" dirty="0">
                <a:solidFill>
                  <a:srgbClr val="3C5790"/>
                </a:solidFill>
              </a:rPr>
              <a:t>/grails-app/views/&lt;CONTROLLER_NAME&gt;/&lt;ACTION_NAME&gt;.</a:t>
            </a:r>
            <a:r>
              <a:rPr lang="en-US" sz="1400" dirty="0" err="1">
                <a:solidFill>
                  <a:srgbClr val="3C5790"/>
                </a:solidFill>
              </a:rPr>
              <a:t>gsp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A28BC0-5C0E-48B7-95A2-9289E8F22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800600"/>
            <a:ext cx="2705100" cy="17716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F4B563-DC62-40E5-8134-385BB560E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1200" y="2898775"/>
            <a:ext cx="5029200" cy="1247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221A16-8580-44CA-87BB-1288023CFA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0600" y="5029200"/>
            <a:ext cx="3514725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09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GSP expression language uses formats like ${variable}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&lt;</a:t>
            </a:r>
            <a:r>
              <a:rPr lang="en-US" sz="1400" dirty="0" err="1">
                <a:solidFill>
                  <a:srgbClr val="3C5790"/>
                </a:solidFill>
              </a:rPr>
              <a:t>g:external</a:t>
            </a:r>
            <a:r>
              <a:rPr lang="en-US" sz="1400" dirty="0">
                <a:solidFill>
                  <a:srgbClr val="3C5790"/>
                </a:solidFill>
              </a:rPr>
              <a:t>&gt;, &lt;</a:t>
            </a:r>
            <a:r>
              <a:rPr lang="en-US" sz="1400" dirty="0" err="1">
                <a:solidFill>
                  <a:srgbClr val="3C5790"/>
                </a:solidFill>
              </a:rPr>
              <a:t>g:layoutHead</a:t>
            </a:r>
            <a:r>
              <a:rPr lang="en-US" sz="1400" dirty="0">
                <a:solidFill>
                  <a:srgbClr val="3C5790"/>
                </a:solidFill>
              </a:rPr>
              <a:t>&gt; and &lt;</a:t>
            </a:r>
            <a:r>
              <a:rPr lang="en-US" sz="1400" dirty="0" err="1">
                <a:solidFill>
                  <a:srgbClr val="3C5790"/>
                </a:solidFill>
              </a:rPr>
              <a:t>g:layoutBody</a:t>
            </a:r>
            <a:r>
              <a:rPr lang="en-US" sz="1400" dirty="0">
                <a:solidFill>
                  <a:srgbClr val="3C5790"/>
                </a:solidFill>
              </a:rPr>
              <a:t>&gt; tags if we are using layouts.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SiteMesh</a:t>
            </a:r>
            <a:r>
              <a:rPr lang="en-US" sz="1400" dirty="0">
                <a:solidFill>
                  <a:srgbClr val="3C5790"/>
                </a:solidFill>
              </a:rPr>
              <a:t> decorates a raw GSP file with a standard set of titles and sidebars.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47A1FF-ECF7-448D-82D0-195AA946D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9400"/>
            <a:ext cx="7306408" cy="382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048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Grails</a:t>
            </a:r>
            <a:r>
              <a:rPr lang="fr-CA" sz="1600" dirty="0">
                <a:solidFill>
                  <a:srgbClr val="3C5790"/>
                </a:solidFill>
              </a:rPr>
              <a:t> 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Goals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Architecture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GORM</a:t>
            </a:r>
          </a:p>
          <a:p>
            <a:r>
              <a:rPr lang="fr-CA" sz="1600" dirty="0">
                <a:solidFill>
                  <a:srgbClr val="3C5790"/>
                </a:solidFill>
              </a:rPr>
              <a:t>Application Flow</a:t>
            </a:r>
          </a:p>
          <a:p>
            <a:r>
              <a:rPr lang="fr-CA" sz="1600" dirty="0">
                <a:solidFill>
                  <a:srgbClr val="3C5790"/>
                </a:solidFill>
              </a:rPr>
              <a:t>Forms</a:t>
            </a:r>
          </a:p>
          <a:p>
            <a:r>
              <a:rPr lang="fr-CA" sz="1600" dirty="0">
                <a:solidFill>
                  <a:srgbClr val="3C5790"/>
                </a:solidFill>
              </a:rPr>
              <a:t>Plugins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Conclussion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the client’s browser requests the page, Grails replaces those tag calls with real HTML, and the contents of the HTML will depend on what the individual tag generates.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instance, that &lt;</a:t>
            </a:r>
            <a:r>
              <a:rPr lang="en-US" sz="1400" dirty="0" err="1">
                <a:solidFill>
                  <a:srgbClr val="3C5790"/>
                </a:solidFill>
              </a:rPr>
              <a:t>g:external</a:t>
            </a:r>
            <a:r>
              <a:rPr lang="en-US" sz="1400" dirty="0">
                <a:solidFill>
                  <a:srgbClr val="3C5790"/>
                </a:solidFill>
              </a:rPr>
              <a:t>&gt; tag c will generate an HTML &lt;link&gt; element that points to the URL for snazzy.css.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608B46-650E-490A-A27E-52407D264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505200"/>
            <a:ext cx="4648200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870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uses the term "domain class" to describe objects that can be persisted to DB.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create Grails domain class using the following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grails create-domain-class &lt;DOMAIN_CLASS&gt;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30CEAC8-A7ED-4EB1-A648-20FECD027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3149599"/>
            <a:ext cx="2733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386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need to link the data model to the database schema.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does all the hard work behind the scenes.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will create a new table with specific fields when we run grails run-app. The data model will be created on the fly.</a:t>
            </a:r>
          </a:p>
        </p:txBody>
      </p:sp>
    </p:spTree>
    <p:extLst>
      <p:ext uri="{BB962C8B-B14F-4D97-AF65-F5344CB8AC3E}">
        <p14:creationId xmlns:p14="http://schemas.microsoft.com/office/powerpoint/2010/main" val="2136684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ships with an in-memory database out of the box.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/grails-app/</a:t>
            </a:r>
            <a:r>
              <a:rPr lang="en-US" sz="1400" dirty="0" err="1">
                <a:solidFill>
                  <a:srgbClr val="3C5790"/>
                </a:solidFill>
              </a:rPr>
              <a:t>conf</a:t>
            </a:r>
            <a:r>
              <a:rPr lang="en-US" sz="1400" dirty="0">
                <a:solidFill>
                  <a:srgbClr val="3C5790"/>
                </a:solidFill>
              </a:rPr>
              <a:t> we can find the </a:t>
            </a:r>
            <a:r>
              <a:rPr lang="en-US" sz="1400" dirty="0" err="1">
                <a:solidFill>
                  <a:srgbClr val="3C5790"/>
                </a:solidFill>
              </a:rPr>
              <a:t>datasource</a:t>
            </a:r>
            <a:r>
              <a:rPr lang="en-US" sz="1400" dirty="0">
                <a:solidFill>
                  <a:srgbClr val="3C5790"/>
                </a:solidFill>
              </a:rPr>
              <a:t> configuration file(</a:t>
            </a:r>
            <a:r>
              <a:rPr lang="en-US" sz="1400" b="1" dirty="0" err="1">
                <a:solidFill>
                  <a:srgbClr val="3C5790"/>
                </a:solidFill>
              </a:rPr>
              <a:t>application.yml</a:t>
            </a:r>
            <a:r>
              <a:rPr lang="en-US" sz="1400" dirty="0">
                <a:solidFill>
                  <a:srgbClr val="3C5790"/>
                </a:solidFill>
              </a:rPr>
              <a:t>).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16C7524-CB07-4C36-A0F8-15EEAF51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590800"/>
            <a:ext cx="5591084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59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he </a:t>
            </a:r>
            <a:r>
              <a:rPr lang="en-US" sz="1400" b="1" dirty="0" err="1">
                <a:solidFill>
                  <a:srgbClr val="3C5790"/>
                </a:solidFill>
              </a:rPr>
              <a:t>dbCreate</a:t>
            </a:r>
            <a:r>
              <a:rPr lang="en-US" sz="1400" dirty="0">
                <a:solidFill>
                  <a:srgbClr val="3C5790"/>
                </a:solidFill>
              </a:rPr>
              <a:t> strategy tells Grails to drop and recreate the DB on each run, so it's best to change to </a:t>
            </a:r>
            <a:r>
              <a:rPr lang="en-US" sz="1400" b="1" dirty="0">
                <a:solidFill>
                  <a:srgbClr val="3C5790"/>
                </a:solidFill>
              </a:rPr>
              <a:t>update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the grails console command to </a:t>
            </a:r>
            <a:r>
              <a:rPr lang="en-US" sz="1400" dirty="0" err="1">
                <a:solidFill>
                  <a:srgbClr val="3C5790"/>
                </a:solidFill>
              </a:rPr>
              <a:t>provisioon</a:t>
            </a:r>
            <a:r>
              <a:rPr lang="en-US" sz="1400" dirty="0">
                <a:solidFill>
                  <a:srgbClr val="3C5790"/>
                </a:solidFill>
              </a:rPr>
              <a:t> data model before the application is ready.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2CB0BC0-4305-45A9-AD72-D614E7A8A0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337" y="2590800"/>
            <a:ext cx="6029325" cy="403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5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automatically endows domains with certain methods.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check the size of all domain objects by using the </a:t>
            </a:r>
            <a:r>
              <a:rPr lang="en-US" sz="1400" b="1" dirty="0">
                <a:solidFill>
                  <a:srgbClr val="3C5790"/>
                </a:solidFill>
              </a:rPr>
              <a:t>count()</a:t>
            </a:r>
            <a:r>
              <a:rPr lang="en-US" sz="1400" dirty="0">
                <a:solidFill>
                  <a:srgbClr val="3C5790"/>
                </a:solidFill>
              </a:rPr>
              <a:t> method.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6F3E29-E5D6-4544-8919-BC9C3E364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2819400"/>
            <a:ext cx="6019800" cy="336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477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introduces special query methods on the domain class called </a:t>
            </a:r>
            <a:r>
              <a:rPr lang="en-US" sz="1400" b="1" dirty="0">
                <a:solidFill>
                  <a:srgbClr val="3C5790"/>
                </a:solidFill>
              </a:rPr>
              <a:t>dynamic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finders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9B58937-553E-4FFB-8D34-199916178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514600"/>
            <a:ext cx="6324600" cy="383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00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762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offers a shortcut when creating CRUD pages called </a:t>
            </a:r>
            <a:r>
              <a:rPr lang="en-US" sz="1400" b="1" dirty="0" err="1">
                <a:solidFill>
                  <a:srgbClr val="3C5790"/>
                </a:solidFill>
              </a:rPr>
              <a:t>scaffoloding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need to add to controller the statement: </a:t>
            </a:r>
            <a:r>
              <a:rPr lang="en-US" sz="1400" b="1" dirty="0">
                <a:solidFill>
                  <a:srgbClr val="3C5790"/>
                </a:solidFill>
              </a:rPr>
              <a:t>static scaffold = &lt;FULL_DOMAIN_CLASS_NAME&gt;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FDDC51-C39F-45C1-B67F-5FA733F03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2895600"/>
            <a:ext cx="31146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194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AAF107-0325-41B3-B07E-04BE5FD6C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9400" y="1905000"/>
            <a:ext cx="23114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76A4A1-4F14-4E82-9D4C-FD631DCEB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3757871"/>
            <a:ext cx="6629400" cy="309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29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enforce the domain saving by using the </a:t>
            </a:r>
            <a:r>
              <a:rPr lang="en-US" sz="1400" b="1" dirty="0">
                <a:solidFill>
                  <a:srgbClr val="3C5790"/>
                </a:solidFill>
              </a:rPr>
              <a:t>constraints</a:t>
            </a:r>
            <a:r>
              <a:rPr lang="en-US" sz="1400" dirty="0">
                <a:solidFill>
                  <a:srgbClr val="3C5790"/>
                </a:solidFill>
              </a:rPr>
              <a:t> closure.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constraints tell Grails that neither author nor content can be blank.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0D9508-BF74-4847-B020-BA900F8EA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048000"/>
            <a:ext cx="4057650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097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Grails</a:t>
            </a:r>
            <a:r>
              <a:rPr lang="fr-CA" dirty="0">
                <a:solidFill>
                  <a:schemeClr val="bg1"/>
                </a:solidFill>
              </a:rPr>
              <a:t> 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Grails is an open source web application framework that uses the Apache Groovy programming language.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It's intended to be a high-productivity framework by following the "coding by convention" paradigm.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24502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reuse logic in different controller actions and event across controllers using services.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create services in Grails using the command: </a:t>
            </a:r>
            <a:r>
              <a:rPr lang="en-US" sz="1400" b="1" dirty="0">
                <a:solidFill>
                  <a:srgbClr val="3C5790"/>
                </a:solidFill>
              </a:rPr>
              <a:t>grails create-service &lt;SERVICE_NAME&gt;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inject the service into controllers by name convention.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0DFCCF-C89E-4709-87E2-C54F2CB43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46" y="4876800"/>
            <a:ext cx="7086600" cy="1559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5941A6-6877-4E01-A834-6D6F13D9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29" y="2829502"/>
            <a:ext cx="7096125" cy="171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7425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@Transactional annotation is new to Grails 2.3.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earlier versions, services were transactional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Testing is a core part of today’s agile approach to development, and </a:t>
            </a:r>
            <a:r>
              <a:rPr lang="en-US" sz="1400" dirty="0" err="1">
                <a:solidFill>
                  <a:srgbClr val="3C5790"/>
                </a:solidFill>
              </a:rPr>
              <a:t>Grails’s</a:t>
            </a:r>
            <a:r>
              <a:rPr lang="en-US" sz="1400" dirty="0">
                <a:solidFill>
                  <a:srgbClr val="3C5790"/>
                </a:solidFill>
              </a:rPr>
              <a:t> support for testing is wired right into the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tests are written in a testing framework called </a:t>
            </a:r>
            <a:r>
              <a:rPr lang="en-US" sz="1400" b="1" dirty="0">
                <a:solidFill>
                  <a:srgbClr val="3C5790"/>
                </a:solidFill>
              </a:rPr>
              <a:t>Spock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Versions of Grails prior to 2.3 created standard JUnit tests rather than Spock ones.</a:t>
            </a:r>
          </a:p>
        </p:txBody>
      </p:sp>
    </p:spTree>
    <p:extLst>
      <p:ext uri="{BB962C8B-B14F-4D97-AF65-F5344CB8AC3E}">
        <p14:creationId xmlns:p14="http://schemas.microsoft.com/office/powerpoint/2010/main" val="242981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447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Grails testing framework uses Groovy </a:t>
            </a:r>
            <a:r>
              <a:rPr lang="en-US" sz="1400" dirty="0" err="1">
                <a:solidFill>
                  <a:srgbClr val="3C5790"/>
                </a:solidFill>
              </a:rPr>
              <a:t>Mixins</a:t>
            </a:r>
            <a:r>
              <a:rPr lang="en-US" sz="1400" dirty="0">
                <a:solidFill>
                  <a:srgbClr val="3C5790"/>
                </a:solidFill>
              </a:rPr>
              <a:t> at runtime to decorate the test class.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@</a:t>
            </a:r>
            <a:r>
              <a:rPr lang="en-US" sz="1400" b="1" dirty="0" err="1">
                <a:solidFill>
                  <a:srgbClr val="3C5790"/>
                </a:solidFill>
              </a:rPr>
              <a:t>TestFor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tells Grails to automatically inject a service object to the test scope that points to an instance of a real service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run the test we run the command: </a:t>
            </a:r>
            <a:r>
              <a:rPr lang="en-US" sz="1400" b="1" dirty="0">
                <a:solidFill>
                  <a:srgbClr val="3C5790"/>
                </a:solidFill>
              </a:rPr>
              <a:t>grails test-app &lt;SPEC_NAME&gt;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If we omit the test name the command will run all the tests.</a:t>
            </a:r>
          </a:p>
        </p:txBody>
      </p:sp>
    </p:spTree>
    <p:extLst>
      <p:ext uri="{BB962C8B-B14F-4D97-AF65-F5344CB8AC3E}">
        <p14:creationId xmlns:p14="http://schemas.microsoft.com/office/powerpoint/2010/main" val="255414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run the command grails test-app </a:t>
            </a:r>
            <a:r>
              <a:rPr lang="en-US" sz="1400" dirty="0" err="1">
                <a:solidFill>
                  <a:srgbClr val="3C5790"/>
                </a:solidFill>
              </a:rPr>
              <a:t>books.BookSpec</a:t>
            </a:r>
            <a:r>
              <a:rPr lang="en-US" sz="1400" dirty="0">
                <a:solidFill>
                  <a:srgbClr val="3C5790"/>
                </a:solidFill>
              </a:rPr>
              <a:t> to build the test reports.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008943-89B9-4950-AF49-24E725841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931" y="2550502"/>
            <a:ext cx="3695700" cy="39814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5787A-21B0-4FCB-8B09-69B00DC9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5" y="3048000"/>
            <a:ext cx="4483344" cy="325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9519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test report shows all tests.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BB9EEF-66EF-443D-B474-6590D4261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819400"/>
            <a:ext cx="7620000" cy="288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8426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select a specific test to check the test report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DF684E-492C-4408-A207-E899E751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438400"/>
            <a:ext cx="7062788" cy="3937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3004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GORM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2860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GORM</a:t>
            </a:r>
            <a:r>
              <a:rPr lang="en-US" sz="1400" dirty="0">
                <a:solidFill>
                  <a:srgbClr val="3C5790"/>
                </a:solidFill>
              </a:rPr>
              <a:t> stands for Grails Object Relational Mapping.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Any time we save, retrieve or relate any of the domain class instances we are using GORM.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GORM removes the need for much of the boilerplate.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uses </a:t>
            </a:r>
            <a:r>
              <a:rPr lang="en-US" sz="1400" dirty="0" err="1">
                <a:solidFill>
                  <a:srgbClr val="3C5790"/>
                </a:solidFill>
              </a:rPr>
              <a:t>Groovy's</a:t>
            </a:r>
            <a:r>
              <a:rPr lang="en-US" sz="1400" dirty="0">
                <a:solidFill>
                  <a:srgbClr val="3C5790"/>
                </a:solidFill>
              </a:rPr>
              <a:t> metaprogramming capabilities to synthesize finders for domain class properties at runtime.</a:t>
            </a: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7654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GORM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We can call methods that begin with </a:t>
            </a:r>
            <a:r>
              <a:rPr lang="en-US" sz="1400" b="1" dirty="0" err="1">
                <a:solidFill>
                  <a:srgbClr val="3C5790"/>
                </a:solidFill>
              </a:rPr>
              <a:t>findBy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b="1" dirty="0" err="1">
                <a:solidFill>
                  <a:srgbClr val="3C5790"/>
                </a:solidFill>
              </a:rPr>
              <a:t>findAllBy</a:t>
            </a:r>
            <a:r>
              <a:rPr lang="en-US" sz="1400" dirty="0">
                <a:solidFill>
                  <a:srgbClr val="3C5790"/>
                </a:solidFill>
              </a:rPr>
              <a:t> or </a:t>
            </a:r>
            <a:r>
              <a:rPr lang="en-US" sz="1400" b="1" dirty="0" err="1">
                <a:solidFill>
                  <a:srgbClr val="3C5790"/>
                </a:solidFill>
              </a:rPr>
              <a:t>countBy</a:t>
            </a:r>
            <a:r>
              <a:rPr lang="en-US" sz="1400" dirty="0">
                <a:solidFill>
                  <a:srgbClr val="3C5790"/>
                </a:solidFill>
              </a:rPr>
              <a:t> followed by up to 2 properties.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Properties in dynamic finders can be joined by And or </a:t>
            </a:r>
            <a:r>
              <a:rPr lang="en-US" sz="1400" dirty="0" err="1">
                <a:solidFill>
                  <a:srgbClr val="3C5790"/>
                </a:solidFill>
              </a:rPr>
              <a:t>Or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Operators that can be used: </a:t>
            </a:r>
            <a:r>
              <a:rPr lang="en-US" sz="1400" dirty="0" err="1">
                <a:solidFill>
                  <a:srgbClr val="3C5790"/>
                </a:solidFill>
              </a:rPr>
              <a:t>LessThan</a:t>
            </a:r>
            <a:r>
              <a:rPr lang="en-US" sz="1400" dirty="0">
                <a:solidFill>
                  <a:srgbClr val="3C5790"/>
                </a:solidFill>
              </a:rPr>
              <a:t>, Between, </a:t>
            </a:r>
            <a:r>
              <a:rPr lang="en-US" sz="1400" dirty="0" err="1">
                <a:solidFill>
                  <a:srgbClr val="3C5790"/>
                </a:solidFill>
              </a:rPr>
              <a:t>IsNotNull</a:t>
            </a:r>
            <a:r>
              <a:rPr lang="en-US" sz="1400" dirty="0">
                <a:solidFill>
                  <a:srgbClr val="3C5790"/>
                </a:solidFill>
              </a:rPr>
              <a:t>, Like.</a:t>
            </a:r>
          </a:p>
        </p:txBody>
      </p:sp>
    </p:spTree>
    <p:extLst>
      <p:ext uri="{BB962C8B-B14F-4D97-AF65-F5344CB8AC3E}">
        <p14:creationId xmlns:p14="http://schemas.microsoft.com/office/powerpoint/2010/main" val="11042810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GORM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Domain objects can be deleted from DB using </a:t>
            </a:r>
            <a:r>
              <a:rPr lang="en-US" sz="1400" b="1" dirty="0">
                <a:solidFill>
                  <a:srgbClr val="3C5790"/>
                </a:solidFill>
              </a:rPr>
              <a:t>delete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use the </a:t>
            </a:r>
            <a:r>
              <a:rPr lang="en-US" sz="1400" b="1" dirty="0" err="1">
                <a:solidFill>
                  <a:srgbClr val="3C5790"/>
                </a:solidFill>
              </a:rPr>
              <a:t>flush:true</a:t>
            </a:r>
            <a:r>
              <a:rPr lang="en-US" sz="1400" b="1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option if we want the delete operation to be performed immediately.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check the existence of any domain instance with the </a:t>
            </a:r>
            <a:r>
              <a:rPr lang="en-US" sz="1400" b="1" dirty="0">
                <a:solidFill>
                  <a:srgbClr val="3C5790"/>
                </a:solidFill>
              </a:rPr>
              <a:t>exists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</p:txBody>
      </p:sp>
    </p:spTree>
    <p:extLst>
      <p:ext uri="{BB962C8B-B14F-4D97-AF65-F5344CB8AC3E}">
        <p14:creationId xmlns:p14="http://schemas.microsoft.com/office/powerpoint/2010/main" val="28529208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GORM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14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Before saving a domain object we can validate it using </a:t>
            </a:r>
            <a:r>
              <a:rPr lang="en-US" sz="1400" b="1" dirty="0">
                <a:solidFill>
                  <a:srgbClr val="3C5790"/>
                </a:solidFill>
              </a:rPr>
              <a:t>validate</a:t>
            </a:r>
            <a:r>
              <a:rPr lang="en-US" sz="1400" dirty="0">
                <a:solidFill>
                  <a:srgbClr val="3C5790"/>
                </a:solidFill>
              </a:rPr>
              <a:t>() method.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user is in a valid state, save() returns the saved object.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comes with validators out of the box.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35A689-9E37-4215-ADC2-2D027D382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2769646"/>
            <a:ext cx="5319713" cy="408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52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was previously known as "Groovy on Rails".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March 2006 that name was dropped in response to a request by David </a:t>
            </a:r>
            <a:r>
              <a:rPr lang="en-US" sz="1400" dirty="0" err="1">
                <a:solidFill>
                  <a:srgbClr val="3C5790"/>
                </a:solidFill>
              </a:rPr>
              <a:t>Heinemeier</a:t>
            </a:r>
            <a:r>
              <a:rPr lang="en-US" sz="1400" dirty="0">
                <a:solidFill>
                  <a:srgbClr val="3C5790"/>
                </a:solidFill>
              </a:rPr>
              <a:t> Hansson, founder of the Ruby on Rails framework.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Work began in July 2005, with the 0.1 release on March 29, 2006 and the 1.0 release announced on February 18, 2008.</a:t>
            </a:r>
          </a:p>
        </p:txBody>
      </p:sp>
    </p:spTree>
    <p:extLst>
      <p:ext uri="{BB962C8B-B14F-4D97-AF65-F5344CB8AC3E}">
        <p14:creationId xmlns:p14="http://schemas.microsoft.com/office/powerpoint/2010/main" val="25286150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GORM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A218F2-4D20-43A7-9C08-DD5FA50BA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805983"/>
            <a:ext cx="5929755" cy="5052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1656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Application Flow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exposes controller actions as URLs using conventions.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translates controller action names into URLs as: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FFFDC2-4F16-45EF-8875-DB3E584DE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2895600"/>
            <a:ext cx="33718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10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Application Flow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Controller actions can return a map that gets passed through to the view.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passing of the information and the lifetime of the variables that we pass is known as variable scope.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Grails supports different scoped to store information.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we pass data from controller to a view we implicitly use </a:t>
            </a:r>
            <a:r>
              <a:rPr lang="en-US" sz="1400" b="1" dirty="0">
                <a:solidFill>
                  <a:srgbClr val="3C5790"/>
                </a:solidFill>
              </a:rPr>
              <a:t>request scope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6542AB-9485-40B0-956A-01E40AE15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" y="3581400"/>
            <a:ext cx="843915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351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Application Flow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summary we use scopes for: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Request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scope</a:t>
            </a:r>
            <a:r>
              <a:rPr lang="en-US" sz="1400" dirty="0">
                <a:solidFill>
                  <a:srgbClr val="3C5790"/>
                </a:solidFill>
              </a:rPr>
              <a:t>: for rendering in the view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Flash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scope</a:t>
            </a:r>
            <a:r>
              <a:rPr lang="en-US" sz="1400" dirty="0">
                <a:solidFill>
                  <a:srgbClr val="3C5790"/>
                </a:solidFill>
              </a:rPr>
              <a:t>: for surviving a redirect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Session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scope</a:t>
            </a:r>
            <a:r>
              <a:rPr lang="en-US" sz="1400" dirty="0">
                <a:solidFill>
                  <a:srgbClr val="3C5790"/>
                </a:solidFill>
              </a:rPr>
              <a:t>: for long-lived user-specific data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Application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b="1" dirty="0">
                <a:solidFill>
                  <a:srgbClr val="3C5790"/>
                </a:solidFill>
              </a:rPr>
              <a:t>scope</a:t>
            </a:r>
            <a:r>
              <a:rPr lang="en-US" sz="1400" dirty="0">
                <a:solidFill>
                  <a:srgbClr val="3C5790"/>
                </a:solidFill>
              </a:rPr>
              <a:t>: for long-lived application-specific data</a:t>
            </a:r>
          </a:p>
        </p:txBody>
      </p:sp>
    </p:spTree>
    <p:extLst>
      <p:ext uri="{BB962C8B-B14F-4D97-AF65-F5344CB8AC3E}">
        <p14:creationId xmlns:p14="http://schemas.microsoft.com/office/powerpoint/2010/main" val="3704805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Application Flow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supplies a default index action for each controller that we implement.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the user accesses the controller without specifying an action name the index action is called.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761C18-6924-40A0-96B6-4CF23C1C3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71800"/>
            <a:ext cx="583882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41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Forms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143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provides useful GSP tags.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conditional decision: &lt;</a:t>
            </a:r>
            <a:r>
              <a:rPr lang="en-US" sz="1400" dirty="0" err="1">
                <a:solidFill>
                  <a:srgbClr val="3C5790"/>
                </a:solidFill>
              </a:rPr>
              <a:t>g:if</a:t>
            </a:r>
            <a:r>
              <a:rPr lang="en-US" sz="1400" dirty="0">
                <a:solidFill>
                  <a:srgbClr val="3C5790"/>
                </a:solidFill>
              </a:rPr>
              <a:t> /&gt;, &lt;</a:t>
            </a:r>
            <a:r>
              <a:rPr lang="en-US" sz="1400" dirty="0" err="1">
                <a:solidFill>
                  <a:srgbClr val="3C5790"/>
                </a:solidFill>
              </a:rPr>
              <a:t>g:else</a:t>
            </a:r>
            <a:r>
              <a:rPr lang="en-US" sz="1400" dirty="0">
                <a:solidFill>
                  <a:srgbClr val="3C5790"/>
                </a:solidFill>
              </a:rPr>
              <a:t> /&gt;.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iterating collections or arrays: &lt;</a:t>
            </a:r>
            <a:r>
              <a:rPr lang="en-US" sz="1400" dirty="0" err="1">
                <a:solidFill>
                  <a:srgbClr val="3C5790"/>
                </a:solidFill>
              </a:rPr>
              <a:t>g:each</a:t>
            </a:r>
            <a:r>
              <a:rPr lang="en-US" sz="1400" dirty="0">
                <a:solidFill>
                  <a:srgbClr val="3C5790"/>
                </a:solidFill>
              </a:rPr>
              <a:t> /&gt;.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create link we use: &lt;</a:t>
            </a:r>
            <a:r>
              <a:rPr lang="en-US" sz="1400" dirty="0" err="1">
                <a:solidFill>
                  <a:srgbClr val="3C5790"/>
                </a:solidFill>
              </a:rPr>
              <a:t>g:link</a:t>
            </a:r>
            <a:r>
              <a:rPr lang="en-US" sz="1400" dirty="0">
                <a:solidFill>
                  <a:srgbClr val="3C5790"/>
                </a:solidFill>
              </a:rPr>
              <a:t> /&gt;.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264AA3C-2D42-4688-8EB0-BA6F2AF2B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187" y="3200400"/>
            <a:ext cx="69056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190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Forms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66E51BF-02EF-4663-8680-EA4312B77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981200"/>
            <a:ext cx="6781800" cy="476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39980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Forms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Less common UI related form tags: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C744F4-F69C-43EE-9A05-9BDEBBB9E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438400"/>
            <a:ext cx="813435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656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Plugins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Many of the Grails feature are implemented as plugins, including GORM.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393165F-8600-467F-97C0-2BC366AC7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476500"/>
            <a:ext cx="7239000" cy="384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552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Plugins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2 main sources of plugins are Grails Central Plugin Repository and Grails website.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list grails plugins using the command: </a:t>
            </a:r>
            <a:r>
              <a:rPr lang="en-US" sz="1400" b="1" dirty="0">
                <a:solidFill>
                  <a:srgbClr val="3C5790"/>
                </a:solidFill>
              </a:rPr>
              <a:t>grails list-plugins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obtain extra information about the plugin using the command: </a:t>
            </a:r>
            <a:r>
              <a:rPr lang="en-US" sz="1400" b="1" dirty="0">
                <a:solidFill>
                  <a:srgbClr val="3C5790"/>
                </a:solidFill>
              </a:rPr>
              <a:t>grails plugin-info &lt;PLUGIN_NAME&gt;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install plugins using the command: </a:t>
            </a:r>
            <a:r>
              <a:rPr lang="en-US" sz="1400" b="1" dirty="0">
                <a:solidFill>
                  <a:srgbClr val="3C5790"/>
                </a:solidFill>
              </a:rPr>
              <a:t>grails install-plugin &lt;PLUGIN_NAME&gt;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1889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was developed to address bellow goals: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 a web framework for Java platform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re-use technologies such as Hibernate an Spring under a single interface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offer a consistent development framework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 sample applications that demonstrate the framework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provide a complete development mode, including a web server and automatic reload of resources </a:t>
            </a:r>
          </a:p>
        </p:txBody>
      </p:sp>
    </p:spTree>
    <p:extLst>
      <p:ext uri="{BB962C8B-B14F-4D97-AF65-F5344CB8AC3E}">
        <p14:creationId xmlns:p14="http://schemas.microsoft.com/office/powerpoint/2010/main" val="2341110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Plugins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09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Some of the plugins can depend from other plugins.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30E4F-DC37-457C-9FE1-E88C60AC8F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001962"/>
            <a:ext cx="72961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65748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Grails provides rapid </a:t>
            </a:r>
            <a:r>
              <a:rPr lang="en-US" sz="1400" dirty="0" err="1">
                <a:solidFill>
                  <a:srgbClr val="3C5790"/>
                </a:solidFill>
              </a:rPr>
              <a:t>devolpment</a:t>
            </a:r>
            <a:r>
              <a:rPr lang="en-US" sz="1400" dirty="0">
                <a:solidFill>
                  <a:srgbClr val="3C5790"/>
                </a:solidFill>
              </a:rPr>
              <a:t> of java applications.</a:t>
            </a:r>
          </a:p>
        </p:txBody>
      </p:sp>
    </p:spTree>
    <p:extLst>
      <p:ext uri="{BB962C8B-B14F-4D97-AF65-F5344CB8AC3E}">
        <p14:creationId xmlns:p14="http://schemas.microsoft.com/office/powerpoint/2010/main" val="6617942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fr-CA" sz="1600" dirty="0">
                <a:solidFill>
                  <a:schemeClr val="bg1"/>
                </a:solidFill>
              </a:rPr>
              <a:t>https://en.wikipedia.org/wiki/Grails_(framework)</a:t>
            </a:r>
          </a:p>
          <a:p>
            <a:r>
              <a:rPr lang="fr-CA" sz="1600" dirty="0">
                <a:solidFill>
                  <a:schemeClr val="bg1"/>
                </a:solidFill>
              </a:rPr>
              <a:t>http://www.tothenew.com/blog/my-top-9-features-from-grails-2-0/</a:t>
            </a:r>
          </a:p>
          <a:p>
            <a:r>
              <a:rPr lang="fr-CA" sz="1600" dirty="0">
                <a:solidFill>
                  <a:schemeClr val="bg1"/>
                </a:solidFill>
              </a:rPr>
              <a:t>Manning – </a:t>
            </a:r>
            <a:r>
              <a:rPr lang="fr-CA" sz="1600" dirty="0" err="1">
                <a:solidFill>
                  <a:schemeClr val="bg1"/>
                </a:solidFill>
              </a:rPr>
              <a:t>Grails</a:t>
            </a:r>
            <a:r>
              <a:rPr lang="fr-CA" sz="1600" dirty="0">
                <a:solidFill>
                  <a:schemeClr val="bg1"/>
                </a:solidFill>
              </a:rPr>
              <a:t> in Action 2</a:t>
            </a:r>
            <a:r>
              <a:rPr lang="fr-CA" sz="1600" baseline="30000" dirty="0">
                <a:solidFill>
                  <a:schemeClr val="bg1"/>
                </a:solidFill>
              </a:rPr>
              <a:t>nd</a:t>
            </a:r>
            <a:r>
              <a:rPr lang="fr-CA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edition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fr-CA" sz="1600" dirty="0" err="1">
                <a:solidFill>
                  <a:schemeClr val="bg1"/>
                </a:solidFill>
              </a:rPr>
              <a:t>Apress</a:t>
            </a:r>
            <a:r>
              <a:rPr lang="fr-CA" sz="1600" dirty="0">
                <a:solidFill>
                  <a:schemeClr val="bg1"/>
                </a:solidFill>
              </a:rPr>
              <a:t> – The </a:t>
            </a:r>
            <a:r>
              <a:rPr lang="fr-CA" sz="1600" dirty="0" err="1">
                <a:solidFill>
                  <a:schemeClr val="bg1"/>
                </a:solidFill>
              </a:rPr>
              <a:t>definitive</a:t>
            </a:r>
            <a:r>
              <a:rPr lang="fr-CA" sz="1600" dirty="0">
                <a:solidFill>
                  <a:schemeClr val="bg1"/>
                </a:solidFill>
              </a:rPr>
              <a:t> guide to </a:t>
            </a:r>
            <a:r>
              <a:rPr lang="fr-CA" sz="1600" dirty="0" err="1">
                <a:solidFill>
                  <a:schemeClr val="bg1"/>
                </a:solidFill>
              </a:rPr>
              <a:t>Grails</a:t>
            </a:r>
            <a:r>
              <a:rPr lang="fr-CA" sz="1600" dirty="0">
                <a:solidFill>
                  <a:schemeClr val="bg1"/>
                </a:solidFill>
              </a:rPr>
              <a:t> 2</a:t>
            </a:r>
          </a:p>
          <a:p>
            <a:r>
              <a:rPr lang="fr-CA" sz="1600" dirty="0" err="1">
                <a:solidFill>
                  <a:schemeClr val="bg1"/>
                </a:solidFill>
              </a:rPr>
              <a:t>Grails</a:t>
            </a:r>
            <a:r>
              <a:rPr lang="fr-CA" sz="1600" dirty="0">
                <a:solidFill>
                  <a:schemeClr val="bg1"/>
                </a:solidFill>
              </a:rPr>
              <a:t> a quick start guide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Improved Interactive Mode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Dynamic Domain Class Reloading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HTML5 scaffolded screens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Business Class Citizenship for Testing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Link Generation/Page Renderer APIs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GORM Finders with Groovy Collection find/</a:t>
            </a:r>
            <a:r>
              <a:rPr lang="en-US" sz="1400" dirty="0" err="1">
                <a:solidFill>
                  <a:srgbClr val="3C5790"/>
                </a:solidFill>
              </a:rPr>
              <a:t>findAll</a:t>
            </a:r>
            <a:r>
              <a:rPr lang="en-US" sz="1400" dirty="0">
                <a:solidFill>
                  <a:srgbClr val="3C5790"/>
                </a:solidFill>
              </a:rPr>
              <a:t> like syntax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Public methods in controllers as actions which can take arguments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New Improved Test Reports</a:t>
            </a:r>
          </a:p>
          <a:p>
            <a:r>
              <a:rPr lang="en-US" sz="1400" dirty="0">
                <a:solidFill>
                  <a:srgbClr val="3C5790"/>
                </a:solidFill>
              </a:rPr>
              <a:t>DB Console</a:t>
            </a:r>
          </a:p>
        </p:txBody>
      </p:sp>
    </p:spTree>
    <p:extLst>
      <p:ext uri="{BB962C8B-B14F-4D97-AF65-F5344CB8AC3E}">
        <p14:creationId xmlns:p14="http://schemas.microsoft.com/office/powerpoint/2010/main" val="3876506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Architecture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90ACA6-11F9-4ED2-B935-0BBEA0268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33600"/>
            <a:ext cx="7239000" cy="451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48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457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get Grails up and running we need to install Java and Groovy.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1512E69-9169-40FC-9291-87CCACBE6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133600"/>
            <a:ext cx="5410200" cy="460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14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Core</a:t>
            </a:r>
            <a:r>
              <a:rPr lang="fr-CA" dirty="0">
                <a:solidFill>
                  <a:schemeClr val="bg1"/>
                </a:solidFill>
              </a:rPr>
              <a:t>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To create a Grails application we need to run the following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grails create-app &lt;APP_NAME&gt;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we've created the Grails application we can start it using the command: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grails run-app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stop the application by pressing </a:t>
            </a:r>
            <a:r>
              <a:rPr lang="en-US" sz="1400" dirty="0" err="1">
                <a:solidFill>
                  <a:srgbClr val="3C5790"/>
                </a:solidFill>
              </a:rPr>
              <a:t>Ctrl+C</a:t>
            </a:r>
            <a:r>
              <a:rPr lang="en-US" sz="1400" dirty="0">
                <a:solidFill>
                  <a:srgbClr val="3C5790"/>
                </a:solidFill>
              </a:rPr>
              <a:t> or running </a:t>
            </a:r>
            <a:r>
              <a:rPr lang="en-US" sz="1400" b="1" dirty="0">
                <a:solidFill>
                  <a:srgbClr val="3C5790"/>
                </a:solidFill>
              </a:rPr>
              <a:t>grails stop-app </a:t>
            </a:r>
            <a:r>
              <a:rPr lang="en-US" sz="1400" dirty="0">
                <a:solidFill>
                  <a:srgbClr val="3C5790"/>
                </a:solidFill>
              </a:rPr>
              <a:t>from another command/terminal prompt.</a:t>
            </a:r>
          </a:p>
        </p:txBody>
      </p:sp>
    </p:spTree>
    <p:extLst>
      <p:ext uri="{BB962C8B-B14F-4D97-AF65-F5344CB8AC3E}">
        <p14:creationId xmlns:p14="http://schemas.microsoft.com/office/powerpoint/2010/main" val="3591580133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13357</TotalTime>
  <Words>1825</Words>
  <Application>Microsoft Office PowerPoint</Application>
  <PresentationFormat>On-screen Show (4:3)</PresentationFormat>
  <Paragraphs>194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143</vt:lpstr>
      <vt:lpstr>Grails</vt:lpstr>
      <vt:lpstr>Contents</vt:lpstr>
      <vt:lpstr>What is Grails ?</vt:lpstr>
      <vt:lpstr>History</vt:lpstr>
      <vt:lpstr>Goals</vt:lpstr>
      <vt:lpstr>Features</vt:lpstr>
      <vt:lpstr>Architecture</vt:lpstr>
      <vt:lpstr>Core 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Core (cont.)</vt:lpstr>
      <vt:lpstr>GORM</vt:lpstr>
      <vt:lpstr>GORM (cont.)</vt:lpstr>
      <vt:lpstr>GORM (cont.)</vt:lpstr>
      <vt:lpstr>GORM (cont.)</vt:lpstr>
      <vt:lpstr>GORM (cont.)</vt:lpstr>
      <vt:lpstr>Application Flow </vt:lpstr>
      <vt:lpstr>Application Flow (cont.)</vt:lpstr>
      <vt:lpstr>Application Flow (cont.)</vt:lpstr>
      <vt:lpstr>Application Flow (cont.)</vt:lpstr>
      <vt:lpstr>Forms</vt:lpstr>
      <vt:lpstr>Forms (cont.)</vt:lpstr>
      <vt:lpstr>Forms (cont.)</vt:lpstr>
      <vt:lpstr>Plugins </vt:lpstr>
      <vt:lpstr>Plugins (cont.)</vt:lpstr>
      <vt:lpstr>Plugins (cont.)</vt:lpstr>
      <vt:lpstr>Conclusion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1387</cp:revision>
  <dcterms:created xsi:type="dcterms:W3CDTF">2012-04-12T06:19:17Z</dcterms:created>
  <dcterms:modified xsi:type="dcterms:W3CDTF">2017-06-25T14:08:34Z</dcterms:modified>
</cp:coreProperties>
</file>