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82" r:id="rId5"/>
    <p:sldId id="483" r:id="rId6"/>
    <p:sldId id="485" r:id="rId7"/>
    <p:sldId id="486" r:id="rId8"/>
    <p:sldId id="487" r:id="rId9"/>
    <p:sldId id="488" r:id="rId10"/>
    <p:sldId id="489" r:id="rId11"/>
    <p:sldId id="490" r:id="rId12"/>
    <p:sldId id="484" r:id="rId13"/>
    <p:sldId id="494" r:id="rId14"/>
    <p:sldId id="496" r:id="rId15"/>
    <p:sldId id="493" r:id="rId16"/>
    <p:sldId id="514" r:id="rId17"/>
    <p:sldId id="491" r:id="rId18"/>
    <p:sldId id="497" r:id="rId19"/>
    <p:sldId id="498" r:id="rId20"/>
    <p:sldId id="503" r:id="rId21"/>
    <p:sldId id="522" r:id="rId22"/>
    <p:sldId id="523" r:id="rId23"/>
    <p:sldId id="515" r:id="rId24"/>
    <p:sldId id="511" r:id="rId25"/>
    <p:sldId id="504" r:id="rId26"/>
    <p:sldId id="517" r:id="rId27"/>
    <p:sldId id="547" r:id="rId28"/>
    <p:sldId id="548" r:id="rId29"/>
    <p:sldId id="513" r:id="rId30"/>
    <p:sldId id="525" r:id="rId31"/>
    <p:sldId id="526" r:id="rId32"/>
    <p:sldId id="527" r:id="rId33"/>
    <p:sldId id="528" r:id="rId34"/>
    <p:sldId id="529" r:id="rId35"/>
    <p:sldId id="499" r:id="rId36"/>
    <p:sldId id="508" r:id="rId37"/>
    <p:sldId id="524" r:id="rId38"/>
    <p:sldId id="512" r:id="rId39"/>
    <p:sldId id="510" r:id="rId40"/>
    <p:sldId id="509" r:id="rId41"/>
    <p:sldId id="533" r:id="rId42"/>
    <p:sldId id="532" r:id="rId43"/>
    <p:sldId id="534" r:id="rId44"/>
    <p:sldId id="520" r:id="rId45"/>
    <p:sldId id="521" r:id="rId46"/>
    <p:sldId id="530" r:id="rId47"/>
    <p:sldId id="507" r:id="rId48"/>
    <p:sldId id="492" r:id="rId49"/>
    <p:sldId id="500" r:id="rId50"/>
    <p:sldId id="501" r:id="rId51"/>
    <p:sldId id="502" r:id="rId52"/>
    <p:sldId id="551" r:id="rId53"/>
    <p:sldId id="506" r:id="rId54"/>
    <p:sldId id="535" r:id="rId55"/>
    <p:sldId id="536" r:id="rId56"/>
    <p:sldId id="537" r:id="rId57"/>
    <p:sldId id="538" r:id="rId58"/>
    <p:sldId id="539" r:id="rId59"/>
    <p:sldId id="541" r:id="rId60"/>
    <p:sldId id="545" r:id="rId61"/>
    <p:sldId id="542" r:id="rId62"/>
    <p:sldId id="544" r:id="rId63"/>
    <p:sldId id="543" r:id="rId64"/>
    <p:sldId id="552" r:id="rId65"/>
    <p:sldId id="553" r:id="rId66"/>
    <p:sldId id="554" r:id="rId67"/>
    <p:sldId id="555" r:id="rId68"/>
    <p:sldId id="556" r:id="rId69"/>
    <p:sldId id="456" r:id="rId70"/>
    <p:sldId id="558" r:id="rId71"/>
    <p:sldId id="559" r:id="rId72"/>
    <p:sldId id="560" r:id="rId73"/>
    <p:sldId id="562" r:id="rId74"/>
    <p:sldId id="563" r:id="rId75"/>
    <p:sldId id="564" r:id="rId76"/>
    <p:sldId id="561" r:id="rId77"/>
    <p:sldId id="566" r:id="rId78"/>
    <p:sldId id="565" r:id="rId79"/>
    <p:sldId id="557" r:id="rId80"/>
    <p:sldId id="389" r:id="rId81"/>
    <p:sldId id="259" r:id="rId8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7" d="100"/>
          <a:sy n="87" d="100"/>
        </p:scale>
        <p:origin x="13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23/06/2017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23/06/2017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23/06/2017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23/06/2017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23/06/2017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23/06/2017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23/06/2017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23/06/2017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23/06/2017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23/06/2017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23/06/2017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23/06/2017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Groovy</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95400"/>
          </a:xfrm>
        </p:spPr>
        <p:txBody>
          <a:bodyPr/>
          <a:lstStyle/>
          <a:p>
            <a:r>
              <a:rPr lang="en-US" sz="1400" b="1" dirty="0">
                <a:solidFill>
                  <a:srgbClr val="3C5790"/>
                </a:solidFill>
              </a:rPr>
              <a:t>Abstract syntax tree transformation</a:t>
            </a:r>
          </a:p>
          <a:p>
            <a:r>
              <a:rPr lang="en-US" sz="1400" dirty="0">
                <a:solidFill>
                  <a:srgbClr val="3C5790"/>
                </a:solidFill>
              </a:rPr>
              <a:t>When the Groovy compiler compiles Groovy scripts and classes, at some point in the process, the source code will end up being represented in memory in the form of a Concrete Syntax Tree, then transformed into an Abstract Syntax Tree.</a:t>
            </a:r>
          </a:p>
        </p:txBody>
      </p:sp>
    </p:spTree>
    <p:extLst>
      <p:ext uri="{BB962C8B-B14F-4D97-AF65-F5344CB8AC3E}">
        <p14:creationId xmlns:p14="http://schemas.microsoft.com/office/powerpoint/2010/main" val="261598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b="1" dirty="0">
                <a:solidFill>
                  <a:srgbClr val="3C5790"/>
                </a:solidFill>
              </a:rPr>
              <a:t>Traits</a:t>
            </a:r>
            <a:r>
              <a:rPr lang="en-US" sz="1400" dirty="0">
                <a:solidFill>
                  <a:srgbClr val="3C5790"/>
                </a:solidFill>
              </a:rPr>
              <a:t> are a structural construct of the language which allow: composition of behaviors, runtime implementation of interfaces, behavior overriding, and compatibility with static type checking/compilation.</a:t>
            </a:r>
          </a:p>
          <a:p>
            <a:r>
              <a:rPr lang="en-US" sz="1400" dirty="0">
                <a:solidFill>
                  <a:srgbClr val="3C5790"/>
                </a:solidFill>
              </a:rPr>
              <a:t>Traits can be seen as interfaces carrying both default implementations and state.</a:t>
            </a:r>
          </a:p>
        </p:txBody>
      </p:sp>
      <p:pic>
        <p:nvPicPr>
          <p:cNvPr id="2" name="Picture 1">
            <a:extLst>
              <a:ext uri="{FF2B5EF4-FFF2-40B4-BE49-F238E27FC236}">
                <a16:creationId xmlns:a16="http://schemas.microsoft.com/office/drawing/2014/main" id="{D2D53A81-F964-4AB0-8AF8-137266DE3171}"/>
              </a:ext>
            </a:extLst>
          </p:cNvPr>
          <p:cNvPicPr>
            <a:picLocks noChangeAspect="1"/>
          </p:cNvPicPr>
          <p:nvPr/>
        </p:nvPicPr>
        <p:blipFill>
          <a:blip r:embed="rId3"/>
          <a:stretch>
            <a:fillRect/>
          </a:stretch>
        </p:blipFill>
        <p:spPr>
          <a:xfrm>
            <a:off x="538162" y="3038475"/>
            <a:ext cx="8067675" cy="781050"/>
          </a:xfrm>
          <a:prstGeom prst="rect">
            <a:avLst/>
          </a:prstGeom>
        </p:spPr>
      </p:pic>
    </p:spTree>
    <p:extLst>
      <p:ext uri="{BB962C8B-B14F-4D97-AF65-F5344CB8AC3E}">
        <p14:creationId xmlns:p14="http://schemas.microsoft.com/office/powerpoint/2010/main" val="335073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Why</a:t>
            </a:r>
            <a:r>
              <a:rPr lang="fr-CA" dirty="0">
                <a:solidFill>
                  <a:schemeClr val="bg1"/>
                </a:solidFill>
              </a:rPr>
              <a:t> use Groovy ?</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focus on simplicity and ease of use as its leading principle.</a:t>
            </a:r>
          </a:p>
          <a:p>
            <a:r>
              <a:rPr lang="en-US" sz="1400" dirty="0">
                <a:solidFill>
                  <a:srgbClr val="3C5790"/>
                </a:solidFill>
              </a:rPr>
              <a:t>The enhancements of Groovy compared to Java can be classified as:</a:t>
            </a:r>
          </a:p>
          <a:p>
            <a:pPr lvl="1"/>
            <a:r>
              <a:rPr lang="en-US" sz="1400" dirty="0">
                <a:solidFill>
                  <a:srgbClr val="3C5790"/>
                </a:solidFill>
              </a:rPr>
              <a:t>Groovy language features</a:t>
            </a:r>
          </a:p>
          <a:p>
            <a:pPr lvl="1"/>
            <a:r>
              <a:rPr lang="en-US" sz="1400" dirty="0">
                <a:solidFill>
                  <a:srgbClr val="3C5790"/>
                </a:solidFill>
              </a:rPr>
              <a:t>Groovy specific libraries</a:t>
            </a:r>
          </a:p>
          <a:p>
            <a:pPr lvl="1"/>
            <a:r>
              <a:rPr lang="en-US" sz="1400" dirty="0">
                <a:solidFill>
                  <a:srgbClr val="3C5790"/>
                </a:solidFill>
              </a:rPr>
              <a:t>Additional methods to existing Java classes by the Groovy Developer Kit, this is commonly known as the Groovy JDK.</a:t>
            </a:r>
          </a:p>
        </p:txBody>
      </p:sp>
    </p:spTree>
    <p:extLst>
      <p:ext uri="{BB962C8B-B14F-4D97-AF65-F5344CB8AC3E}">
        <p14:creationId xmlns:p14="http://schemas.microsoft.com/office/powerpoint/2010/main" val="64078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Why</a:t>
            </a:r>
            <a:r>
              <a:rPr lang="fr-CA" dirty="0">
                <a:solidFill>
                  <a:schemeClr val="bg1"/>
                </a:solidFill>
              </a:rPr>
              <a:t> use Groovy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Simplification </a:t>
            </a:r>
          </a:p>
          <a:p>
            <a:r>
              <a:rPr lang="en-US" sz="1400" dirty="0">
                <a:solidFill>
                  <a:srgbClr val="3C5790"/>
                </a:solidFill>
              </a:rPr>
              <a:t>Groovy does not require semicolons at the end of statements.</a:t>
            </a:r>
          </a:p>
          <a:p>
            <a:r>
              <a:rPr lang="en-US" sz="1400" dirty="0">
                <a:solidFill>
                  <a:srgbClr val="3C5790"/>
                </a:solidFill>
              </a:rPr>
              <a:t>The return keyword can be left out, by default Groovy returns the last expression of the method.</a:t>
            </a:r>
          </a:p>
          <a:p>
            <a:r>
              <a:rPr lang="en-US" sz="1400" dirty="0">
                <a:solidFill>
                  <a:srgbClr val="3C5790"/>
                </a:solidFill>
              </a:rPr>
              <a:t>Top level parentheses can be left out, the public keyword can be left out, it is the default in Groovy.</a:t>
            </a:r>
          </a:p>
          <a:p>
            <a:r>
              <a:rPr lang="en-US" sz="1400" dirty="0">
                <a:solidFill>
                  <a:srgbClr val="3C5790"/>
                </a:solidFill>
              </a:rPr>
              <a:t>It also allows optional typing.</a:t>
            </a:r>
          </a:p>
          <a:p>
            <a:endParaRPr lang="en-US" sz="1400" dirty="0">
              <a:solidFill>
                <a:srgbClr val="3C5790"/>
              </a:solidFill>
            </a:endParaRPr>
          </a:p>
        </p:txBody>
      </p:sp>
    </p:spTree>
    <p:extLst>
      <p:ext uri="{BB962C8B-B14F-4D97-AF65-F5344CB8AC3E}">
        <p14:creationId xmlns:p14="http://schemas.microsoft.com/office/powerpoint/2010/main" val="418211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Why</a:t>
            </a:r>
            <a:r>
              <a:rPr lang="fr-CA" dirty="0">
                <a:solidFill>
                  <a:schemeClr val="bg1"/>
                </a:solidFill>
              </a:rPr>
              <a:t> use Groovy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Flexibility </a:t>
            </a:r>
          </a:p>
          <a:p>
            <a:r>
              <a:rPr lang="en-US" sz="1400" dirty="0">
                <a:solidFill>
                  <a:srgbClr val="3C5790"/>
                </a:solidFill>
              </a:rPr>
              <a:t>Groovy allows to change classes and methods at runtime.</a:t>
            </a:r>
          </a:p>
          <a:p>
            <a:r>
              <a:rPr lang="en-US" sz="1400" dirty="0">
                <a:solidFill>
                  <a:srgbClr val="3C5790"/>
                </a:solidFill>
              </a:rPr>
              <a:t>If a method is called which does not exist on a class, the class can intercept this call and react to it.</a:t>
            </a:r>
          </a:p>
          <a:p>
            <a:r>
              <a:rPr lang="en-US" sz="1400" dirty="0">
                <a:solidFill>
                  <a:srgbClr val="3C5790"/>
                </a:solidFill>
              </a:rPr>
              <a:t>This allows for example that Groovy provides a very flexible builder pattern.</a:t>
            </a:r>
          </a:p>
        </p:txBody>
      </p:sp>
    </p:spTree>
    <p:extLst>
      <p:ext uri="{BB962C8B-B14F-4D97-AF65-F5344CB8AC3E}">
        <p14:creationId xmlns:p14="http://schemas.microsoft.com/office/powerpoint/2010/main" val="113533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4" name="Picture 3">
            <a:extLst>
              <a:ext uri="{FF2B5EF4-FFF2-40B4-BE49-F238E27FC236}">
                <a16:creationId xmlns:a16="http://schemas.microsoft.com/office/drawing/2014/main" id="{B616530F-E0D6-4E91-9D8C-0EB2D93F3E66}"/>
              </a:ext>
            </a:extLst>
          </p:cNvPr>
          <p:cNvPicPr>
            <a:picLocks noChangeAspect="1"/>
          </p:cNvPicPr>
          <p:nvPr/>
        </p:nvPicPr>
        <p:blipFill>
          <a:blip r:embed="rId3"/>
          <a:stretch>
            <a:fillRect/>
          </a:stretch>
        </p:blipFill>
        <p:spPr>
          <a:xfrm>
            <a:off x="1524000" y="1904792"/>
            <a:ext cx="5410200" cy="4953208"/>
          </a:xfrm>
          <a:prstGeom prst="rect">
            <a:avLst/>
          </a:prstGeom>
        </p:spPr>
      </p:pic>
    </p:spTree>
    <p:extLst>
      <p:ext uri="{BB962C8B-B14F-4D97-AF65-F5344CB8AC3E}">
        <p14:creationId xmlns:p14="http://schemas.microsoft.com/office/powerpoint/2010/main" val="76868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Groovy source files ends with the .groovy extension.</a:t>
            </a:r>
          </a:p>
          <a:p>
            <a:r>
              <a:rPr lang="en-US" sz="1400" dirty="0">
                <a:solidFill>
                  <a:srgbClr val="3C5790"/>
                </a:solidFill>
              </a:rPr>
              <a:t>This file can contain a Groovy script or a Groovy class.</a:t>
            </a:r>
          </a:p>
          <a:p>
            <a:r>
              <a:rPr lang="en-US" sz="1400" dirty="0">
                <a:solidFill>
                  <a:srgbClr val="3C5790"/>
                </a:solidFill>
              </a:rPr>
              <a:t>Groovy scripts are converted at compile time to a class which extends the </a:t>
            </a:r>
            <a:r>
              <a:rPr lang="en-US" sz="1400" dirty="0" err="1">
                <a:solidFill>
                  <a:srgbClr val="3C5790"/>
                </a:solidFill>
              </a:rPr>
              <a:t>groovy.lang.Script</a:t>
            </a:r>
            <a:r>
              <a:rPr lang="en-US" sz="1400" dirty="0">
                <a:solidFill>
                  <a:srgbClr val="3C5790"/>
                </a:solidFill>
              </a:rPr>
              <a:t> class.</a:t>
            </a:r>
          </a:p>
        </p:txBody>
      </p:sp>
    </p:spTree>
    <p:extLst>
      <p:ext uri="{BB962C8B-B14F-4D97-AF65-F5344CB8AC3E}">
        <p14:creationId xmlns:p14="http://schemas.microsoft.com/office/powerpoint/2010/main" val="105562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automatically imports the following packages and classes which can be used in Groovy without specifying the package name.</a:t>
            </a:r>
          </a:p>
          <a:p>
            <a:pPr lvl="1"/>
            <a:r>
              <a:rPr lang="en-US" sz="1400" dirty="0">
                <a:solidFill>
                  <a:srgbClr val="3C5790"/>
                </a:solidFill>
              </a:rPr>
              <a:t>groovy.lang.*</a:t>
            </a:r>
          </a:p>
          <a:p>
            <a:pPr lvl="1"/>
            <a:r>
              <a:rPr lang="en-US" sz="1400" dirty="0">
                <a:solidFill>
                  <a:srgbClr val="3C5790"/>
                </a:solidFill>
              </a:rPr>
              <a:t>groovy.util.*</a:t>
            </a:r>
          </a:p>
          <a:p>
            <a:pPr lvl="1"/>
            <a:r>
              <a:rPr lang="en-US" sz="1400" dirty="0">
                <a:solidFill>
                  <a:srgbClr val="3C5790"/>
                </a:solidFill>
              </a:rPr>
              <a:t>java.lang.*</a:t>
            </a:r>
          </a:p>
          <a:p>
            <a:pPr lvl="1"/>
            <a:r>
              <a:rPr lang="en-US" sz="1400" dirty="0">
                <a:solidFill>
                  <a:srgbClr val="3C5790"/>
                </a:solidFill>
              </a:rPr>
              <a:t>java.util.*</a:t>
            </a:r>
          </a:p>
          <a:p>
            <a:pPr lvl="1"/>
            <a:r>
              <a:rPr lang="en-US" sz="1400" dirty="0">
                <a:solidFill>
                  <a:srgbClr val="3C5790"/>
                </a:solidFill>
              </a:rPr>
              <a:t>java.net.*</a:t>
            </a:r>
          </a:p>
          <a:p>
            <a:pPr lvl="1"/>
            <a:r>
              <a:rPr lang="en-US" sz="1400" dirty="0">
                <a:solidFill>
                  <a:srgbClr val="3C5790"/>
                </a:solidFill>
              </a:rPr>
              <a:t>java.io.*</a:t>
            </a:r>
          </a:p>
          <a:p>
            <a:pPr lvl="1"/>
            <a:r>
              <a:rPr lang="en-US" sz="1400" dirty="0" err="1">
                <a:solidFill>
                  <a:srgbClr val="3C5790"/>
                </a:solidFill>
              </a:rPr>
              <a:t>java.math.BigInteger</a:t>
            </a:r>
            <a:endParaRPr lang="en-US" sz="1400" dirty="0">
              <a:solidFill>
                <a:srgbClr val="3C5790"/>
              </a:solidFill>
            </a:endParaRPr>
          </a:p>
          <a:p>
            <a:pPr lvl="1"/>
            <a:r>
              <a:rPr lang="en-US" sz="1400" dirty="0" err="1">
                <a:solidFill>
                  <a:srgbClr val="3C5790"/>
                </a:solidFill>
              </a:rPr>
              <a:t>java.math.BigDecimal</a:t>
            </a:r>
            <a:endParaRPr lang="en-US" sz="1400" dirty="0">
              <a:solidFill>
                <a:srgbClr val="3C5790"/>
              </a:solidFill>
            </a:endParaRPr>
          </a:p>
        </p:txBody>
      </p:sp>
    </p:spTree>
    <p:extLst>
      <p:ext uri="{BB962C8B-B14F-4D97-AF65-F5344CB8AC3E}">
        <p14:creationId xmlns:p14="http://schemas.microsoft.com/office/powerpoint/2010/main" val="332058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We can execute a Groovy class or script from:</a:t>
            </a:r>
          </a:p>
          <a:p>
            <a:r>
              <a:rPr lang="en-US" sz="1400" dirty="0">
                <a:solidFill>
                  <a:srgbClr val="3C5790"/>
                </a:solidFill>
              </a:rPr>
              <a:t>The Groovy shell: </a:t>
            </a:r>
            <a:r>
              <a:rPr lang="en-US" sz="1400" b="1" dirty="0" err="1">
                <a:solidFill>
                  <a:srgbClr val="3C5790"/>
                </a:solidFill>
              </a:rPr>
              <a:t>groovysh</a:t>
            </a:r>
            <a:endParaRPr lang="en-US" sz="1400" b="1" dirty="0">
              <a:solidFill>
                <a:srgbClr val="3C5790"/>
              </a:solidFill>
            </a:endParaRPr>
          </a:p>
          <a:p>
            <a:r>
              <a:rPr lang="en-US" sz="1400" dirty="0">
                <a:solidFill>
                  <a:srgbClr val="3C5790"/>
                </a:solidFill>
              </a:rPr>
              <a:t>The Groovy interpreter: </a:t>
            </a:r>
            <a:r>
              <a:rPr lang="en-US" sz="1400" b="1" dirty="0">
                <a:solidFill>
                  <a:srgbClr val="3C5790"/>
                </a:solidFill>
              </a:rPr>
              <a:t>groovy</a:t>
            </a:r>
          </a:p>
          <a:p>
            <a:r>
              <a:rPr lang="en-US" sz="1400" dirty="0">
                <a:solidFill>
                  <a:srgbClr val="3C5790"/>
                </a:solidFill>
              </a:rPr>
              <a:t>The Groovy Console : </a:t>
            </a:r>
            <a:r>
              <a:rPr lang="en-US" sz="1400" b="1" dirty="0" err="1">
                <a:solidFill>
                  <a:srgbClr val="3C5790"/>
                </a:solidFill>
              </a:rPr>
              <a:t>groovyConsole</a:t>
            </a:r>
            <a:endParaRPr lang="en-US" sz="1400" b="1" dirty="0">
              <a:solidFill>
                <a:srgbClr val="3C5790"/>
              </a:solidFill>
            </a:endParaRPr>
          </a:p>
          <a:p>
            <a:r>
              <a:rPr lang="en-US" sz="1400" dirty="0" err="1">
                <a:solidFill>
                  <a:srgbClr val="3C5790"/>
                </a:solidFill>
              </a:rPr>
              <a:t>Complile</a:t>
            </a:r>
            <a:r>
              <a:rPr lang="en-US" sz="1400" dirty="0">
                <a:solidFill>
                  <a:srgbClr val="3C5790"/>
                </a:solidFill>
              </a:rPr>
              <a:t> Groovy code to </a:t>
            </a:r>
            <a:r>
              <a:rPr lang="en-US" sz="1400" dirty="0" err="1">
                <a:solidFill>
                  <a:srgbClr val="3C5790"/>
                </a:solidFill>
              </a:rPr>
              <a:t>classfiles</a:t>
            </a:r>
            <a:r>
              <a:rPr lang="en-US" sz="1400" dirty="0">
                <a:solidFill>
                  <a:srgbClr val="3C5790"/>
                </a:solidFill>
              </a:rPr>
              <a:t> and run it via the Java virtual machine</a:t>
            </a:r>
          </a:p>
        </p:txBody>
      </p:sp>
    </p:spTree>
    <p:extLst>
      <p:ext uri="{BB962C8B-B14F-4D97-AF65-F5344CB8AC3E}">
        <p14:creationId xmlns:p14="http://schemas.microsoft.com/office/powerpoint/2010/main" val="123360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57200"/>
          </a:xfrm>
        </p:spPr>
        <p:txBody>
          <a:bodyPr/>
          <a:lstStyle/>
          <a:p>
            <a:r>
              <a:rPr lang="en-US" sz="1400" dirty="0">
                <a:solidFill>
                  <a:srgbClr val="3C5790"/>
                </a:solidFill>
              </a:rPr>
              <a:t>The console allows to test Groovy code.</a:t>
            </a:r>
          </a:p>
        </p:txBody>
      </p:sp>
      <p:pic>
        <p:nvPicPr>
          <p:cNvPr id="2" name="Picture 1">
            <a:extLst>
              <a:ext uri="{FF2B5EF4-FFF2-40B4-BE49-F238E27FC236}">
                <a16:creationId xmlns:a16="http://schemas.microsoft.com/office/drawing/2014/main" id="{D2DA374B-BEB7-469F-8395-410BC077064C}"/>
              </a:ext>
            </a:extLst>
          </p:cNvPr>
          <p:cNvPicPr>
            <a:picLocks noChangeAspect="1"/>
          </p:cNvPicPr>
          <p:nvPr/>
        </p:nvPicPr>
        <p:blipFill>
          <a:blip r:embed="rId3"/>
          <a:stretch>
            <a:fillRect/>
          </a:stretch>
        </p:blipFill>
        <p:spPr>
          <a:xfrm>
            <a:off x="1828800" y="2667000"/>
            <a:ext cx="5267325" cy="3429000"/>
          </a:xfrm>
          <a:prstGeom prst="rect">
            <a:avLst/>
          </a:prstGeom>
        </p:spPr>
      </p:pic>
    </p:spTree>
    <p:extLst>
      <p:ext uri="{BB962C8B-B14F-4D97-AF65-F5344CB8AC3E}">
        <p14:creationId xmlns:p14="http://schemas.microsoft.com/office/powerpoint/2010/main" val="125387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Groovy ?</a:t>
            </a:r>
          </a:p>
          <a:p>
            <a:r>
              <a:rPr lang="fr-CA" sz="1600" dirty="0" err="1">
                <a:solidFill>
                  <a:srgbClr val="3C5790"/>
                </a:solidFill>
              </a:rPr>
              <a:t>History</a:t>
            </a:r>
            <a:endParaRPr lang="fr-CA" sz="1600" dirty="0">
              <a:solidFill>
                <a:srgbClr val="3C5790"/>
              </a:solidFill>
            </a:endParaRPr>
          </a:p>
          <a:p>
            <a:r>
              <a:rPr lang="fr-CA" sz="1600" dirty="0" err="1">
                <a:solidFill>
                  <a:srgbClr val="3C5790"/>
                </a:solidFill>
              </a:rPr>
              <a:t>Features</a:t>
            </a:r>
            <a:endParaRPr lang="fr-CA" sz="1600" dirty="0">
              <a:solidFill>
                <a:srgbClr val="3C5790"/>
              </a:solidFill>
            </a:endParaRPr>
          </a:p>
          <a:p>
            <a:r>
              <a:rPr lang="fr-CA" sz="1600" dirty="0" err="1">
                <a:solidFill>
                  <a:srgbClr val="3C5790"/>
                </a:solidFill>
              </a:rPr>
              <a:t>Why</a:t>
            </a:r>
            <a:r>
              <a:rPr lang="fr-CA" sz="1600" dirty="0">
                <a:solidFill>
                  <a:srgbClr val="3C5790"/>
                </a:solidFill>
              </a:rPr>
              <a:t> use Groovy ?</a:t>
            </a: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Operator</a:t>
            </a:r>
            <a:r>
              <a:rPr lang="fr-CA" sz="1600" dirty="0">
                <a:solidFill>
                  <a:srgbClr val="3C5790"/>
                </a:solidFill>
              </a:rPr>
              <a:t> </a:t>
            </a:r>
            <a:r>
              <a:rPr lang="fr-CA" sz="1600" dirty="0" err="1">
                <a:solidFill>
                  <a:srgbClr val="3C5790"/>
                </a:solidFill>
              </a:rPr>
              <a:t>Overloading</a:t>
            </a:r>
            <a:endParaRPr lang="fr-CA" sz="1600" dirty="0">
              <a:solidFill>
                <a:srgbClr val="3C5790"/>
              </a:solidFill>
            </a:endParaRPr>
          </a:p>
          <a:p>
            <a:r>
              <a:rPr lang="fr-CA" sz="1600" dirty="0">
                <a:solidFill>
                  <a:srgbClr val="3C5790"/>
                </a:solidFill>
              </a:rPr>
              <a:t>Data Type</a:t>
            </a:r>
          </a:p>
          <a:p>
            <a:r>
              <a:rPr lang="fr-CA" sz="1600" dirty="0">
                <a:solidFill>
                  <a:srgbClr val="3C5790"/>
                </a:solidFill>
              </a:rPr>
              <a:t>Classes</a:t>
            </a:r>
          </a:p>
          <a:p>
            <a:r>
              <a:rPr lang="fr-CA" sz="1600" dirty="0" err="1">
                <a:solidFill>
                  <a:srgbClr val="3C5790"/>
                </a:solidFill>
              </a:rPr>
              <a:t>Gpath</a:t>
            </a:r>
            <a:endParaRPr lang="fr-CA" sz="1600" dirty="0">
              <a:solidFill>
                <a:srgbClr val="3C5790"/>
              </a:solidFill>
            </a:endParaRPr>
          </a:p>
          <a:p>
            <a:r>
              <a:rPr lang="fr-CA" sz="1600" dirty="0">
                <a:solidFill>
                  <a:srgbClr val="3C5790"/>
                </a:solidFill>
              </a:rPr>
              <a:t>Control Structures</a:t>
            </a:r>
          </a:p>
          <a:p>
            <a:r>
              <a:rPr lang="fr-CA" sz="1600" dirty="0" err="1">
                <a:solidFill>
                  <a:srgbClr val="3C5790"/>
                </a:solidFill>
              </a:rPr>
              <a:t>Clojure</a:t>
            </a:r>
            <a:endParaRPr lang="fr-CA" sz="1600" dirty="0">
              <a:solidFill>
                <a:srgbClr val="3C5790"/>
              </a:solidFill>
            </a:endParaRPr>
          </a:p>
          <a:p>
            <a:r>
              <a:rPr lang="fr-CA" sz="1600" dirty="0" err="1">
                <a:solidFill>
                  <a:srgbClr val="3C5790"/>
                </a:solidFill>
              </a:rPr>
              <a:t>Frameworks</a:t>
            </a:r>
            <a:endParaRPr lang="fr-CA" sz="1600" dirty="0">
              <a:solidFill>
                <a:srgbClr val="3C5790"/>
              </a:solidFill>
            </a:endParaRPr>
          </a:p>
          <a:p>
            <a:r>
              <a:rPr lang="fr-CA" sz="1600" dirty="0">
                <a:solidFill>
                  <a:srgbClr val="3C5790"/>
                </a:solidFill>
              </a:rPr>
              <a:t>GDK</a:t>
            </a:r>
          </a:p>
          <a:p>
            <a:r>
              <a:rPr lang="fr-CA" sz="1600" dirty="0" err="1">
                <a:solidFill>
                  <a:srgbClr val="3C5790"/>
                </a:solidFill>
              </a:rPr>
              <a:t>Conclussion</a:t>
            </a:r>
            <a:endParaRPr lang="fr-CA" sz="1600" dirty="0">
              <a:solidFill>
                <a:srgbClr val="3C5790"/>
              </a:solidFill>
            </a:endParaRPr>
          </a:p>
          <a:p>
            <a:r>
              <a:rPr lang="fr-CA" sz="1600" dirty="0" err="1">
                <a:solidFill>
                  <a:srgbClr val="3C5790"/>
                </a:solidFill>
              </a:rPr>
              <a:t>Bibliography</a:t>
            </a:r>
            <a:endParaRPr lang="fr-CA" sz="1600" dirty="0">
              <a:solidFill>
                <a:srgbClr val="3C5790"/>
              </a:solidFill>
            </a:endParaRP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Compiling Groovy is straightforward because it comes with a compiler called </a:t>
            </a:r>
            <a:r>
              <a:rPr lang="en-US" sz="1400" b="1" dirty="0" err="1">
                <a:solidFill>
                  <a:srgbClr val="3C5790"/>
                </a:solidFill>
              </a:rPr>
              <a:t>groovyc</a:t>
            </a:r>
            <a:r>
              <a:rPr lang="en-US" sz="1400" dirty="0">
                <a:solidFill>
                  <a:srgbClr val="3C5790"/>
                </a:solidFill>
              </a:rPr>
              <a:t>.</a:t>
            </a:r>
          </a:p>
          <a:p>
            <a:r>
              <a:rPr lang="en-US" sz="1400" dirty="0">
                <a:solidFill>
                  <a:srgbClr val="3C5790"/>
                </a:solidFill>
              </a:rPr>
              <a:t>The </a:t>
            </a:r>
            <a:r>
              <a:rPr lang="en-US" sz="1400" dirty="0" err="1">
                <a:solidFill>
                  <a:srgbClr val="3C5790"/>
                </a:solidFill>
              </a:rPr>
              <a:t>groovyc</a:t>
            </a:r>
            <a:r>
              <a:rPr lang="en-US" sz="1400" dirty="0">
                <a:solidFill>
                  <a:srgbClr val="3C5790"/>
                </a:solidFill>
              </a:rPr>
              <a:t> compiler generates at least one class file for each Groovy source file compiled.</a:t>
            </a:r>
          </a:p>
          <a:p>
            <a:r>
              <a:rPr lang="en-US" sz="1400" dirty="0">
                <a:solidFill>
                  <a:srgbClr val="3C5790"/>
                </a:solidFill>
              </a:rPr>
              <a:t>The name of the compiled class matches the name of the script being compiled.</a:t>
            </a:r>
          </a:p>
          <a:p>
            <a:r>
              <a:rPr lang="en-US" sz="1400" dirty="0">
                <a:solidFill>
                  <a:srgbClr val="3C5790"/>
                </a:solidFill>
              </a:rPr>
              <a:t>Groovy comes with a </a:t>
            </a:r>
            <a:r>
              <a:rPr lang="en-US" sz="1400" dirty="0" err="1">
                <a:solidFill>
                  <a:srgbClr val="3C5790"/>
                </a:solidFill>
              </a:rPr>
              <a:t>groovyc</a:t>
            </a:r>
            <a:r>
              <a:rPr lang="en-US" sz="1400" dirty="0">
                <a:solidFill>
                  <a:srgbClr val="3C5790"/>
                </a:solidFill>
              </a:rPr>
              <a:t> Ant task that works pretty much like the </a:t>
            </a:r>
            <a:r>
              <a:rPr lang="en-US" sz="1400" dirty="0" err="1">
                <a:solidFill>
                  <a:srgbClr val="3C5790"/>
                </a:solidFill>
              </a:rPr>
              <a:t>javac</a:t>
            </a:r>
            <a:r>
              <a:rPr lang="en-US" sz="1400" dirty="0">
                <a:solidFill>
                  <a:srgbClr val="3C5790"/>
                </a:solidFill>
              </a:rPr>
              <a:t> task. </a:t>
            </a:r>
          </a:p>
          <a:p>
            <a:pPr marL="0" indent="0">
              <a:buNone/>
            </a:pPr>
            <a:endParaRPr lang="en-US" sz="1400" dirty="0">
              <a:solidFill>
                <a:srgbClr val="3C5790"/>
              </a:solidFill>
            </a:endParaRPr>
          </a:p>
        </p:txBody>
      </p:sp>
    </p:spTree>
    <p:extLst>
      <p:ext uri="{BB962C8B-B14F-4D97-AF65-F5344CB8AC3E}">
        <p14:creationId xmlns:p14="http://schemas.microsoft.com/office/powerpoint/2010/main" val="193630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Groovy enhances Java at the source-code level but stays compatible at the bytecode level.</a:t>
            </a:r>
          </a:p>
        </p:txBody>
      </p:sp>
      <p:pic>
        <p:nvPicPr>
          <p:cNvPr id="2" name="Picture 1">
            <a:extLst>
              <a:ext uri="{FF2B5EF4-FFF2-40B4-BE49-F238E27FC236}">
                <a16:creationId xmlns:a16="http://schemas.microsoft.com/office/drawing/2014/main" id="{A0C2B9BE-573E-428E-8D45-71FDDA89D25E}"/>
              </a:ext>
            </a:extLst>
          </p:cNvPr>
          <p:cNvPicPr>
            <a:picLocks noChangeAspect="1"/>
          </p:cNvPicPr>
          <p:nvPr/>
        </p:nvPicPr>
        <p:blipFill>
          <a:blip r:embed="rId3"/>
          <a:stretch>
            <a:fillRect/>
          </a:stretch>
        </p:blipFill>
        <p:spPr>
          <a:xfrm>
            <a:off x="1371600" y="2362200"/>
            <a:ext cx="5867400" cy="4129183"/>
          </a:xfrm>
          <a:prstGeom prst="rect">
            <a:avLst/>
          </a:prstGeom>
        </p:spPr>
      </p:pic>
    </p:spTree>
    <p:extLst>
      <p:ext uri="{BB962C8B-B14F-4D97-AF65-F5344CB8AC3E}">
        <p14:creationId xmlns:p14="http://schemas.microsoft.com/office/powerpoint/2010/main" val="356380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Groovy syntax is line-oriented, but the execution of Groovy code is not.</a:t>
            </a:r>
          </a:p>
          <a:p>
            <a:r>
              <a:rPr lang="en-US" sz="1400" dirty="0">
                <a:solidFill>
                  <a:srgbClr val="3C5790"/>
                </a:solidFill>
              </a:rPr>
              <a:t>Groovy code is fully parsed, and a class is generated from the information that the parser has built.</a:t>
            </a:r>
          </a:p>
          <a:p>
            <a:r>
              <a:rPr lang="en-US" sz="1400" dirty="0">
                <a:solidFill>
                  <a:srgbClr val="3C5790"/>
                </a:solidFill>
              </a:rPr>
              <a:t>The generated class is the binding device between Groovy and Java, and Groovy classes are generated such that their format is identical to Java bytecode.</a:t>
            </a:r>
          </a:p>
        </p:txBody>
      </p:sp>
      <p:pic>
        <p:nvPicPr>
          <p:cNvPr id="3" name="Picture 2">
            <a:extLst>
              <a:ext uri="{FF2B5EF4-FFF2-40B4-BE49-F238E27FC236}">
                <a16:creationId xmlns:a16="http://schemas.microsoft.com/office/drawing/2014/main" id="{3FB4E962-9E67-4DC9-81A5-6DDDEAA2B168}"/>
              </a:ext>
            </a:extLst>
          </p:cNvPr>
          <p:cNvPicPr>
            <a:picLocks noChangeAspect="1"/>
          </p:cNvPicPr>
          <p:nvPr/>
        </p:nvPicPr>
        <p:blipFill>
          <a:blip r:embed="rId3"/>
          <a:stretch>
            <a:fillRect/>
          </a:stretch>
        </p:blipFill>
        <p:spPr>
          <a:xfrm>
            <a:off x="2057400" y="2971800"/>
            <a:ext cx="4386263" cy="3718951"/>
          </a:xfrm>
          <a:prstGeom prst="rect">
            <a:avLst/>
          </a:prstGeom>
        </p:spPr>
      </p:pic>
    </p:spTree>
    <p:extLst>
      <p:ext uri="{BB962C8B-B14F-4D97-AF65-F5344CB8AC3E}">
        <p14:creationId xmlns:p14="http://schemas.microsoft.com/office/powerpoint/2010/main" val="3656118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One difference between Java and Groovy is that the == operator will check for equality and not for identity.</a:t>
            </a:r>
          </a:p>
          <a:p>
            <a:r>
              <a:rPr lang="en-US" sz="1400" dirty="0">
                <a:solidFill>
                  <a:srgbClr val="3C5790"/>
                </a:solidFill>
              </a:rPr>
              <a:t>Java checks if both variables points to the same object while Groovy checks if both variables are equals.</a:t>
            </a:r>
          </a:p>
          <a:p>
            <a:r>
              <a:rPr lang="en-US" sz="1400" dirty="0">
                <a:solidFill>
                  <a:srgbClr val="3C5790"/>
                </a:solidFill>
              </a:rPr>
              <a:t>To check for identify you can use in Groovy the </a:t>
            </a:r>
            <a:r>
              <a:rPr lang="en-US" sz="1400" b="1" dirty="0">
                <a:solidFill>
                  <a:srgbClr val="3C5790"/>
                </a:solidFill>
              </a:rPr>
              <a:t>is()</a:t>
            </a:r>
            <a:r>
              <a:rPr lang="en-US" sz="1400" dirty="0">
                <a:solidFill>
                  <a:srgbClr val="3C5790"/>
                </a:solidFill>
              </a:rPr>
              <a:t> method.</a:t>
            </a:r>
          </a:p>
          <a:p>
            <a:pPr marL="0" indent="0">
              <a:buNone/>
            </a:pPr>
            <a:endParaRPr lang="en-US" sz="1400" dirty="0">
              <a:solidFill>
                <a:srgbClr val="3C5790"/>
              </a:solidFill>
            </a:endParaRPr>
          </a:p>
        </p:txBody>
      </p:sp>
    </p:spTree>
    <p:extLst>
      <p:ext uri="{BB962C8B-B14F-4D97-AF65-F5344CB8AC3E}">
        <p14:creationId xmlns:p14="http://schemas.microsoft.com/office/powerpoint/2010/main" val="112734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Groovy supports the syntax of </a:t>
            </a:r>
            <a:r>
              <a:rPr lang="en-US" sz="1400" b="1" dirty="0">
                <a:solidFill>
                  <a:srgbClr val="3C5790"/>
                </a:solidFill>
              </a:rPr>
              <a:t>generics</a:t>
            </a:r>
            <a:r>
              <a:rPr lang="en-US" sz="1400" dirty="0">
                <a:solidFill>
                  <a:srgbClr val="3C5790"/>
                </a:solidFill>
              </a:rPr>
              <a:t> but does not enforce it.</a:t>
            </a:r>
          </a:p>
          <a:p>
            <a:r>
              <a:rPr lang="en-US" sz="1400" dirty="0">
                <a:solidFill>
                  <a:srgbClr val="3C5790"/>
                </a:solidFill>
              </a:rPr>
              <a:t>We can put any type into a List&lt;Integer&gt; collection. </a:t>
            </a:r>
          </a:p>
          <a:p>
            <a:r>
              <a:rPr lang="en-US" sz="1400" dirty="0">
                <a:solidFill>
                  <a:srgbClr val="3C5790"/>
                </a:solidFill>
              </a:rPr>
              <a:t>To enforce type checking in Groovy we can use AST transformations.</a:t>
            </a:r>
          </a:p>
        </p:txBody>
      </p:sp>
    </p:spTree>
    <p:extLst>
      <p:ext uri="{BB962C8B-B14F-4D97-AF65-F5344CB8AC3E}">
        <p14:creationId xmlns:p14="http://schemas.microsoft.com/office/powerpoint/2010/main" val="2638372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Groovy allows to have </a:t>
            </a:r>
            <a:r>
              <a:rPr lang="en-US" sz="1400" b="1" dirty="0">
                <a:solidFill>
                  <a:srgbClr val="3C5790"/>
                </a:solidFill>
              </a:rPr>
              <a:t>optional</a:t>
            </a:r>
            <a:r>
              <a:rPr lang="en-US" sz="1400" dirty="0">
                <a:solidFill>
                  <a:srgbClr val="3C5790"/>
                </a:solidFill>
              </a:rPr>
              <a:t> </a:t>
            </a:r>
            <a:r>
              <a:rPr lang="en-US" sz="1400" b="1" dirty="0">
                <a:solidFill>
                  <a:srgbClr val="3C5790"/>
                </a:solidFill>
              </a:rPr>
              <a:t>parameter</a:t>
            </a:r>
            <a:r>
              <a:rPr lang="en-US" sz="1400" dirty="0">
                <a:solidFill>
                  <a:srgbClr val="3C5790"/>
                </a:solidFill>
              </a:rPr>
              <a:t> values. </a:t>
            </a:r>
          </a:p>
          <a:p>
            <a:r>
              <a:rPr lang="en-US" sz="1400" dirty="0">
                <a:solidFill>
                  <a:srgbClr val="3C5790"/>
                </a:solidFill>
              </a:rPr>
              <a:t>Optional parameter values are indicated by = 0.</a:t>
            </a:r>
          </a:p>
        </p:txBody>
      </p:sp>
      <p:pic>
        <p:nvPicPr>
          <p:cNvPr id="2" name="Picture 1">
            <a:extLst>
              <a:ext uri="{FF2B5EF4-FFF2-40B4-BE49-F238E27FC236}">
                <a16:creationId xmlns:a16="http://schemas.microsoft.com/office/drawing/2014/main" id="{0CDA2BB1-9E8C-497F-8E80-737D66986EC3}"/>
              </a:ext>
            </a:extLst>
          </p:cNvPr>
          <p:cNvPicPr>
            <a:picLocks noChangeAspect="1"/>
          </p:cNvPicPr>
          <p:nvPr/>
        </p:nvPicPr>
        <p:blipFill>
          <a:blip r:embed="rId3"/>
          <a:stretch>
            <a:fillRect/>
          </a:stretch>
        </p:blipFill>
        <p:spPr>
          <a:xfrm>
            <a:off x="2895600" y="2895600"/>
            <a:ext cx="2317363" cy="2667000"/>
          </a:xfrm>
          <a:prstGeom prst="rect">
            <a:avLst/>
          </a:prstGeom>
        </p:spPr>
      </p:pic>
    </p:spTree>
    <p:extLst>
      <p:ext uri="{BB962C8B-B14F-4D97-AF65-F5344CB8AC3E}">
        <p14:creationId xmlns:p14="http://schemas.microsoft.com/office/powerpoint/2010/main" val="4028662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524000"/>
          </a:xfrm>
        </p:spPr>
        <p:txBody>
          <a:bodyPr/>
          <a:lstStyle/>
          <a:p>
            <a:r>
              <a:rPr lang="en-US" sz="1400" dirty="0">
                <a:solidFill>
                  <a:srgbClr val="3C5790"/>
                </a:solidFill>
              </a:rPr>
              <a:t>Single-line comments and multiline comments are exactly like those in Java.</a:t>
            </a:r>
          </a:p>
          <a:p>
            <a:r>
              <a:rPr lang="en-US" sz="1400" dirty="0">
                <a:solidFill>
                  <a:srgbClr val="3C5790"/>
                </a:solidFill>
              </a:rPr>
              <a:t>Most Groovy code appears exactly as it would in Java.</a:t>
            </a:r>
          </a:p>
          <a:p>
            <a:r>
              <a:rPr lang="en-US" sz="1400" dirty="0">
                <a:solidFill>
                  <a:srgbClr val="3C5790"/>
                </a:solidFill>
              </a:rPr>
              <a:t>In Groovy we can define and use annotations just like in Java.</a:t>
            </a:r>
          </a:p>
          <a:p>
            <a:r>
              <a:rPr lang="en-US" sz="1400" dirty="0">
                <a:solidFill>
                  <a:srgbClr val="3C5790"/>
                </a:solidFill>
              </a:rPr>
              <a:t>Immutable types are always helpful for a clean design.</a:t>
            </a:r>
          </a:p>
          <a:p>
            <a:r>
              <a:rPr lang="en-US" sz="1400" dirty="0">
                <a:solidFill>
                  <a:srgbClr val="3C5790"/>
                </a:solidFill>
              </a:rPr>
              <a:t>The </a:t>
            </a:r>
            <a:r>
              <a:rPr lang="en-US" sz="1400" b="1" dirty="0">
                <a:solidFill>
                  <a:srgbClr val="3C5790"/>
                </a:solidFill>
              </a:rPr>
              <a:t>@Immutable</a:t>
            </a:r>
            <a:r>
              <a:rPr lang="en-US" sz="1400" dirty="0">
                <a:solidFill>
                  <a:srgbClr val="3C5790"/>
                </a:solidFill>
              </a:rPr>
              <a:t> annotation is only one of many that can enhance the code with additional characteristics.</a:t>
            </a:r>
          </a:p>
        </p:txBody>
      </p:sp>
    </p:spTree>
    <p:extLst>
      <p:ext uri="{BB962C8B-B14F-4D97-AF65-F5344CB8AC3E}">
        <p14:creationId xmlns:p14="http://schemas.microsoft.com/office/powerpoint/2010/main" val="985147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Groovy </a:t>
            </a:r>
            <a:r>
              <a:rPr lang="en-US" sz="1400" b="1" dirty="0">
                <a:solidFill>
                  <a:srgbClr val="3C5790"/>
                </a:solidFill>
              </a:rPr>
              <a:t>traits</a:t>
            </a:r>
            <a:r>
              <a:rPr lang="en-US" sz="1400" dirty="0">
                <a:solidFill>
                  <a:srgbClr val="3C5790"/>
                </a:solidFill>
              </a:rPr>
              <a:t> support composition of capabilities.</a:t>
            </a:r>
          </a:p>
          <a:p>
            <a:r>
              <a:rPr lang="en-US" sz="1400" dirty="0">
                <a:solidFill>
                  <a:srgbClr val="3C5790"/>
                </a:solidFill>
              </a:rPr>
              <a:t>Capabilities that are designed to be shared are implemented in traits.</a:t>
            </a:r>
          </a:p>
          <a:p>
            <a:r>
              <a:rPr lang="en-US" sz="1400" dirty="0">
                <a:solidFill>
                  <a:srgbClr val="3C5790"/>
                </a:solidFill>
              </a:rPr>
              <a:t>The classes can implement those traits to indicate that they provide that capability.</a:t>
            </a:r>
          </a:p>
        </p:txBody>
      </p:sp>
      <p:pic>
        <p:nvPicPr>
          <p:cNvPr id="2" name="Picture 1">
            <a:extLst>
              <a:ext uri="{FF2B5EF4-FFF2-40B4-BE49-F238E27FC236}">
                <a16:creationId xmlns:a16="http://schemas.microsoft.com/office/drawing/2014/main" id="{80A19F46-BEB6-49A0-A057-16ECBB8A7C98}"/>
              </a:ext>
            </a:extLst>
          </p:cNvPr>
          <p:cNvPicPr>
            <a:picLocks noChangeAspect="1"/>
          </p:cNvPicPr>
          <p:nvPr/>
        </p:nvPicPr>
        <p:blipFill>
          <a:blip r:embed="rId3"/>
          <a:stretch>
            <a:fillRect/>
          </a:stretch>
        </p:blipFill>
        <p:spPr>
          <a:xfrm>
            <a:off x="2286000" y="2895600"/>
            <a:ext cx="4083850" cy="3484772"/>
          </a:xfrm>
          <a:prstGeom prst="rect">
            <a:avLst/>
          </a:prstGeom>
        </p:spPr>
      </p:pic>
    </p:spTree>
    <p:extLst>
      <p:ext uri="{BB962C8B-B14F-4D97-AF65-F5344CB8AC3E}">
        <p14:creationId xmlns:p14="http://schemas.microsoft.com/office/powerpoint/2010/main" val="362521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524000"/>
          </a:xfrm>
        </p:spPr>
        <p:txBody>
          <a:bodyPr/>
          <a:lstStyle/>
          <a:p>
            <a:r>
              <a:rPr lang="en-US" sz="1400" dirty="0">
                <a:solidFill>
                  <a:srgbClr val="3C5790"/>
                </a:solidFill>
              </a:rPr>
              <a:t>We can access directly the fields instead of using accessors using the </a:t>
            </a:r>
            <a:r>
              <a:rPr lang="en-US" sz="1400" b="1" dirty="0">
                <a:solidFill>
                  <a:srgbClr val="3C5790"/>
                </a:solidFill>
              </a:rPr>
              <a:t>.@(dot-at)</a:t>
            </a:r>
            <a:r>
              <a:rPr lang="en-US" sz="1400" dirty="0">
                <a:solidFill>
                  <a:srgbClr val="3C5790"/>
                </a:solidFill>
              </a:rPr>
              <a:t> operator.</a:t>
            </a:r>
          </a:p>
        </p:txBody>
      </p:sp>
      <p:pic>
        <p:nvPicPr>
          <p:cNvPr id="2" name="Picture 1">
            <a:extLst>
              <a:ext uri="{FF2B5EF4-FFF2-40B4-BE49-F238E27FC236}">
                <a16:creationId xmlns:a16="http://schemas.microsoft.com/office/drawing/2014/main" id="{EB729695-0EDA-4B09-BD78-DCA958B362A4}"/>
              </a:ext>
            </a:extLst>
          </p:cNvPr>
          <p:cNvPicPr>
            <a:picLocks noChangeAspect="1"/>
          </p:cNvPicPr>
          <p:nvPr/>
        </p:nvPicPr>
        <p:blipFill>
          <a:blip r:embed="rId3"/>
          <a:stretch>
            <a:fillRect/>
          </a:stretch>
        </p:blipFill>
        <p:spPr>
          <a:xfrm>
            <a:off x="2209800" y="2971800"/>
            <a:ext cx="4400550" cy="2676525"/>
          </a:xfrm>
          <a:prstGeom prst="rect">
            <a:avLst/>
          </a:prstGeom>
        </p:spPr>
      </p:pic>
    </p:spTree>
    <p:extLst>
      <p:ext uri="{BB962C8B-B14F-4D97-AF65-F5344CB8AC3E}">
        <p14:creationId xmlns:p14="http://schemas.microsoft.com/office/powerpoint/2010/main" val="2193119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Operator</a:t>
            </a:r>
            <a:r>
              <a:rPr lang="fr-CA" dirty="0">
                <a:solidFill>
                  <a:schemeClr val="bg1"/>
                </a:solidFill>
              </a:rPr>
              <a:t> </a:t>
            </a:r>
            <a:r>
              <a:rPr lang="fr-CA" dirty="0" err="1">
                <a:solidFill>
                  <a:schemeClr val="bg1"/>
                </a:solidFill>
              </a:rPr>
              <a:t>Overloading</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b="1" dirty="0">
                <a:solidFill>
                  <a:srgbClr val="3C5790"/>
                </a:solidFill>
              </a:rPr>
              <a:t>Operator overloading</a:t>
            </a:r>
          </a:p>
          <a:p>
            <a:r>
              <a:rPr lang="en-US" sz="1400" dirty="0">
                <a:solidFill>
                  <a:srgbClr val="3C5790"/>
                </a:solidFill>
              </a:rPr>
              <a:t>Groovy supports that you can use the standard operations in your own classes. </a:t>
            </a:r>
          </a:p>
          <a:p>
            <a:r>
              <a:rPr lang="en-US" sz="1400" dirty="0">
                <a:solidFill>
                  <a:srgbClr val="3C5790"/>
                </a:solidFill>
              </a:rPr>
              <a:t>If we want to use the operation </a:t>
            </a:r>
            <a:r>
              <a:rPr lang="en-US" sz="1400" dirty="0" err="1">
                <a:solidFill>
                  <a:srgbClr val="3C5790"/>
                </a:solidFill>
              </a:rPr>
              <a:t>a+b</a:t>
            </a:r>
            <a:r>
              <a:rPr lang="en-US" sz="1400" dirty="0">
                <a:solidFill>
                  <a:srgbClr val="3C5790"/>
                </a:solidFill>
              </a:rPr>
              <a:t> where a and b are from class Z then you have to implement the method plus(</a:t>
            </a:r>
            <a:r>
              <a:rPr lang="en-US" sz="1400" dirty="0" err="1">
                <a:solidFill>
                  <a:srgbClr val="3C5790"/>
                </a:solidFill>
              </a:rPr>
              <a:t>Zname</a:t>
            </a:r>
            <a:r>
              <a:rPr lang="en-US" sz="1400" dirty="0">
                <a:solidFill>
                  <a:srgbClr val="3C5790"/>
                </a:solidFill>
              </a:rPr>
              <a:t>) in class Z</a:t>
            </a:r>
          </a:p>
        </p:txBody>
      </p:sp>
    </p:spTree>
    <p:extLst>
      <p:ext uri="{BB962C8B-B14F-4D97-AF65-F5344CB8AC3E}">
        <p14:creationId xmlns:p14="http://schemas.microsoft.com/office/powerpoint/2010/main" val="189130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Groovy ?</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Apache Groovy is an object oriented programming language for Java platform.</a:t>
            </a:r>
          </a:p>
          <a:p>
            <a:r>
              <a:rPr lang="en-US" sz="1500" dirty="0">
                <a:solidFill>
                  <a:srgbClr val="3C5790"/>
                </a:solidFill>
              </a:rPr>
              <a:t>It's a dynamic language with features similar to those of Python, Ruby, Perl, and Smalltalk. </a:t>
            </a:r>
          </a:p>
          <a:p>
            <a:r>
              <a:rPr lang="en-US" sz="1500" dirty="0">
                <a:solidFill>
                  <a:srgbClr val="3C5790"/>
                </a:solidFill>
              </a:rPr>
              <a:t>It's dynamically compiled to JVM bytecode, and interoperates with other Java code and libraries.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Operator</a:t>
            </a:r>
            <a:r>
              <a:rPr lang="fr-CA" dirty="0">
                <a:solidFill>
                  <a:schemeClr val="bg1"/>
                </a:solidFill>
              </a:rPr>
              <a:t> </a:t>
            </a:r>
            <a:r>
              <a:rPr lang="fr-CA" dirty="0" err="1">
                <a:solidFill>
                  <a:schemeClr val="bg1"/>
                </a:solidFill>
              </a:rPr>
              <a:t>Overloading</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27C98520-503C-467B-870E-20D28F38F914}"/>
              </a:ext>
            </a:extLst>
          </p:cNvPr>
          <p:cNvPicPr>
            <a:picLocks noChangeAspect="1"/>
          </p:cNvPicPr>
          <p:nvPr/>
        </p:nvPicPr>
        <p:blipFill>
          <a:blip r:embed="rId3"/>
          <a:stretch>
            <a:fillRect/>
          </a:stretch>
        </p:blipFill>
        <p:spPr>
          <a:xfrm>
            <a:off x="914400" y="1981200"/>
            <a:ext cx="7086600" cy="4721798"/>
          </a:xfrm>
          <a:prstGeom prst="rect">
            <a:avLst/>
          </a:prstGeom>
        </p:spPr>
      </p:pic>
    </p:spTree>
    <p:extLst>
      <p:ext uri="{BB962C8B-B14F-4D97-AF65-F5344CB8AC3E}">
        <p14:creationId xmlns:p14="http://schemas.microsoft.com/office/powerpoint/2010/main" val="137744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Operator</a:t>
            </a:r>
            <a:r>
              <a:rPr lang="fr-CA" dirty="0">
                <a:solidFill>
                  <a:schemeClr val="bg1"/>
                </a:solidFill>
              </a:rPr>
              <a:t> </a:t>
            </a:r>
            <a:r>
              <a:rPr lang="fr-CA" dirty="0" err="1">
                <a:solidFill>
                  <a:schemeClr val="bg1"/>
                </a:solidFill>
              </a:rPr>
              <a:t>Overloading</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a:extLst>
              <a:ext uri="{FF2B5EF4-FFF2-40B4-BE49-F238E27FC236}">
                <a16:creationId xmlns:a16="http://schemas.microsoft.com/office/drawing/2014/main" id="{951A038D-FFBF-4E40-A502-A6E518E4DAFB}"/>
              </a:ext>
            </a:extLst>
          </p:cNvPr>
          <p:cNvPicPr>
            <a:picLocks noChangeAspect="1"/>
          </p:cNvPicPr>
          <p:nvPr/>
        </p:nvPicPr>
        <p:blipFill>
          <a:blip r:embed="rId3"/>
          <a:stretch>
            <a:fillRect/>
          </a:stretch>
        </p:blipFill>
        <p:spPr>
          <a:xfrm>
            <a:off x="1600200" y="1696628"/>
            <a:ext cx="4038600" cy="5110664"/>
          </a:xfrm>
          <a:prstGeom prst="rect">
            <a:avLst/>
          </a:prstGeom>
        </p:spPr>
      </p:pic>
    </p:spTree>
    <p:extLst>
      <p:ext uri="{BB962C8B-B14F-4D97-AF65-F5344CB8AC3E}">
        <p14:creationId xmlns:p14="http://schemas.microsoft.com/office/powerpoint/2010/main" val="331432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Operator</a:t>
            </a:r>
            <a:r>
              <a:rPr lang="fr-CA" dirty="0">
                <a:solidFill>
                  <a:schemeClr val="bg1"/>
                </a:solidFill>
              </a:rPr>
              <a:t> </a:t>
            </a:r>
            <a:r>
              <a:rPr lang="fr-CA" dirty="0" err="1">
                <a:solidFill>
                  <a:schemeClr val="bg1"/>
                </a:solidFill>
              </a:rPr>
              <a:t>Overloading</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a:extLst>
              <a:ext uri="{FF2B5EF4-FFF2-40B4-BE49-F238E27FC236}">
                <a16:creationId xmlns:a16="http://schemas.microsoft.com/office/drawing/2014/main" id="{3DF70C1D-D4D1-429B-8AFE-59CFE6FB0275}"/>
              </a:ext>
            </a:extLst>
          </p:cNvPr>
          <p:cNvPicPr>
            <a:picLocks noChangeAspect="1"/>
          </p:cNvPicPr>
          <p:nvPr/>
        </p:nvPicPr>
        <p:blipFill>
          <a:blip r:embed="rId3"/>
          <a:stretch>
            <a:fillRect/>
          </a:stretch>
        </p:blipFill>
        <p:spPr>
          <a:xfrm>
            <a:off x="381000" y="2514600"/>
            <a:ext cx="8105775" cy="3781425"/>
          </a:xfrm>
          <a:prstGeom prst="rect">
            <a:avLst/>
          </a:prstGeom>
        </p:spPr>
      </p:pic>
    </p:spTree>
    <p:extLst>
      <p:ext uri="{BB962C8B-B14F-4D97-AF65-F5344CB8AC3E}">
        <p14:creationId xmlns:p14="http://schemas.microsoft.com/office/powerpoint/2010/main" val="1841761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Operator</a:t>
            </a:r>
            <a:r>
              <a:rPr lang="fr-CA" dirty="0">
                <a:solidFill>
                  <a:schemeClr val="bg1"/>
                </a:solidFill>
              </a:rPr>
              <a:t> </a:t>
            </a:r>
            <a:r>
              <a:rPr lang="fr-CA" dirty="0" err="1">
                <a:solidFill>
                  <a:schemeClr val="bg1"/>
                </a:solidFill>
              </a:rPr>
              <a:t>Overloading</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a:extLst>
              <a:ext uri="{FF2B5EF4-FFF2-40B4-BE49-F238E27FC236}">
                <a16:creationId xmlns:a16="http://schemas.microsoft.com/office/drawing/2014/main" id="{29DB5328-CF24-4730-A1B0-542B46A94895}"/>
              </a:ext>
            </a:extLst>
          </p:cNvPr>
          <p:cNvPicPr>
            <a:picLocks noChangeAspect="1"/>
          </p:cNvPicPr>
          <p:nvPr/>
        </p:nvPicPr>
        <p:blipFill>
          <a:blip r:embed="rId3"/>
          <a:stretch>
            <a:fillRect/>
          </a:stretch>
        </p:blipFill>
        <p:spPr>
          <a:xfrm>
            <a:off x="2514600" y="2514600"/>
            <a:ext cx="3914775" cy="3867150"/>
          </a:xfrm>
          <a:prstGeom prst="rect">
            <a:avLst/>
          </a:prstGeom>
        </p:spPr>
      </p:pic>
      <p:sp>
        <p:nvSpPr>
          <p:cNvPr id="5" name="Espace réservé du contenu 4">
            <a:extLst>
              <a:ext uri="{FF2B5EF4-FFF2-40B4-BE49-F238E27FC236}">
                <a16:creationId xmlns:a16="http://schemas.microsoft.com/office/drawing/2014/main" id="{F430C7B0-3041-4E3F-8E8A-965FB4DE156D}"/>
              </a:ext>
            </a:extLst>
          </p:cNvPr>
          <p:cNvSpPr>
            <a:spLocks noGrp="1"/>
          </p:cNvSpPr>
          <p:nvPr>
            <p:ph idx="1"/>
          </p:nvPr>
        </p:nvSpPr>
        <p:spPr>
          <a:xfrm>
            <a:off x="304800" y="1905000"/>
            <a:ext cx="8534400" cy="381000"/>
          </a:xfrm>
        </p:spPr>
        <p:txBody>
          <a:bodyPr/>
          <a:lstStyle/>
          <a:p>
            <a:r>
              <a:rPr lang="en-US" sz="1400" dirty="0">
                <a:solidFill>
                  <a:srgbClr val="3C5790"/>
                </a:solidFill>
              </a:rPr>
              <a:t>Operator overloading example bellow:</a:t>
            </a:r>
          </a:p>
        </p:txBody>
      </p:sp>
    </p:spTree>
    <p:extLst>
      <p:ext uri="{BB962C8B-B14F-4D97-AF65-F5344CB8AC3E}">
        <p14:creationId xmlns:p14="http://schemas.microsoft.com/office/powerpoint/2010/main" val="2598241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Operator</a:t>
            </a:r>
            <a:r>
              <a:rPr lang="fr-CA" dirty="0">
                <a:solidFill>
                  <a:schemeClr val="bg1"/>
                </a:solidFill>
              </a:rPr>
              <a:t> </a:t>
            </a:r>
            <a:r>
              <a:rPr lang="fr-CA" dirty="0" err="1">
                <a:solidFill>
                  <a:schemeClr val="bg1"/>
                </a:solidFill>
              </a:rPr>
              <a:t>Overloading</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5" name="Espace réservé du contenu 4">
            <a:extLst>
              <a:ext uri="{FF2B5EF4-FFF2-40B4-BE49-F238E27FC236}">
                <a16:creationId xmlns:a16="http://schemas.microsoft.com/office/drawing/2014/main" id="{F430C7B0-3041-4E3F-8E8A-965FB4DE156D}"/>
              </a:ext>
            </a:extLst>
          </p:cNvPr>
          <p:cNvSpPr>
            <a:spLocks noGrp="1"/>
          </p:cNvSpPr>
          <p:nvPr>
            <p:ph idx="1"/>
          </p:nvPr>
        </p:nvSpPr>
        <p:spPr>
          <a:xfrm>
            <a:off x="304800" y="1905000"/>
            <a:ext cx="8534400" cy="838200"/>
          </a:xfrm>
        </p:spPr>
        <p:txBody>
          <a:bodyPr/>
          <a:lstStyle/>
          <a:p>
            <a:r>
              <a:rPr lang="en-US" sz="1400" dirty="0">
                <a:solidFill>
                  <a:srgbClr val="3C5790"/>
                </a:solidFill>
              </a:rPr>
              <a:t>We can provide the additional method for different data types.</a:t>
            </a:r>
          </a:p>
          <a:p>
            <a:r>
              <a:rPr lang="en-US" sz="1400" dirty="0">
                <a:solidFill>
                  <a:srgbClr val="3C5790"/>
                </a:solidFill>
              </a:rPr>
              <a:t>It overloads the plus method with a second implementation that takes an Integer parameter.</a:t>
            </a:r>
          </a:p>
          <a:p>
            <a:r>
              <a:rPr lang="en-US" sz="1400" dirty="0">
                <a:solidFill>
                  <a:srgbClr val="3C5790"/>
                </a:solidFill>
              </a:rPr>
              <a:t>The plus operation on the Money class returns Money objects in both cases.</a:t>
            </a:r>
          </a:p>
        </p:txBody>
      </p:sp>
      <p:pic>
        <p:nvPicPr>
          <p:cNvPr id="3" name="Picture 2">
            <a:extLst>
              <a:ext uri="{FF2B5EF4-FFF2-40B4-BE49-F238E27FC236}">
                <a16:creationId xmlns:a16="http://schemas.microsoft.com/office/drawing/2014/main" id="{A2B6B09D-E10C-474B-B48B-21E346FCFA57}"/>
              </a:ext>
            </a:extLst>
          </p:cNvPr>
          <p:cNvPicPr>
            <a:picLocks noChangeAspect="1"/>
          </p:cNvPicPr>
          <p:nvPr/>
        </p:nvPicPr>
        <p:blipFill>
          <a:blip r:embed="rId3"/>
          <a:stretch>
            <a:fillRect/>
          </a:stretch>
        </p:blipFill>
        <p:spPr>
          <a:xfrm>
            <a:off x="2057400" y="3019425"/>
            <a:ext cx="5029200" cy="819150"/>
          </a:xfrm>
          <a:prstGeom prst="rect">
            <a:avLst/>
          </a:prstGeom>
        </p:spPr>
      </p:pic>
    </p:spTree>
    <p:extLst>
      <p:ext uri="{BB962C8B-B14F-4D97-AF65-F5344CB8AC3E}">
        <p14:creationId xmlns:p14="http://schemas.microsoft.com/office/powerpoint/2010/main" val="648305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a:t>
            </a: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Variables and fields can be typed as in Java or your can use the def keyword to define a variable.</a:t>
            </a:r>
          </a:p>
          <a:p>
            <a:r>
              <a:rPr lang="en-US" sz="1400" dirty="0">
                <a:solidFill>
                  <a:srgbClr val="3C5790"/>
                </a:solidFill>
              </a:rPr>
              <a:t>At runtime variables and fields are always typed, Groovy infers the type based on your source code. </a:t>
            </a:r>
          </a:p>
          <a:p>
            <a:r>
              <a:rPr lang="en-US" sz="1400" dirty="0">
                <a:solidFill>
                  <a:srgbClr val="3C5790"/>
                </a:solidFill>
              </a:rPr>
              <a:t>It means that at runtime we receive an error if we try to assign a non fitting type to a variable.</a:t>
            </a:r>
          </a:p>
        </p:txBody>
      </p:sp>
    </p:spTree>
    <p:extLst>
      <p:ext uri="{BB962C8B-B14F-4D97-AF65-F5344CB8AC3E}">
        <p14:creationId xmlns:p14="http://schemas.microsoft.com/office/powerpoint/2010/main" val="4112665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All variables in Groovy are </a:t>
            </a:r>
            <a:r>
              <a:rPr lang="en-US" sz="1400" b="1" dirty="0">
                <a:solidFill>
                  <a:srgbClr val="3C5790"/>
                </a:solidFill>
              </a:rPr>
              <a:t>objects</a:t>
            </a:r>
            <a:r>
              <a:rPr lang="en-US" sz="1400" dirty="0">
                <a:solidFill>
                  <a:srgbClr val="3C5790"/>
                </a:solidFill>
              </a:rPr>
              <a:t> (reference variables), Groovy does not use primitive variables.</a:t>
            </a:r>
          </a:p>
          <a:p>
            <a:r>
              <a:rPr lang="en-US" sz="1400" dirty="0">
                <a:solidFill>
                  <a:srgbClr val="3C5790"/>
                </a:solidFill>
              </a:rPr>
              <a:t>Groovy allows to use the primitives types as a short form for the variable declaration but the compiler translates this into the object.</a:t>
            </a:r>
          </a:p>
        </p:txBody>
      </p:sp>
    </p:spTree>
    <p:extLst>
      <p:ext uri="{BB962C8B-B14F-4D97-AF65-F5344CB8AC3E}">
        <p14:creationId xmlns:p14="http://schemas.microsoft.com/office/powerpoint/2010/main" val="368949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Numeric literals in Groovy</a:t>
            </a:r>
          </a:p>
        </p:txBody>
      </p:sp>
      <p:pic>
        <p:nvPicPr>
          <p:cNvPr id="2" name="Picture 1">
            <a:extLst>
              <a:ext uri="{FF2B5EF4-FFF2-40B4-BE49-F238E27FC236}">
                <a16:creationId xmlns:a16="http://schemas.microsoft.com/office/drawing/2014/main" id="{1795D409-C0CC-426D-B057-A845EB264B1B}"/>
              </a:ext>
            </a:extLst>
          </p:cNvPr>
          <p:cNvPicPr>
            <a:picLocks noChangeAspect="1"/>
          </p:cNvPicPr>
          <p:nvPr/>
        </p:nvPicPr>
        <p:blipFill>
          <a:blip r:embed="rId3"/>
          <a:stretch>
            <a:fillRect/>
          </a:stretch>
        </p:blipFill>
        <p:spPr>
          <a:xfrm>
            <a:off x="775999" y="2667000"/>
            <a:ext cx="7592001" cy="2762249"/>
          </a:xfrm>
          <a:prstGeom prst="rect">
            <a:avLst/>
          </a:prstGeom>
        </p:spPr>
      </p:pic>
    </p:spTree>
    <p:extLst>
      <p:ext uri="{BB962C8B-B14F-4D97-AF65-F5344CB8AC3E}">
        <p14:creationId xmlns:p14="http://schemas.microsoft.com/office/powerpoint/2010/main" val="3241842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b="1" dirty="0">
                <a:solidFill>
                  <a:srgbClr val="3C5790"/>
                </a:solidFill>
              </a:rPr>
              <a:t>Numbers</a:t>
            </a:r>
            <a:r>
              <a:rPr lang="en-US" sz="1400" dirty="0">
                <a:solidFill>
                  <a:srgbClr val="3C5790"/>
                </a:solidFill>
              </a:rPr>
              <a:t> are objects in Groovy, as well as variables defined as </a:t>
            </a:r>
            <a:r>
              <a:rPr lang="en-US" sz="1400" dirty="0" err="1">
                <a:solidFill>
                  <a:srgbClr val="3C5790"/>
                </a:solidFill>
              </a:rPr>
              <a:t>int</a:t>
            </a:r>
            <a:r>
              <a:rPr lang="en-US" sz="1400" dirty="0">
                <a:solidFill>
                  <a:srgbClr val="3C5790"/>
                </a:solidFill>
              </a:rPr>
              <a:t>, float, double, etc.</a:t>
            </a:r>
          </a:p>
        </p:txBody>
      </p:sp>
      <p:pic>
        <p:nvPicPr>
          <p:cNvPr id="2" name="Picture 1">
            <a:extLst>
              <a:ext uri="{FF2B5EF4-FFF2-40B4-BE49-F238E27FC236}">
                <a16:creationId xmlns:a16="http://schemas.microsoft.com/office/drawing/2014/main" id="{2CF2E603-18F5-4046-8F5C-9281415C29B0}"/>
              </a:ext>
            </a:extLst>
          </p:cNvPr>
          <p:cNvPicPr>
            <a:picLocks noChangeAspect="1"/>
          </p:cNvPicPr>
          <p:nvPr/>
        </p:nvPicPr>
        <p:blipFill>
          <a:blip r:embed="rId3"/>
          <a:stretch>
            <a:fillRect/>
          </a:stretch>
        </p:blipFill>
        <p:spPr>
          <a:xfrm>
            <a:off x="552450" y="2438400"/>
            <a:ext cx="8039100" cy="4129063"/>
          </a:xfrm>
          <a:prstGeom prst="rect">
            <a:avLst/>
          </a:prstGeom>
        </p:spPr>
      </p:pic>
    </p:spTree>
    <p:extLst>
      <p:ext uri="{BB962C8B-B14F-4D97-AF65-F5344CB8AC3E}">
        <p14:creationId xmlns:p14="http://schemas.microsoft.com/office/powerpoint/2010/main" val="81340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Groovy supports the </a:t>
            </a:r>
            <a:r>
              <a:rPr lang="en-US" sz="1400" b="1" dirty="0">
                <a:solidFill>
                  <a:srgbClr val="3C5790"/>
                </a:solidFill>
              </a:rPr>
              <a:t>Range</a:t>
            </a:r>
            <a:r>
              <a:rPr lang="en-US" sz="1400" dirty="0">
                <a:solidFill>
                  <a:srgbClr val="3C5790"/>
                </a:solidFill>
              </a:rPr>
              <a:t> data type is a Collection.</a:t>
            </a:r>
          </a:p>
          <a:p>
            <a:r>
              <a:rPr lang="en-US" sz="1400" dirty="0">
                <a:solidFill>
                  <a:srgbClr val="3C5790"/>
                </a:solidFill>
              </a:rPr>
              <a:t>Ranges consists of 2 values separated by two dots.</a:t>
            </a:r>
          </a:p>
        </p:txBody>
      </p:sp>
      <p:pic>
        <p:nvPicPr>
          <p:cNvPr id="2" name="Picture 1">
            <a:extLst>
              <a:ext uri="{FF2B5EF4-FFF2-40B4-BE49-F238E27FC236}">
                <a16:creationId xmlns:a16="http://schemas.microsoft.com/office/drawing/2014/main" id="{4F0A0B2F-B3E0-4F39-9027-C485324E5324}"/>
              </a:ext>
            </a:extLst>
          </p:cNvPr>
          <p:cNvPicPr>
            <a:picLocks noChangeAspect="1"/>
          </p:cNvPicPr>
          <p:nvPr/>
        </p:nvPicPr>
        <p:blipFill>
          <a:blip r:embed="rId3"/>
          <a:stretch>
            <a:fillRect/>
          </a:stretch>
        </p:blipFill>
        <p:spPr>
          <a:xfrm>
            <a:off x="2590800" y="3124200"/>
            <a:ext cx="3762375" cy="1028700"/>
          </a:xfrm>
          <a:prstGeom prst="rect">
            <a:avLst/>
          </a:prstGeom>
        </p:spPr>
      </p:pic>
    </p:spTree>
    <p:extLst>
      <p:ext uri="{BB962C8B-B14F-4D97-AF65-F5344CB8AC3E}">
        <p14:creationId xmlns:p14="http://schemas.microsoft.com/office/powerpoint/2010/main" val="298416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James Strachan first talked about the development of Groovy on his blog in August 2003.</a:t>
            </a:r>
          </a:p>
          <a:p>
            <a:r>
              <a:rPr lang="en-US" sz="1400" dirty="0">
                <a:solidFill>
                  <a:srgbClr val="3C5790"/>
                </a:solidFill>
              </a:rPr>
              <a:t>After the Java Community Process (JCP) standardization effort began, the version numbering changed and a version called "1.0" was released on January 2, 2007.</a:t>
            </a:r>
          </a:p>
          <a:p>
            <a:r>
              <a:rPr lang="en-US" sz="1400" dirty="0">
                <a:solidFill>
                  <a:srgbClr val="3C5790"/>
                </a:solidFill>
              </a:rPr>
              <a:t>In March 2004, Groovy had been submitted to the JCP as JSR 241.</a:t>
            </a:r>
          </a:p>
          <a:p>
            <a:r>
              <a:rPr lang="en-US" sz="1400" dirty="0">
                <a:solidFill>
                  <a:srgbClr val="3C5790"/>
                </a:solidFill>
              </a:rPr>
              <a:t>On July 2, 2012, Groovy 2.0 was released, which, among other new features, added static compiling and static type checking.</a:t>
            </a:r>
          </a:p>
          <a:p>
            <a:r>
              <a:rPr lang="en-US" sz="1400" dirty="0">
                <a:solidFill>
                  <a:srgbClr val="3C5790"/>
                </a:solidFill>
              </a:rPr>
              <a:t>Groovy graduated from Apache's incubator and became a top-level project in November 2015.</a:t>
            </a:r>
          </a:p>
        </p:txBody>
      </p:sp>
    </p:spTree>
    <p:extLst>
      <p:ext uri="{BB962C8B-B14F-4D97-AF65-F5344CB8AC3E}">
        <p14:creationId xmlns:p14="http://schemas.microsoft.com/office/powerpoint/2010/main" val="2528615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We can define </a:t>
            </a:r>
            <a:r>
              <a:rPr lang="en-US" sz="1400" b="1" dirty="0">
                <a:solidFill>
                  <a:srgbClr val="3C5790"/>
                </a:solidFill>
              </a:rPr>
              <a:t>lists</a:t>
            </a:r>
            <a:r>
              <a:rPr lang="en-US" sz="1400" dirty="0">
                <a:solidFill>
                  <a:srgbClr val="3C5790"/>
                </a:solidFill>
              </a:rPr>
              <a:t> via List </a:t>
            </a:r>
            <a:r>
              <a:rPr lang="en-US" sz="1400" dirty="0" err="1">
                <a:solidFill>
                  <a:srgbClr val="3C5790"/>
                </a:solidFill>
              </a:rPr>
              <a:t>list</a:t>
            </a:r>
            <a:r>
              <a:rPr lang="en-US" sz="1400" dirty="0">
                <a:solidFill>
                  <a:srgbClr val="3C5790"/>
                </a:solidFill>
              </a:rPr>
              <a:t> = new List[]. </a:t>
            </a:r>
          </a:p>
          <a:p>
            <a:r>
              <a:rPr lang="en-US" sz="1400" dirty="0">
                <a:solidFill>
                  <a:srgbClr val="3C5790"/>
                </a:solidFill>
              </a:rPr>
              <a:t>We can also use generics.</a:t>
            </a:r>
          </a:p>
          <a:p>
            <a:r>
              <a:rPr lang="en-US" sz="1400" dirty="0">
                <a:solidFill>
                  <a:srgbClr val="3C5790"/>
                </a:solidFill>
              </a:rPr>
              <a:t>To access element </a:t>
            </a:r>
            <a:r>
              <a:rPr lang="en-US" sz="1400" dirty="0" err="1">
                <a:solidFill>
                  <a:srgbClr val="3C5790"/>
                </a:solidFill>
              </a:rPr>
              <a:t>i</a:t>
            </a:r>
            <a:r>
              <a:rPr lang="en-US" sz="1400" dirty="0">
                <a:solidFill>
                  <a:srgbClr val="3C5790"/>
                </a:solidFill>
              </a:rPr>
              <a:t> in a list you can either use </a:t>
            </a:r>
            <a:r>
              <a:rPr lang="en-US" sz="1400" dirty="0" err="1">
                <a:solidFill>
                  <a:srgbClr val="3C5790"/>
                </a:solidFill>
              </a:rPr>
              <a:t>list.get</a:t>
            </a:r>
            <a:r>
              <a:rPr lang="en-US" sz="1400" dirty="0">
                <a:solidFill>
                  <a:srgbClr val="3C5790"/>
                </a:solidFill>
              </a:rPr>
              <a:t>(</a:t>
            </a:r>
            <a:r>
              <a:rPr lang="en-US" sz="1400" dirty="0" err="1">
                <a:solidFill>
                  <a:srgbClr val="3C5790"/>
                </a:solidFill>
              </a:rPr>
              <a:t>i</a:t>
            </a:r>
            <a:r>
              <a:rPr lang="en-US" sz="1400" dirty="0">
                <a:solidFill>
                  <a:srgbClr val="3C5790"/>
                </a:solidFill>
              </a:rPr>
              <a:t>) or list[</a:t>
            </a:r>
            <a:r>
              <a:rPr lang="en-US" sz="1400" dirty="0" err="1">
                <a:solidFill>
                  <a:srgbClr val="3C5790"/>
                </a:solidFill>
              </a:rPr>
              <a:t>i</a:t>
            </a:r>
            <a:r>
              <a:rPr lang="en-US" sz="1400" dirty="0">
                <a:solidFill>
                  <a:srgbClr val="3C5790"/>
                </a:solidFill>
              </a:rPr>
              <a:t>].</a:t>
            </a:r>
          </a:p>
        </p:txBody>
      </p:sp>
    </p:spTree>
    <p:extLst>
      <p:ext uri="{BB962C8B-B14F-4D97-AF65-F5344CB8AC3E}">
        <p14:creationId xmlns:p14="http://schemas.microsoft.com/office/powerpoint/2010/main" val="584736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We can search in a list:</a:t>
            </a:r>
          </a:p>
          <a:p>
            <a:pPr lvl="1"/>
            <a:r>
              <a:rPr lang="en-US" sz="1400" b="1" dirty="0" err="1">
                <a:solidFill>
                  <a:srgbClr val="3C5790"/>
                </a:solidFill>
              </a:rPr>
              <a:t>findAll</a:t>
            </a:r>
            <a:r>
              <a:rPr lang="en-US" sz="1400" dirty="0">
                <a:solidFill>
                  <a:srgbClr val="3C5790"/>
                </a:solidFill>
              </a:rPr>
              <a:t>{closure} - returns all list elements for which the closure validates to true</a:t>
            </a:r>
          </a:p>
          <a:p>
            <a:pPr lvl="1"/>
            <a:r>
              <a:rPr lang="en-US" sz="1400" b="1" dirty="0">
                <a:solidFill>
                  <a:srgbClr val="3C5790"/>
                </a:solidFill>
              </a:rPr>
              <a:t>find</a:t>
            </a:r>
            <a:r>
              <a:rPr lang="en-US" sz="1400" dirty="0">
                <a:solidFill>
                  <a:srgbClr val="3C5790"/>
                </a:solidFill>
              </a:rPr>
              <a:t>{closure} - returns the list element for which the closure validates to true</a:t>
            </a:r>
          </a:p>
          <a:p>
            <a:pPr lvl="1"/>
            <a:r>
              <a:rPr lang="en-US" sz="1400" b="1" dirty="0">
                <a:solidFill>
                  <a:srgbClr val="3C5790"/>
                </a:solidFill>
              </a:rPr>
              <a:t>grep</a:t>
            </a:r>
            <a:r>
              <a:rPr lang="en-US" sz="1400" dirty="0">
                <a:solidFill>
                  <a:srgbClr val="3C5790"/>
                </a:solidFill>
              </a:rPr>
              <a:t>(Object filter) - iterates over the collection of items and returns each item that matches the given filter. This method can be used with different kinds of filters like regular expressions, classes, ranges etc.</a:t>
            </a:r>
          </a:p>
          <a:p>
            <a:endParaRPr lang="en-US" sz="1400" dirty="0">
              <a:solidFill>
                <a:srgbClr val="3C5790"/>
              </a:solidFill>
            </a:endParaRPr>
          </a:p>
        </p:txBody>
      </p:sp>
    </p:spTree>
    <p:extLst>
      <p:ext uri="{BB962C8B-B14F-4D97-AF65-F5344CB8AC3E}">
        <p14:creationId xmlns:p14="http://schemas.microsoft.com/office/powerpoint/2010/main" val="4220649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A </a:t>
            </a:r>
            <a:r>
              <a:rPr lang="en-US" sz="1400" b="1" dirty="0">
                <a:solidFill>
                  <a:srgbClr val="3C5790"/>
                </a:solidFill>
              </a:rPr>
              <a:t>map</a:t>
            </a:r>
            <a:r>
              <a:rPr lang="en-US" sz="1400" dirty="0">
                <a:solidFill>
                  <a:srgbClr val="3C5790"/>
                </a:solidFill>
              </a:rPr>
              <a:t> is a storage type that associates a key with a value.</a:t>
            </a:r>
          </a:p>
          <a:p>
            <a:r>
              <a:rPr lang="en-US" sz="1400" dirty="0">
                <a:solidFill>
                  <a:srgbClr val="3C5790"/>
                </a:solidFill>
              </a:rPr>
              <a:t>Maps store and retrieve values by key; lists retrieve them by numeric index.</a:t>
            </a:r>
          </a:p>
        </p:txBody>
      </p:sp>
      <p:pic>
        <p:nvPicPr>
          <p:cNvPr id="2" name="Picture 1">
            <a:extLst>
              <a:ext uri="{FF2B5EF4-FFF2-40B4-BE49-F238E27FC236}">
                <a16:creationId xmlns:a16="http://schemas.microsoft.com/office/drawing/2014/main" id="{962EDC15-7176-4C03-9738-A66D1FFA05F2}"/>
              </a:ext>
            </a:extLst>
          </p:cNvPr>
          <p:cNvPicPr>
            <a:picLocks noChangeAspect="1"/>
          </p:cNvPicPr>
          <p:nvPr/>
        </p:nvPicPr>
        <p:blipFill>
          <a:blip r:embed="rId3"/>
          <a:stretch>
            <a:fillRect/>
          </a:stretch>
        </p:blipFill>
        <p:spPr>
          <a:xfrm>
            <a:off x="2438400" y="3230562"/>
            <a:ext cx="4152900" cy="1951863"/>
          </a:xfrm>
          <a:prstGeom prst="rect">
            <a:avLst/>
          </a:prstGeom>
        </p:spPr>
      </p:pic>
    </p:spTree>
    <p:extLst>
      <p:ext uri="{BB962C8B-B14F-4D97-AF65-F5344CB8AC3E}">
        <p14:creationId xmlns:p14="http://schemas.microsoft.com/office/powerpoint/2010/main" val="792002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828800"/>
          </a:xfrm>
        </p:spPr>
        <p:txBody>
          <a:bodyPr/>
          <a:lstStyle/>
          <a:p>
            <a:r>
              <a:rPr lang="en-US" sz="1400" dirty="0">
                <a:solidFill>
                  <a:srgbClr val="3C5790"/>
                </a:solidFill>
              </a:rPr>
              <a:t>We can use the following methods:</a:t>
            </a:r>
          </a:p>
          <a:p>
            <a:pPr lvl="1"/>
            <a:r>
              <a:rPr lang="en-US" sz="1400" b="1" dirty="0" err="1">
                <a:solidFill>
                  <a:srgbClr val="3C5790"/>
                </a:solidFill>
              </a:rPr>
              <a:t>findAll</a:t>
            </a:r>
            <a:r>
              <a:rPr lang="en-US" sz="1400" dirty="0">
                <a:solidFill>
                  <a:srgbClr val="3C5790"/>
                </a:solidFill>
              </a:rPr>
              <a:t>(closure) - Finds all entries satisfying the condition defined by the closure</a:t>
            </a:r>
          </a:p>
          <a:p>
            <a:pPr lvl="1"/>
            <a:r>
              <a:rPr lang="en-US" sz="1400" b="1" dirty="0">
                <a:solidFill>
                  <a:srgbClr val="3C5790"/>
                </a:solidFill>
              </a:rPr>
              <a:t>find</a:t>
            </a:r>
            <a:r>
              <a:rPr lang="en-US" sz="1400" dirty="0">
                <a:solidFill>
                  <a:srgbClr val="3C5790"/>
                </a:solidFill>
              </a:rPr>
              <a:t>(closure) - Find the first entry satisfying the condition defined by the closure</a:t>
            </a:r>
          </a:p>
          <a:p>
            <a:pPr lvl="1"/>
            <a:r>
              <a:rPr lang="en-US" sz="1400" b="1" dirty="0">
                <a:solidFill>
                  <a:srgbClr val="3C5790"/>
                </a:solidFill>
              </a:rPr>
              <a:t>collect</a:t>
            </a:r>
            <a:r>
              <a:rPr lang="en-US" sz="1400" dirty="0">
                <a:solidFill>
                  <a:srgbClr val="3C5790"/>
                </a:solidFill>
              </a:rPr>
              <a:t>(closure) - Returns a list based on the map with the values returned by the closure</a:t>
            </a:r>
          </a:p>
          <a:p>
            <a:pPr lvl="1"/>
            <a:r>
              <a:rPr lang="en-US" sz="1400" b="1" dirty="0">
                <a:solidFill>
                  <a:srgbClr val="3C5790"/>
                </a:solidFill>
              </a:rPr>
              <a:t>submap</a:t>
            </a:r>
            <a:r>
              <a:rPr lang="en-US" sz="1400" dirty="0">
                <a:solidFill>
                  <a:srgbClr val="3C5790"/>
                </a:solidFill>
              </a:rPr>
              <a:t>('key1', 'key2', ) - returns a map based on the entries of the listed keys</a:t>
            </a:r>
          </a:p>
        </p:txBody>
      </p:sp>
    </p:spTree>
    <p:extLst>
      <p:ext uri="{BB962C8B-B14F-4D97-AF65-F5344CB8AC3E}">
        <p14:creationId xmlns:p14="http://schemas.microsoft.com/office/powerpoint/2010/main" val="585857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Groovy strings come in two flavors: plain </a:t>
            </a:r>
            <a:r>
              <a:rPr lang="en-US" sz="1400" b="1" dirty="0">
                <a:solidFill>
                  <a:srgbClr val="3C5790"/>
                </a:solidFill>
              </a:rPr>
              <a:t>strings</a:t>
            </a:r>
            <a:r>
              <a:rPr lang="en-US" sz="1400" dirty="0">
                <a:solidFill>
                  <a:srgbClr val="3C5790"/>
                </a:solidFill>
              </a:rPr>
              <a:t> and </a:t>
            </a:r>
            <a:r>
              <a:rPr lang="en-US" sz="1400" b="1" dirty="0" err="1">
                <a:solidFill>
                  <a:srgbClr val="3C5790"/>
                </a:solidFill>
              </a:rPr>
              <a:t>GStrings</a:t>
            </a:r>
            <a:r>
              <a:rPr lang="en-US" sz="1400" dirty="0">
                <a:solidFill>
                  <a:srgbClr val="3C5790"/>
                </a:solidFill>
              </a:rPr>
              <a:t>.</a:t>
            </a:r>
          </a:p>
          <a:p>
            <a:r>
              <a:rPr lang="en-US" sz="1400" dirty="0">
                <a:solidFill>
                  <a:srgbClr val="3C5790"/>
                </a:solidFill>
              </a:rPr>
              <a:t>Plain strings are instances of </a:t>
            </a:r>
            <a:r>
              <a:rPr lang="en-US" sz="1400" dirty="0" err="1">
                <a:solidFill>
                  <a:srgbClr val="3C5790"/>
                </a:solidFill>
              </a:rPr>
              <a:t>java.lang.String</a:t>
            </a:r>
            <a:r>
              <a:rPr lang="en-US" sz="1400" dirty="0">
                <a:solidFill>
                  <a:srgbClr val="3C5790"/>
                </a:solidFill>
              </a:rPr>
              <a:t>, and </a:t>
            </a:r>
            <a:r>
              <a:rPr lang="en-US" sz="1400" dirty="0" err="1">
                <a:solidFill>
                  <a:srgbClr val="3C5790"/>
                </a:solidFill>
              </a:rPr>
              <a:t>GStrings</a:t>
            </a:r>
            <a:r>
              <a:rPr lang="en-US" sz="1400" dirty="0">
                <a:solidFill>
                  <a:srgbClr val="3C5790"/>
                </a:solidFill>
              </a:rPr>
              <a:t> are instances of </a:t>
            </a:r>
            <a:r>
              <a:rPr lang="en-US" sz="1400" dirty="0" err="1">
                <a:solidFill>
                  <a:srgbClr val="3C5790"/>
                </a:solidFill>
              </a:rPr>
              <a:t>groovy.lang.GString</a:t>
            </a:r>
            <a:r>
              <a:rPr lang="en-US" sz="1400" dirty="0">
                <a:solidFill>
                  <a:srgbClr val="3C5790"/>
                </a:solidFill>
              </a:rPr>
              <a:t>.</a:t>
            </a:r>
          </a:p>
          <a:p>
            <a:r>
              <a:rPr lang="en-US" sz="1400" dirty="0" err="1">
                <a:solidFill>
                  <a:srgbClr val="3C5790"/>
                </a:solidFill>
              </a:rPr>
              <a:t>GStrings</a:t>
            </a:r>
            <a:r>
              <a:rPr lang="en-US" sz="1400" dirty="0">
                <a:solidFill>
                  <a:srgbClr val="3C5790"/>
                </a:solidFill>
              </a:rPr>
              <a:t> allow placeholder expressions to be resolved and evaluated at runtime.</a:t>
            </a:r>
          </a:p>
          <a:p>
            <a:r>
              <a:rPr lang="en-US" sz="1400" dirty="0">
                <a:solidFill>
                  <a:srgbClr val="3C5790"/>
                </a:solidFill>
              </a:rPr>
              <a:t>Many scripting languages have a similar feature, usually called string </a:t>
            </a:r>
            <a:r>
              <a:rPr lang="en-US" sz="1400" b="1" dirty="0">
                <a:solidFill>
                  <a:srgbClr val="3C5790"/>
                </a:solidFill>
              </a:rPr>
              <a:t>interpolation</a:t>
            </a:r>
            <a:r>
              <a:rPr lang="en-US" sz="1400" dirty="0">
                <a:solidFill>
                  <a:srgbClr val="3C5790"/>
                </a:solidFill>
              </a:rPr>
              <a:t>.</a:t>
            </a:r>
          </a:p>
        </p:txBody>
      </p:sp>
      <p:pic>
        <p:nvPicPr>
          <p:cNvPr id="2" name="Picture 1">
            <a:extLst>
              <a:ext uri="{FF2B5EF4-FFF2-40B4-BE49-F238E27FC236}">
                <a16:creationId xmlns:a16="http://schemas.microsoft.com/office/drawing/2014/main" id="{691BFF78-FC73-4A61-9647-93542E7D3ACF}"/>
              </a:ext>
            </a:extLst>
          </p:cNvPr>
          <p:cNvPicPr>
            <a:picLocks noChangeAspect="1"/>
          </p:cNvPicPr>
          <p:nvPr/>
        </p:nvPicPr>
        <p:blipFill>
          <a:blip r:embed="rId3"/>
          <a:stretch>
            <a:fillRect/>
          </a:stretch>
        </p:blipFill>
        <p:spPr>
          <a:xfrm>
            <a:off x="838200" y="3276600"/>
            <a:ext cx="7134225" cy="3254347"/>
          </a:xfrm>
          <a:prstGeom prst="rect">
            <a:avLst/>
          </a:prstGeom>
        </p:spPr>
      </p:pic>
    </p:spTree>
    <p:extLst>
      <p:ext uri="{BB962C8B-B14F-4D97-AF65-F5344CB8AC3E}">
        <p14:creationId xmlns:p14="http://schemas.microsoft.com/office/powerpoint/2010/main" val="2255340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57200"/>
          </a:xfrm>
        </p:spPr>
        <p:txBody>
          <a:bodyPr/>
          <a:lstStyle/>
          <a:p>
            <a:r>
              <a:rPr lang="en-US" sz="1400" dirty="0">
                <a:solidFill>
                  <a:srgbClr val="3C5790"/>
                </a:solidFill>
              </a:rPr>
              <a:t>Escaped characters are shown bellow:</a:t>
            </a:r>
          </a:p>
        </p:txBody>
      </p:sp>
      <p:pic>
        <p:nvPicPr>
          <p:cNvPr id="2" name="Picture 1">
            <a:extLst>
              <a:ext uri="{FF2B5EF4-FFF2-40B4-BE49-F238E27FC236}">
                <a16:creationId xmlns:a16="http://schemas.microsoft.com/office/drawing/2014/main" id="{5C77890A-441D-42E7-9709-EA57BC6D711A}"/>
              </a:ext>
            </a:extLst>
          </p:cNvPr>
          <p:cNvPicPr>
            <a:picLocks noChangeAspect="1"/>
          </p:cNvPicPr>
          <p:nvPr/>
        </p:nvPicPr>
        <p:blipFill>
          <a:blip r:embed="rId3"/>
          <a:stretch>
            <a:fillRect/>
          </a:stretch>
        </p:blipFill>
        <p:spPr>
          <a:xfrm>
            <a:off x="1066800" y="2362200"/>
            <a:ext cx="6934200" cy="4349492"/>
          </a:xfrm>
          <a:prstGeom prst="rect">
            <a:avLst/>
          </a:prstGeom>
        </p:spPr>
      </p:pic>
    </p:spTree>
    <p:extLst>
      <p:ext uri="{BB962C8B-B14F-4D97-AF65-F5344CB8AC3E}">
        <p14:creationId xmlns:p14="http://schemas.microsoft.com/office/powerpoint/2010/main" val="2218360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Data Type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19200"/>
          </a:xfrm>
        </p:spPr>
        <p:txBody>
          <a:bodyPr/>
          <a:lstStyle/>
          <a:p>
            <a:r>
              <a:rPr lang="en-US" sz="1400" dirty="0" err="1">
                <a:solidFill>
                  <a:srgbClr val="3C5790"/>
                </a:solidFill>
              </a:rPr>
              <a:t>GStrings</a:t>
            </a:r>
            <a:r>
              <a:rPr lang="en-US" sz="1400" dirty="0">
                <a:solidFill>
                  <a:srgbClr val="3C5790"/>
                </a:solidFill>
              </a:rPr>
              <a:t> are like strings with additional capabilities.</a:t>
            </a:r>
          </a:p>
          <a:p>
            <a:r>
              <a:rPr lang="en-US" sz="1400" dirty="0">
                <a:solidFill>
                  <a:srgbClr val="3C5790"/>
                </a:solidFill>
              </a:rPr>
              <a:t>They are literally declared in double quotes.</a:t>
            </a:r>
          </a:p>
          <a:p>
            <a:r>
              <a:rPr lang="en-US" sz="1400" dirty="0">
                <a:solidFill>
                  <a:srgbClr val="3C5790"/>
                </a:solidFill>
              </a:rPr>
              <a:t>Placeholders can appear in a full ${expression} syntax or an abbreviated $reference syntax.</a:t>
            </a:r>
          </a:p>
          <a:p>
            <a:r>
              <a:rPr lang="en-US" sz="1400" dirty="0">
                <a:solidFill>
                  <a:srgbClr val="3C5790"/>
                </a:solidFill>
              </a:rPr>
              <a:t>Each placeholder inside a </a:t>
            </a:r>
            <a:r>
              <a:rPr lang="en-US" sz="1400" dirty="0" err="1">
                <a:solidFill>
                  <a:srgbClr val="3C5790"/>
                </a:solidFill>
              </a:rPr>
              <a:t>GString</a:t>
            </a:r>
            <a:r>
              <a:rPr lang="en-US" sz="1400" dirty="0">
                <a:solidFill>
                  <a:srgbClr val="3C5790"/>
                </a:solidFill>
              </a:rPr>
              <a:t> is evaluated at declaration time and the result is stored in the </a:t>
            </a:r>
            <a:r>
              <a:rPr lang="en-US" sz="1400" dirty="0" err="1">
                <a:solidFill>
                  <a:srgbClr val="3C5790"/>
                </a:solidFill>
              </a:rPr>
              <a:t>GString</a:t>
            </a:r>
            <a:r>
              <a:rPr lang="en-US" sz="1400" dirty="0">
                <a:solidFill>
                  <a:srgbClr val="3C5790"/>
                </a:solidFill>
              </a:rPr>
              <a:t> object.</a:t>
            </a:r>
          </a:p>
        </p:txBody>
      </p:sp>
    </p:spTree>
    <p:extLst>
      <p:ext uri="{BB962C8B-B14F-4D97-AF65-F5344CB8AC3E}">
        <p14:creationId xmlns:p14="http://schemas.microsoft.com/office/powerpoint/2010/main" val="2794930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Classes</a:t>
            </a: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A Groovy class is defined with the class keyword, similar to Java.</a:t>
            </a:r>
          </a:p>
          <a:p>
            <a:r>
              <a:rPr lang="en-US" sz="1400" dirty="0">
                <a:solidFill>
                  <a:srgbClr val="3C5790"/>
                </a:solidFill>
              </a:rPr>
              <a:t>All Groovy classes and methods are by default public.</a:t>
            </a:r>
          </a:p>
        </p:txBody>
      </p:sp>
      <p:pic>
        <p:nvPicPr>
          <p:cNvPr id="2" name="Picture 1">
            <a:extLst>
              <a:ext uri="{FF2B5EF4-FFF2-40B4-BE49-F238E27FC236}">
                <a16:creationId xmlns:a16="http://schemas.microsoft.com/office/drawing/2014/main" id="{BD53D6C5-9CD5-44EC-B0EC-2590A5D79F13}"/>
              </a:ext>
            </a:extLst>
          </p:cNvPr>
          <p:cNvPicPr>
            <a:picLocks noChangeAspect="1"/>
          </p:cNvPicPr>
          <p:nvPr/>
        </p:nvPicPr>
        <p:blipFill>
          <a:blip r:embed="rId3"/>
          <a:stretch>
            <a:fillRect/>
          </a:stretch>
        </p:blipFill>
        <p:spPr>
          <a:xfrm>
            <a:off x="2743200" y="2911474"/>
            <a:ext cx="2266950" cy="1400175"/>
          </a:xfrm>
          <a:prstGeom prst="rect">
            <a:avLst/>
          </a:prstGeom>
        </p:spPr>
      </p:pic>
    </p:spTree>
    <p:extLst>
      <p:ext uri="{BB962C8B-B14F-4D97-AF65-F5344CB8AC3E}">
        <p14:creationId xmlns:p14="http://schemas.microsoft.com/office/powerpoint/2010/main" val="3389520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Classes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In Groovy all fields of a class have by default the private access modifier. </a:t>
            </a:r>
          </a:p>
          <a:p>
            <a:r>
              <a:rPr lang="en-US" sz="1400" dirty="0">
                <a:solidFill>
                  <a:srgbClr val="3C5790"/>
                </a:solidFill>
              </a:rPr>
              <a:t>Groovy creates automatically getter and setter methods for the fields.</a:t>
            </a:r>
          </a:p>
          <a:p>
            <a:r>
              <a:rPr lang="en-US" sz="1400" dirty="0">
                <a:solidFill>
                  <a:srgbClr val="3C5790"/>
                </a:solidFill>
              </a:rPr>
              <a:t>If we annotate the class or a property with the </a:t>
            </a:r>
            <a:r>
              <a:rPr lang="en-US" sz="1400" b="1" dirty="0">
                <a:solidFill>
                  <a:srgbClr val="3C5790"/>
                </a:solidFill>
              </a:rPr>
              <a:t>@</a:t>
            </a:r>
            <a:r>
              <a:rPr lang="en-US" sz="1400" b="1" dirty="0" err="1">
                <a:solidFill>
                  <a:srgbClr val="3C5790"/>
                </a:solidFill>
              </a:rPr>
              <a:t>Bindable</a:t>
            </a:r>
            <a:r>
              <a:rPr lang="en-US" sz="1400" dirty="0">
                <a:solidFill>
                  <a:srgbClr val="3C5790"/>
                </a:solidFill>
              </a:rPr>
              <a:t> annotation, Groovy also adds </a:t>
            </a:r>
            <a:r>
              <a:rPr lang="en-US" sz="1400" b="1" dirty="0" err="1">
                <a:solidFill>
                  <a:srgbClr val="3C5790"/>
                </a:solidFill>
              </a:rPr>
              <a:t>PropertyChangeSupport</a:t>
            </a:r>
            <a:r>
              <a:rPr lang="en-US" sz="1400" dirty="0">
                <a:solidFill>
                  <a:srgbClr val="3C5790"/>
                </a:solidFill>
              </a:rPr>
              <a:t> to the class or property.</a:t>
            </a:r>
          </a:p>
          <a:p>
            <a:r>
              <a:rPr lang="en-US" sz="1400" dirty="0">
                <a:solidFill>
                  <a:srgbClr val="3C5790"/>
                </a:solidFill>
              </a:rPr>
              <a:t>Such a Groovy classes fits to the Java beans specification.</a:t>
            </a:r>
          </a:p>
        </p:txBody>
      </p:sp>
    </p:spTree>
    <p:extLst>
      <p:ext uri="{BB962C8B-B14F-4D97-AF65-F5344CB8AC3E}">
        <p14:creationId xmlns:p14="http://schemas.microsoft.com/office/powerpoint/2010/main" val="3173013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Classes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objects are frequently referred to as </a:t>
            </a:r>
            <a:r>
              <a:rPr lang="en-US" sz="1400" b="1" dirty="0">
                <a:solidFill>
                  <a:srgbClr val="3C5790"/>
                </a:solidFill>
              </a:rPr>
              <a:t>Plain Old Groovy Objects (POGO)</a:t>
            </a:r>
            <a:r>
              <a:rPr lang="en-US" sz="1400" dirty="0">
                <a:solidFill>
                  <a:srgbClr val="3C5790"/>
                </a:solidFill>
              </a:rPr>
              <a:t>.</a:t>
            </a:r>
          </a:p>
          <a:p>
            <a:r>
              <a:rPr lang="en-US" sz="1400" dirty="0">
                <a:solidFill>
                  <a:srgbClr val="3C5790"/>
                </a:solidFill>
              </a:rPr>
              <a:t>Groovy uses the getter or setter method, even if we directly use the name of the field.</a:t>
            </a:r>
          </a:p>
          <a:p>
            <a:r>
              <a:rPr lang="en-US" sz="1400" dirty="0">
                <a:solidFill>
                  <a:srgbClr val="3C5790"/>
                </a:solidFill>
              </a:rPr>
              <a:t>If a field should not be changeable define it as final, in this case Groovy will not provide a setter.</a:t>
            </a:r>
          </a:p>
        </p:txBody>
      </p:sp>
    </p:spTree>
    <p:extLst>
      <p:ext uri="{BB962C8B-B14F-4D97-AF65-F5344CB8AC3E}">
        <p14:creationId xmlns:p14="http://schemas.microsoft.com/office/powerpoint/2010/main" val="25027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Most valid Java files are also valid Groovy files.</a:t>
            </a:r>
          </a:p>
          <a:p>
            <a:r>
              <a:rPr lang="en-US" sz="1400" dirty="0">
                <a:solidFill>
                  <a:srgbClr val="3C5790"/>
                </a:solidFill>
              </a:rPr>
              <a:t>Groovy code can be more compact, because it does not need all the elements that Java needs.</a:t>
            </a:r>
          </a:p>
          <a:p>
            <a:r>
              <a:rPr lang="en-US" sz="1400" dirty="0">
                <a:solidFill>
                  <a:srgbClr val="3C5790"/>
                </a:solidFill>
              </a:rPr>
              <a:t>Unlike Java, a Groovy source code file can be executed as an (uncompiled) script if it contains code outside any class definition.</a:t>
            </a:r>
          </a:p>
        </p:txBody>
      </p:sp>
    </p:spTree>
    <p:extLst>
      <p:ext uri="{BB962C8B-B14F-4D97-AF65-F5344CB8AC3E}">
        <p14:creationId xmlns:p14="http://schemas.microsoft.com/office/powerpoint/2010/main" val="2341110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Classes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Groovy provides constructors with named parameters.</a:t>
            </a:r>
          </a:p>
          <a:p>
            <a:r>
              <a:rPr lang="en-US" sz="1400" dirty="0">
                <a:solidFill>
                  <a:srgbClr val="3C5790"/>
                </a:solidFill>
              </a:rPr>
              <a:t>The constructor is called map based constructor and uses the </a:t>
            </a:r>
            <a:r>
              <a:rPr lang="en-US" sz="1400" dirty="0" err="1">
                <a:solidFill>
                  <a:srgbClr val="3C5790"/>
                </a:solidFill>
              </a:rPr>
              <a:t>property:value</a:t>
            </a:r>
            <a:r>
              <a:rPr lang="en-US" sz="1400" dirty="0">
                <a:solidFill>
                  <a:srgbClr val="3C5790"/>
                </a:solidFill>
              </a:rPr>
              <a:t> map syntax.</a:t>
            </a:r>
          </a:p>
        </p:txBody>
      </p:sp>
      <p:pic>
        <p:nvPicPr>
          <p:cNvPr id="2" name="Picture 1">
            <a:extLst>
              <a:ext uri="{FF2B5EF4-FFF2-40B4-BE49-F238E27FC236}">
                <a16:creationId xmlns:a16="http://schemas.microsoft.com/office/drawing/2014/main" id="{E456D8A5-890D-4D7E-8A20-9876B1D07397}"/>
              </a:ext>
            </a:extLst>
          </p:cNvPr>
          <p:cNvPicPr>
            <a:picLocks noChangeAspect="1"/>
          </p:cNvPicPr>
          <p:nvPr/>
        </p:nvPicPr>
        <p:blipFill>
          <a:blip r:embed="rId3"/>
          <a:stretch>
            <a:fillRect/>
          </a:stretch>
        </p:blipFill>
        <p:spPr>
          <a:xfrm>
            <a:off x="762000" y="3200400"/>
            <a:ext cx="7705725" cy="2809875"/>
          </a:xfrm>
          <a:prstGeom prst="rect">
            <a:avLst/>
          </a:prstGeom>
        </p:spPr>
      </p:pic>
    </p:spTree>
    <p:extLst>
      <p:ext uri="{BB962C8B-B14F-4D97-AF65-F5344CB8AC3E}">
        <p14:creationId xmlns:p14="http://schemas.microsoft.com/office/powerpoint/2010/main" val="3634171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GPath</a:t>
            </a:r>
            <a:r>
              <a:rPr lang="fr-CA" dirty="0">
                <a:solidFill>
                  <a:schemeClr val="bg1"/>
                </a:solidFill>
              </a:rPr>
              <a:t> </a:t>
            </a:r>
          </a:p>
        </p:txBody>
      </p:sp>
      <p:sp>
        <p:nvSpPr>
          <p:cNvPr id="4099" name="Espace réservé du contenu 4"/>
          <p:cNvSpPr>
            <a:spLocks noGrp="1"/>
          </p:cNvSpPr>
          <p:nvPr>
            <p:ph idx="1"/>
          </p:nvPr>
        </p:nvSpPr>
        <p:spPr>
          <a:xfrm>
            <a:off x="304800" y="1905000"/>
            <a:ext cx="8534400" cy="3200400"/>
          </a:xfrm>
        </p:spPr>
        <p:txBody>
          <a:bodyPr/>
          <a:lstStyle/>
          <a:p>
            <a:r>
              <a:rPr lang="en-US" sz="1400" dirty="0" err="1">
                <a:solidFill>
                  <a:srgbClr val="3C5790"/>
                </a:solidFill>
              </a:rPr>
              <a:t>GPath</a:t>
            </a:r>
            <a:r>
              <a:rPr lang="en-US" sz="1400" dirty="0">
                <a:solidFill>
                  <a:srgbClr val="3C5790"/>
                </a:solidFill>
              </a:rPr>
              <a:t> is a path expression language integrated into Groovy which allows parts of nested structured data to be identified.</a:t>
            </a:r>
          </a:p>
          <a:p>
            <a:r>
              <a:rPr lang="en-US" sz="1400" dirty="0">
                <a:solidFill>
                  <a:srgbClr val="3C5790"/>
                </a:solidFill>
              </a:rPr>
              <a:t>It has similar aims and scope as XPath does for XML.</a:t>
            </a:r>
          </a:p>
          <a:p>
            <a:r>
              <a:rPr lang="en-US" sz="1400" dirty="0" err="1">
                <a:solidFill>
                  <a:srgbClr val="3C5790"/>
                </a:solidFill>
              </a:rPr>
              <a:t>GPath</a:t>
            </a:r>
            <a:r>
              <a:rPr lang="en-US" sz="1400" dirty="0">
                <a:solidFill>
                  <a:srgbClr val="3C5790"/>
                </a:solidFill>
              </a:rPr>
              <a:t> navigation works also in complex structures like XML or JSON.</a:t>
            </a:r>
          </a:p>
        </p:txBody>
      </p:sp>
    </p:spTree>
    <p:extLst>
      <p:ext uri="{BB962C8B-B14F-4D97-AF65-F5344CB8AC3E}">
        <p14:creationId xmlns:p14="http://schemas.microsoft.com/office/powerpoint/2010/main" val="1236471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GPath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provides syntactic sugar making it really easy to deal with nested collections.</a:t>
            </a:r>
          </a:p>
        </p:txBody>
      </p:sp>
      <p:pic>
        <p:nvPicPr>
          <p:cNvPr id="4" name="Picture 3">
            <a:extLst>
              <a:ext uri="{FF2B5EF4-FFF2-40B4-BE49-F238E27FC236}">
                <a16:creationId xmlns:a16="http://schemas.microsoft.com/office/drawing/2014/main" id="{B39A910D-47D6-419E-BC88-ABF70C0CA2E9}"/>
              </a:ext>
            </a:extLst>
          </p:cNvPr>
          <p:cNvPicPr>
            <a:picLocks noChangeAspect="1"/>
          </p:cNvPicPr>
          <p:nvPr/>
        </p:nvPicPr>
        <p:blipFill>
          <a:blip r:embed="rId3"/>
          <a:stretch>
            <a:fillRect/>
          </a:stretch>
        </p:blipFill>
        <p:spPr>
          <a:xfrm>
            <a:off x="457200" y="2971800"/>
            <a:ext cx="8153400" cy="1560066"/>
          </a:xfrm>
          <a:prstGeom prst="rect">
            <a:avLst/>
          </a:prstGeom>
        </p:spPr>
      </p:pic>
    </p:spTree>
    <p:extLst>
      <p:ext uri="{BB962C8B-B14F-4D97-AF65-F5344CB8AC3E}">
        <p14:creationId xmlns:p14="http://schemas.microsoft.com/office/powerpoint/2010/main" val="4193778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Control structures</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evaluates a condition defined in a control statement differently from Java. </a:t>
            </a:r>
          </a:p>
          <a:p>
            <a:r>
              <a:rPr lang="en-US" sz="1400" dirty="0">
                <a:solidFill>
                  <a:srgbClr val="3C5790"/>
                </a:solidFill>
              </a:rPr>
              <a:t>A pure </a:t>
            </a:r>
            <a:r>
              <a:rPr lang="en-US" sz="1400" dirty="0" err="1">
                <a:solidFill>
                  <a:srgbClr val="3C5790"/>
                </a:solidFill>
              </a:rPr>
              <a:t>boolean</a:t>
            </a:r>
            <a:r>
              <a:rPr lang="en-US" sz="1400" dirty="0">
                <a:solidFill>
                  <a:srgbClr val="3C5790"/>
                </a:solidFill>
              </a:rPr>
              <a:t> expression is evaluated the same as in Java.</a:t>
            </a:r>
          </a:p>
          <a:p>
            <a:r>
              <a:rPr lang="en-US" sz="1400" dirty="0">
                <a:solidFill>
                  <a:srgbClr val="3C5790"/>
                </a:solidFill>
              </a:rPr>
              <a:t>The number "0" evaluates to false and other numbers evaluate to true.</a:t>
            </a:r>
          </a:p>
          <a:p>
            <a:r>
              <a:rPr lang="en-US" sz="1400" dirty="0">
                <a:solidFill>
                  <a:srgbClr val="3C5790"/>
                </a:solidFill>
              </a:rPr>
              <a:t>Empty collections or null evaluate to false. </a:t>
            </a:r>
          </a:p>
          <a:p>
            <a:r>
              <a:rPr lang="en-US" sz="1400" dirty="0">
                <a:solidFill>
                  <a:srgbClr val="3C5790"/>
                </a:solidFill>
              </a:rPr>
              <a:t>Every other non-null object evaluates to true.</a:t>
            </a:r>
          </a:p>
        </p:txBody>
      </p:sp>
    </p:spTree>
    <p:extLst>
      <p:ext uri="{BB962C8B-B14F-4D97-AF65-F5344CB8AC3E}">
        <p14:creationId xmlns:p14="http://schemas.microsoft.com/office/powerpoint/2010/main" val="2325087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Control structures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a:solidFill>
                  <a:srgbClr val="3C5790"/>
                </a:solidFill>
              </a:rPr>
              <a:t>switch</a:t>
            </a:r>
            <a:r>
              <a:rPr lang="en-US" sz="1400" dirty="0">
                <a:solidFill>
                  <a:srgbClr val="3C5790"/>
                </a:solidFill>
              </a:rPr>
              <a:t> statement is very flexible, everything which implements the </a:t>
            </a:r>
            <a:r>
              <a:rPr lang="en-US" sz="1400" dirty="0" err="1">
                <a:solidFill>
                  <a:srgbClr val="3C5790"/>
                </a:solidFill>
              </a:rPr>
              <a:t>isCase</a:t>
            </a:r>
            <a:r>
              <a:rPr lang="en-US" sz="1400" dirty="0">
                <a:solidFill>
                  <a:srgbClr val="3C5790"/>
                </a:solidFill>
              </a:rPr>
              <a:t> method can be used as classifier.</a:t>
            </a:r>
          </a:p>
          <a:p>
            <a:r>
              <a:rPr lang="en-US" sz="1400" dirty="0">
                <a:solidFill>
                  <a:srgbClr val="3C5790"/>
                </a:solidFill>
              </a:rPr>
              <a:t>Groovy provides an implementation of the </a:t>
            </a:r>
            <a:r>
              <a:rPr lang="en-US" sz="1400" dirty="0" err="1">
                <a:solidFill>
                  <a:srgbClr val="3C5790"/>
                </a:solidFill>
              </a:rPr>
              <a:t>isCase</a:t>
            </a:r>
            <a:r>
              <a:rPr lang="en-US" sz="1400" dirty="0">
                <a:solidFill>
                  <a:srgbClr val="3C5790"/>
                </a:solidFill>
              </a:rPr>
              <a:t>() method to Class (using </a:t>
            </a:r>
            <a:r>
              <a:rPr lang="en-US" sz="1400" dirty="0" err="1">
                <a:solidFill>
                  <a:srgbClr val="3C5790"/>
                </a:solidFill>
              </a:rPr>
              <a:t>isInstance</a:t>
            </a:r>
            <a:r>
              <a:rPr lang="en-US" sz="1400" dirty="0">
                <a:solidFill>
                  <a:srgbClr val="3C5790"/>
                </a:solidFill>
              </a:rPr>
              <a:t>), Object (using (equals), Collections (using contains) and regular expressions (using matches).</a:t>
            </a:r>
          </a:p>
        </p:txBody>
      </p:sp>
    </p:spTree>
    <p:extLst>
      <p:ext uri="{BB962C8B-B14F-4D97-AF65-F5344CB8AC3E}">
        <p14:creationId xmlns:p14="http://schemas.microsoft.com/office/powerpoint/2010/main" val="2376809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Control structures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90600"/>
          </a:xfrm>
        </p:spPr>
        <p:txBody>
          <a:bodyPr/>
          <a:lstStyle/>
          <a:p>
            <a:r>
              <a:rPr lang="en-US" sz="1400" dirty="0">
                <a:solidFill>
                  <a:srgbClr val="3C5790"/>
                </a:solidFill>
              </a:rPr>
              <a:t>We  can use safe navigation operator to check safety for null via the </a:t>
            </a:r>
            <a:r>
              <a:rPr lang="en-US" sz="1400" b="1" dirty="0">
                <a:solidFill>
                  <a:srgbClr val="3C5790"/>
                </a:solidFill>
              </a:rPr>
              <a:t>?.</a:t>
            </a:r>
            <a:r>
              <a:rPr lang="en-US" sz="1400" dirty="0">
                <a:solidFill>
                  <a:srgbClr val="3C5790"/>
                </a:solidFill>
              </a:rPr>
              <a:t> operator.</a:t>
            </a:r>
          </a:p>
          <a:p>
            <a:r>
              <a:rPr lang="en-US" sz="1400" dirty="0">
                <a:solidFill>
                  <a:srgbClr val="3C5790"/>
                </a:solidFill>
              </a:rPr>
              <a:t>This will avoid a </a:t>
            </a:r>
            <a:r>
              <a:rPr lang="en-US" sz="1400" dirty="0" err="1">
                <a:solidFill>
                  <a:srgbClr val="3C5790"/>
                </a:solidFill>
              </a:rPr>
              <a:t>NullPointerException</a:t>
            </a:r>
            <a:r>
              <a:rPr lang="en-US" sz="1400" dirty="0">
                <a:solidFill>
                  <a:srgbClr val="3C5790"/>
                </a:solidFill>
              </a:rPr>
              <a:t> if we access properties of an object which is null.</a:t>
            </a:r>
          </a:p>
        </p:txBody>
      </p:sp>
      <p:pic>
        <p:nvPicPr>
          <p:cNvPr id="2" name="Picture 1">
            <a:extLst>
              <a:ext uri="{FF2B5EF4-FFF2-40B4-BE49-F238E27FC236}">
                <a16:creationId xmlns:a16="http://schemas.microsoft.com/office/drawing/2014/main" id="{D7E3F4B1-F809-4B12-A09E-B1960E205DFE}"/>
              </a:ext>
            </a:extLst>
          </p:cNvPr>
          <p:cNvPicPr>
            <a:picLocks noChangeAspect="1"/>
          </p:cNvPicPr>
          <p:nvPr/>
        </p:nvPicPr>
        <p:blipFill>
          <a:blip r:embed="rId3"/>
          <a:stretch>
            <a:fillRect/>
          </a:stretch>
        </p:blipFill>
        <p:spPr>
          <a:xfrm>
            <a:off x="2209800" y="3073399"/>
            <a:ext cx="4324350" cy="619125"/>
          </a:xfrm>
          <a:prstGeom prst="rect">
            <a:avLst/>
          </a:prstGeom>
        </p:spPr>
      </p:pic>
    </p:spTree>
    <p:extLst>
      <p:ext uri="{BB962C8B-B14F-4D97-AF65-F5344CB8AC3E}">
        <p14:creationId xmlns:p14="http://schemas.microsoft.com/office/powerpoint/2010/main" val="474889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Control structures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The </a:t>
            </a:r>
            <a:r>
              <a:rPr lang="en-US" sz="1400" b="1" dirty="0">
                <a:solidFill>
                  <a:srgbClr val="3C5790"/>
                </a:solidFill>
              </a:rPr>
              <a:t>?:</a:t>
            </a:r>
            <a:r>
              <a:rPr lang="en-US" sz="1400" dirty="0">
                <a:solidFill>
                  <a:srgbClr val="3C5790"/>
                </a:solidFill>
              </a:rPr>
              <a:t> (called the Elvis operator) is a short form for the Java </a:t>
            </a:r>
            <a:r>
              <a:rPr lang="en-US" sz="1400" b="1" dirty="0">
                <a:solidFill>
                  <a:srgbClr val="3C5790"/>
                </a:solidFill>
              </a:rPr>
              <a:t>ternary</a:t>
            </a:r>
            <a:r>
              <a:rPr lang="en-US" sz="1400" dirty="0">
                <a:solidFill>
                  <a:srgbClr val="3C5790"/>
                </a:solidFill>
              </a:rPr>
              <a:t> operator. </a:t>
            </a:r>
          </a:p>
          <a:p>
            <a:r>
              <a:rPr lang="en-US" sz="1400" dirty="0">
                <a:solidFill>
                  <a:srgbClr val="3C5790"/>
                </a:solidFill>
              </a:rPr>
              <a:t>We can use this to set a default if an expression resolves to false or null.</a:t>
            </a:r>
          </a:p>
        </p:txBody>
      </p:sp>
      <p:pic>
        <p:nvPicPr>
          <p:cNvPr id="2" name="Picture 1">
            <a:extLst>
              <a:ext uri="{FF2B5EF4-FFF2-40B4-BE49-F238E27FC236}">
                <a16:creationId xmlns:a16="http://schemas.microsoft.com/office/drawing/2014/main" id="{5CAB87D2-8458-4D5E-8834-B7726D59D6D8}"/>
              </a:ext>
            </a:extLst>
          </p:cNvPr>
          <p:cNvPicPr>
            <a:picLocks noChangeAspect="1"/>
          </p:cNvPicPr>
          <p:nvPr/>
        </p:nvPicPr>
        <p:blipFill>
          <a:blip r:embed="rId3"/>
          <a:stretch>
            <a:fillRect/>
          </a:stretch>
        </p:blipFill>
        <p:spPr>
          <a:xfrm>
            <a:off x="1981200" y="3276600"/>
            <a:ext cx="4695825" cy="1676400"/>
          </a:xfrm>
          <a:prstGeom prst="rect">
            <a:avLst/>
          </a:prstGeom>
        </p:spPr>
      </p:pic>
    </p:spTree>
    <p:extLst>
      <p:ext uri="{BB962C8B-B14F-4D97-AF65-F5344CB8AC3E}">
        <p14:creationId xmlns:p14="http://schemas.microsoft.com/office/powerpoint/2010/main" val="626765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Control structures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371600"/>
          </a:xfrm>
        </p:spPr>
        <p:txBody>
          <a:bodyPr/>
          <a:lstStyle/>
          <a:p>
            <a:r>
              <a:rPr lang="en-US" sz="1400" dirty="0">
                <a:solidFill>
                  <a:srgbClr val="3C5790"/>
                </a:solidFill>
              </a:rPr>
              <a:t>Groovy supports the standard Java for, the</a:t>
            </a:r>
            <a:r>
              <a:rPr lang="en-US" sz="1400" b="1" dirty="0">
                <a:solidFill>
                  <a:srgbClr val="3C5790"/>
                </a:solidFill>
              </a:rPr>
              <a:t> for-each</a:t>
            </a:r>
            <a:r>
              <a:rPr lang="en-US" sz="1400" dirty="0">
                <a:solidFill>
                  <a:srgbClr val="3C5790"/>
                </a:solidFill>
              </a:rPr>
              <a:t> and the </a:t>
            </a:r>
            <a:r>
              <a:rPr lang="en-US" sz="1400" b="1" dirty="0">
                <a:solidFill>
                  <a:srgbClr val="3C5790"/>
                </a:solidFill>
              </a:rPr>
              <a:t>while</a:t>
            </a:r>
            <a:r>
              <a:rPr lang="en-US" sz="1400" dirty="0">
                <a:solidFill>
                  <a:srgbClr val="3C5790"/>
                </a:solidFill>
              </a:rPr>
              <a:t> </a:t>
            </a:r>
            <a:r>
              <a:rPr lang="en-US" sz="1400" b="1" dirty="0">
                <a:solidFill>
                  <a:srgbClr val="3C5790"/>
                </a:solidFill>
              </a:rPr>
              <a:t>loop</a:t>
            </a:r>
            <a:r>
              <a:rPr lang="en-US" sz="1400" dirty="0">
                <a:solidFill>
                  <a:srgbClr val="3C5790"/>
                </a:solidFill>
              </a:rPr>
              <a:t>. </a:t>
            </a:r>
          </a:p>
          <a:p>
            <a:r>
              <a:rPr lang="en-US" sz="1400" dirty="0">
                <a:solidFill>
                  <a:srgbClr val="3C5790"/>
                </a:solidFill>
              </a:rPr>
              <a:t>Groovy doesn't support the </a:t>
            </a:r>
            <a:r>
              <a:rPr lang="en-US" sz="1400" b="1" dirty="0">
                <a:solidFill>
                  <a:srgbClr val="3C5790"/>
                </a:solidFill>
              </a:rPr>
              <a:t>do</a:t>
            </a:r>
            <a:r>
              <a:rPr lang="en-US" sz="1400" dirty="0">
                <a:solidFill>
                  <a:srgbClr val="3C5790"/>
                </a:solidFill>
              </a:rPr>
              <a:t> </a:t>
            </a:r>
            <a:r>
              <a:rPr lang="en-US" sz="1400" b="1" dirty="0">
                <a:solidFill>
                  <a:srgbClr val="3C5790"/>
                </a:solidFill>
              </a:rPr>
              <a:t>while</a:t>
            </a:r>
            <a:r>
              <a:rPr lang="en-US" sz="1400" dirty="0">
                <a:solidFill>
                  <a:srgbClr val="3C5790"/>
                </a:solidFill>
              </a:rPr>
              <a:t> loop.</a:t>
            </a:r>
          </a:p>
          <a:p>
            <a:r>
              <a:rPr lang="en-US" sz="1400" dirty="0">
                <a:solidFill>
                  <a:srgbClr val="3C5790"/>
                </a:solidFill>
              </a:rPr>
              <a:t>While for and while loops are supported the Groovy way of iterating throw a list is using the </a:t>
            </a:r>
            <a:r>
              <a:rPr lang="en-US" sz="1400" b="1" dirty="0">
                <a:solidFill>
                  <a:srgbClr val="3C5790"/>
                </a:solidFill>
              </a:rPr>
              <a:t>each()</a:t>
            </a:r>
            <a:r>
              <a:rPr lang="en-US" sz="1400" dirty="0">
                <a:solidFill>
                  <a:srgbClr val="3C5790"/>
                </a:solidFill>
              </a:rPr>
              <a:t> method.</a:t>
            </a:r>
          </a:p>
          <a:p>
            <a:r>
              <a:rPr lang="en-US" sz="1400" dirty="0">
                <a:solidFill>
                  <a:srgbClr val="3C5790"/>
                </a:solidFill>
              </a:rPr>
              <a:t>Groovy provides this method on several objects include lists, maps and ranges.</a:t>
            </a:r>
          </a:p>
        </p:txBody>
      </p:sp>
      <p:pic>
        <p:nvPicPr>
          <p:cNvPr id="2" name="Picture 1">
            <a:extLst>
              <a:ext uri="{FF2B5EF4-FFF2-40B4-BE49-F238E27FC236}">
                <a16:creationId xmlns:a16="http://schemas.microsoft.com/office/drawing/2014/main" id="{412FD0B3-5120-4DD5-85EE-790B8DDCAD61}"/>
              </a:ext>
            </a:extLst>
          </p:cNvPr>
          <p:cNvPicPr>
            <a:picLocks noChangeAspect="1"/>
          </p:cNvPicPr>
          <p:nvPr/>
        </p:nvPicPr>
        <p:blipFill>
          <a:blip r:embed="rId3"/>
          <a:stretch>
            <a:fillRect/>
          </a:stretch>
        </p:blipFill>
        <p:spPr>
          <a:xfrm>
            <a:off x="2209800" y="3429000"/>
            <a:ext cx="3952875" cy="2543175"/>
          </a:xfrm>
          <a:prstGeom prst="rect">
            <a:avLst/>
          </a:prstGeom>
        </p:spPr>
      </p:pic>
    </p:spTree>
    <p:extLst>
      <p:ext uri="{BB962C8B-B14F-4D97-AF65-F5344CB8AC3E}">
        <p14:creationId xmlns:p14="http://schemas.microsoft.com/office/powerpoint/2010/main" val="2340574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Control structures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14400"/>
          </a:xfrm>
        </p:spPr>
        <p:txBody>
          <a:bodyPr/>
          <a:lstStyle/>
          <a:p>
            <a:r>
              <a:rPr lang="en-US" sz="1400" dirty="0">
                <a:solidFill>
                  <a:srgbClr val="3C5790"/>
                </a:solidFill>
              </a:rPr>
              <a:t>Exception handling in Groovy is similar to Java and follows the same logic.</a:t>
            </a:r>
          </a:p>
          <a:p>
            <a:r>
              <a:rPr lang="en-US" sz="1400" dirty="0">
                <a:solidFill>
                  <a:srgbClr val="3C5790"/>
                </a:solidFill>
              </a:rPr>
              <a:t>We can specify a complete try-catch-finally sequence of blocks, or just try catch, or just try-finally.</a:t>
            </a:r>
          </a:p>
          <a:p>
            <a:r>
              <a:rPr lang="en-US" sz="1400" dirty="0">
                <a:solidFill>
                  <a:srgbClr val="3C5790"/>
                </a:solidFill>
              </a:rPr>
              <a:t>Java 7 introduced a multi-catch syntax which Groovy also supports it.</a:t>
            </a:r>
          </a:p>
        </p:txBody>
      </p:sp>
      <p:pic>
        <p:nvPicPr>
          <p:cNvPr id="2" name="Picture 1">
            <a:extLst>
              <a:ext uri="{FF2B5EF4-FFF2-40B4-BE49-F238E27FC236}">
                <a16:creationId xmlns:a16="http://schemas.microsoft.com/office/drawing/2014/main" id="{12A38953-EF45-41FD-86B3-D85B28EB1989}"/>
              </a:ext>
            </a:extLst>
          </p:cNvPr>
          <p:cNvPicPr>
            <a:picLocks noChangeAspect="1"/>
          </p:cNvPicPr>
          <p:nvPr/>
        </p:nvPicPr>
        <p:blipFill>
          <a:blip r:embed="rId3"/>
          <a:stretch>
            <a:fillRect/>
          </a:stretch>
        </p:blipFill>
        <p:spPr>
          <a:xfrm>
            <a:off x="1033462" y="3429000"/>
            <a:ext cx="7077075" cy="1362075"/>
          </a:xfrm>
          <a:prstGeom prst="rect">
            <a:avLst/>
          </a:prstGeom>
        </p:spPr>
      </p:pic>
    </p:spTree>
    <p:extLst>
      <p:ext uri="{BB962C8B-B14F-4D97-AF65-F5344CB8AC3E}">
        <p14:creationId xmlns:p14="http://schemas.microsoft.com/office/powerpoint/2010/main" val="769443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Clojure</a:t>
            </a:r>
            <a:endParaRPr lang="fr-CA" dirty="0">
              <a:solidFill>
                <a:schemeClr val="bg1"/>
              </a:solidFill>
            </a:endParaRPr>
          </a:p>
        </p:txBody>
      </p:sp>
      <p:sp>
        <p:nvSpPr>
          <p:cNvPr id="4099" name="Espace réservé du contenu 4"/>
          <p:cNvSpPr>
            <a:spLocks noGrp="1"/>
          </p:cNvSpPr>
          <p:nvPr>
            <p:ph idx="1"/>
          </p:nvPr>
        </p:nvSpPr>
        <p:spPr>
          <a:xfrm>
            <a:off x="304800" y="1905000"/>
            <a:ext cx="8534400" cy="1371600"/>
          </a:xfrm>
        </p:spPr>
        <p:txBody>
          <a:bodyPr/>
          <a:lstStyle/>
          <a:p>
            <a:r>
              <a:rPr lang="en-US" sz="1400" b="1" dirty="0">
                <a:solidFill>
                  <a:srgbClr val="3C5790"/>
                </a:solidFill>
              </a:rPr>
              <a:t>Closures</a:t>
            </a:r>
            <a:r>
              <a:rPr lang="en-US" sz="1400" dirty="0">
                <a:solidFill>
                  <a:srgbClr val="3C5790"/>
                </a:solidFill>
              </a:rPr>
              <a:t> are code fragments or code blocks which can be used without being a method or a class.</a:t>
            </a:r>
          </a:p>
          <a:p>
            <a:r>
              <a:rPr lang="en-US" sz="1400" dirty="0">
                <a:solidFill>
                  <a:srgbClr val="3C5790"/>
                </a:solidFill>
              </a:rPr>
              <a:t>A closure in Groovy is defined via the following construct: {list of parameters→ closure body}. </a:t>
            </a:r>
          </a:p>
          <a:p>
            <a:r>
              <a:rPr lang="en-US" sz="1400" dirty="0">
                <a:solidFill>
                  <a:srgbClr val="3C5790"/>
                </a:solidFill>
              </a:rPr>
              <a:t>The values before the → sign define the parameters of the closure.</a:t>
            </a:r>
          </a:p>
          <a:p>
            <a:r>
              <a:rPr lang="en-US" sz="1400" dirty="0">
                <a:solidFill>
                  <a:srgbClr val="3C5790"/>
                </a:solidFill>
              </a:rPr>
              <a:t>For the case that only one parameter is used you can use the implicit defined </a:t>
            </a:r>
            <a:r>
              <a:rPr lang="en-US" sz="1400" b="1" dirty="0">
                <a:solidFill>
                  <a:srgbClr val="3C5790"/>
                </a:solidFill>
              </a:rPr>
              <a:t>it</a:t>
            </a:r>
            <a:r>
              <a:rPr lang="en-US" sz="1400" dirty="0">
                <a:solidFill>
                  <a:srgbClr val="3C5790"/>
                </a:solidFill>
              </a:rPr>
              <a:t> variable.</a:t>
            </a:r>
          </a:p>
          <a:p>
            <a:endParaRPr lang="en-US" sz="1400" dirty="0">
              <a:solidFill>
                <a:srgbClr val="3C5790"/>
              </a:solidFill>
            </a:endParaRPr>
          </a:p>
          <a:p>
            <a:endParaRPr lang="en-US" sz="1400" dirty="0">
              <a:solidFill>
                <a:srgbClr val="3C5790"/>
              </a:solidFill>
            </a:endParaRPr>
          </a:p>
        </p:txBody>
      </p:sp>
      <p:pic>
        <p:nvPicPr>
          <p:cNvPr id="2" name="Picture 1">
            <a:extLst>
              <a:ext uri="{FF2B5EF4-FFF2-40B4-BE49-F238E27FC236}">
                <a16:creationId xmlns:a16="http://schemas.microsoft.com/office/drawing/2014/main" id="{532C18F1-0565-41AE-A768-353021B69814}"/>
              </a:ext>
            </a:extLst>
          </p:cNvPr>
          <p:cNvPicPr>
            <a:picLocks noChangeAspect="1"/>
          </p:cNvPicPr>
          <p:nvPr/>
        </p:nvPicPr>
        <p:blipFill>
          <a:blip r:embed="rId3"/>
          <a:stretch>
            <a:fillRect/>
          </a:stretch>
        </p:blipFill>
        <p:spPr>
          <a:xfrm>
            <a:off x="2057400" y="3602037"/>
            <a:ext cx="4914900" cy="1990725"/>
          </a:xfrm>
          <a:prstGeom prst="rect">
            <a:avLst/>
          </a:prstGeom>
        </p:spPr>
      </p:pic>
    </p:spTree>
    <p:extLst>
      <p:ext uri="{BB962C8B-B14F-4D97-AF65-F5344CB8AC3E}">
        <p14:creationId xmlns:p14="http://schemas.microsoft.com/office/powerpoint/2010/main" val="414961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14400"/>
          </a:xfrm>
        </p:spPr>
        <p:txBody>
          <a:bodyPr/>
          <a:lstStyle/>
          <a:p>
            <a:r>
              <a:rPr lang="en-US" sz="1400" b="1" dirty="0" err="1">
                <a:solidFill>
                  <a:srgbClr val="3C5790"/>
                </a:solidFill>
              </a:rPr>
              <a:t>GroovyBeans</a:t>
            </a:r>
            <a:r>
              <a:rPr lang="en-US" sz="1400" dirty="0">
                <a:solidFill>
                  <a:srgbClr val="3C5790"/>
                </a:solidFill>
              </a:rPr>
              <a:t> are </a:t>
            </a:r>
            <a:r>
              <a:rPr lang="en-US" sz="1400" dirty="0" err="1">
                <a:solidFill>
                  <a:srgbClr val="3C5790"/>
                </a:solidFill>
              </a:rPr>
              <a:t>Groovy's</a:t>
            </a:r>
            <a:r>
              <a:rPr lang="en-US" sz="1400" dirty="0">
                <a:solidFill>
                  <a:srgbClr val="3C5790"/>
                </a:solidFill>
              </a:rPr>
              <a:t> version of JavaBeans and implicitly they have getters and setters.</a:t>
            </a:r>
          </a:p>
          <a:p>
            <a:r>
              <a:rPr lang="en-US" sz="1400" dirty="0">
                <a:solidFill>
                  <a:srgbClr val="3C5790"/>
                </a:solidFill>
              </a:rPr>
              <a:t>From Groovy 2, it offers support for prototype extension through </a:t>
            </a:r>
            <a:r>
              <a:rPr lang="en-US" sz="1400" dirty="0" err="1">
                <a:solidFill>
                  <a:srgbClr val="3C5790"/>
                </a:solidFill>
              </a:rPr>
              <a:t>ExpandoMetaClass</a:t>
            </a:r>
            <a:r>
              <a:rPr lang="en-US" sz="1400" dirty="0">
                <a:solidFill>
                  <a:srgbClr val="3C5790"/>
                </a:solidFill>
              </a:rPr>
              <a:t>, Extension Modules.</a:t>
            </a:r>
          </a:p>
          <a:p>
            <a:r>
              <a:rPr lang="en-US" sz="1400" b="1" dirty="0" err="1">
                <a:solidFill>
                  <a:srgbClr val="3C5790"/>
                </a:solidFill>
              </a:rPr>
              <a:t>ExpandoMetaClass</a:t>
            </a:r>
            <a:r>
              <a:rPr lang="en-US" sz="1400" dirty="0">
                <a:solidFill>
                  <a:srgbClr val="3C5790"/>
                </a:solidFill>
              </a:rPr>
              <a:t> offers a domain-specific language (DSL) to express the changes in the class easily.</a:t>
            </a:r>
          </a:p>
        </p:txBody>
      </p:sp>
      <p:pic>
        <p:nvPicPr>
          <p:cNvPr id="2" name="Picture 1">
            <a:extLst>
              <a:ext uri="{FF2B5EF4-FFF2-40B4-BE49-F238E27FC236}">
                <a16:creationId xmlns:a16="http://schemas.microsoft.com/office/drawing/2014/main" id="{CC7F6B33-6587-47AA-8DBA-B26E70B7990D}"/>
              </a:ext>
            </a:extLst>
          </p:cNvPr>
          <p:cNvPicPr>
            <a:picLocks noChangeAspect="1"/>
          </p:cNvPicPr>
          <p:nvPr/>
        </p:nvPicPr>
        <p:blipFill>
          <a:blip r:embed="rId3"/>
          <a:stretch>
            <a:fillRect/>
          </a:stretch>
        </p:blipFill>
        <p:spPr>
          <a:xfrm>
            <a:off x="2743200" y="3306762"/>
            <a:ext cx="3333750" cy="1457325"/>
          </a:xfrm>
          <a:prstGeom prst="rect">
            <a:avLst/>
          </a:prstGeom>
        </p:spPr>
      </p:pic>
    </p:spTree>
    <p:extLst>
      <p:ext uri="{BB962C8B-B14F-4D97-AF65-F5344CB8AC3E}">
        <p14:creationId xmlns:p14="http://schemas.microsoft.com/office/powerpoint/2010/main" val="3619001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Clojure</a:t>
            </a:r>
            <a:endParaRPr lang="fr-CA" dirty="0">
              <a:solidFill>
                <a:schemeClr val="bg1"/>
              </a:solidFill>
            </a:endParaRPr>
          </a:p>
        </p:txBody>
      </p:sp>
      <p:sp>
        <p:nvSpPr>
          <p:cNvPr id="4099" name="Espace réservé du contenu 4"/>
          <p:cNvSpPr>
            <a:spLocks noGrp="1"/>
          </p:cNvSpPr>
          <p:nvPr>
            <p:ph idx="1"/>
          </p:nvPr>
        </p:nvSpPr>
        <p:spPr>
          <a:xfrm>
            <a:off x="304800" y="1905000"/>
            <a:ext cx="8534400" cy="1371600"/>
          </a:xfrm>
        </p:spPr>
        <p:txBody>
          <a:bodyPr/>
          <a:lstStyle/>
          <a:p>
            <a:r>
              <a:rPr lang="en-US" sz="1400" dirty="0">
                <a:solidFill>
                  <a:srgbClr val="3C5790"/>
                </a:solidFill>
              </a:rPr>
              <a:t>A closure is a piece of code wrapped up as an object.</a:t>
            </a:r>
          </a:p>
          <a:p>
            <a:r>
              <a:rPr lang="en-US" sz="1400" dirty="0">
                <a:solidFill>
                  <a:srgbClr val="3C5790"/>
                </a:solidFill>
              </a:rPr>
              <a:t>It acts like a method in that it can take parameters and return a value.</a:t>
            </a:r>
          </a:p>
          <a:p>
            <a:r>
              <a:rPr lang="en-US" sz="1400" dirty="0">
                <a:solidFill>
                  <a:srgbClr val="3C5790"/>
                </a:solidFill>
              </a:rPr>
              <a:t>Groovy provides a very easy way of creating closure objects.</a:t>
            </a:r>
          </a:p>
          <a:p>
            <a:endParaRPr lang="en-US" sz="1400" dirty="0">
              <a:solidFill>
                <a:srgbClr val="3C5790"/>
              </a:solidFill>
            </a:endParaRPr>
          </a:p>
        </p:txBody>
      </p:sp>
    </p:spTree>
    <p:extLst>
      <p:ext uri="{BB962C8B-B14F-4D97-AF65-F5344CB8AC3E}">
        <p14:creationId xmlns:p14="http://schemas.microsoft.com/office/powerpoint/2010/main" val="2339331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Clojure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We can define closures with default values for its parameters.</a:t>
            </a:r>
          </a:p>
        </p:txBody>
      </p:sp>
      <p:pic>
        <p:nvPicPr>
          <p:cNvPr id="2" name="Picture 1">
            <a:extLst>
              <a:ext uri="{FF2B5EF4-FFF2-40B4-BE49-F238E27FC236}">
                <a16:creationId xmlns:a16="http://schemas.microsoft.com/office/drawing/2014/main" id="{353471E2-8EB7-4FFF-BCF1-58C0F6943CFD}"/>
              </a:ext>
            </a:extLst>
          </p:cNvPr>
          <p:cNvPicPr>
            <a:picLocks noChangeAspect="1"/>
          </p:cNvPicPr>
          <p:nvPr/>
        </p:nvPicPr>
        <p:blipFill>
          <a:blip r:embed="rId3"/>
          <a:stretch>
            <a:fillRect/>
          </a:stretch>
        </p:blipFill>
        <p:spPr>
          <a:xfrm>
            <a:off x="2133600" y="2766646"/>
            <a:ext cx="4286250" cy="1000125"/>
          </a:xfrm>
          <a:prstGeom prst="rect">
            <a:avLst/>
          </a:prstGeom>
        </p:spPr>
      </p:pic>
    </p:spTree>
    <p:extLst>
      <p:ext uri="{BB962C8B-B14F-4D97-AF65-F5344CB8AC3E}">
        <p14:creationId xmlns:p14="http://schemas.microsoft.com/office/powerpoint/2010/main" val="527051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Clojure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We can declare a closure by reusing already declared methods.</a:t>
            </a:r>
          </a:p>
        </p:txBody>
      </p:sp>
      <p:pic>
        <p:nvPicPr>
          <p:cNvPr id="2" name="Picture 1">
            <a:extLst>
              <a:ext uri="{FF2B5EF4-FFF2-40B4-BE49-F238E27FC236}">
                <a16:creationId xmlns:a16="http://schemas.microsoft.com/office/drawing/2014/main" id="{4E12A908-D348-4207-B945-CC4AA1558154}"/>
              </a:ext>
            </a:extLst>
          </p:cNvPr>
          <p:cNvPicPr>
            <a:picLocks noChangeAspect="1"/>
          </p:cNvPicPr>
          <p:nvPr/>
        </p:nvPicPr>
        <p:blipFill>
          <a:blip r:embed="rId3"/>
          <a:stretch>
            <a:fillRect/>
          </a:stretch>
        </p:blipFill>
        <p:spPr>
          <a:xfrm>
            <a:off x="2667001" y="2514600"/>
            <a:ext cx="2819400" cy="1611086"/>
          </a:xfrm>
          <a:prstGeom prst="rect">
            <a:avLst/>
          </a:prstGeom>
        </p:spPr>
      </p:pic>
      <p:pic>
        <p:nvPicPr>
          <p:cNvPr id="3" name="Picture 2">
            <a:extLst>
              <a:ext uri="{FF2B5EF4-FFF2-40B4-BE49-F238E27FC236}">
                <a16:creationId xmlns:a16="http://schemas.microsoft.com/office/drawing/2014/main" id="{2DFB590F-8D97-4EE6-A527-A7A88EE4C82A}"/>
              </a:ext>
            </a:extLst>
          </p:cNvPr>
          <p:cNvPicPr>
            <a:picLocks noChangeAspect="1"/>
          </p:cNvPicPr>
          <p:nvPr/>
        </p:nvPicPr>
        <p:blipFill>
          <a:blip r:embed="rId4"/>
          <a:stretch>
            <a:fillRect/>
          </a:stretch>
        </p:blipFill>
        <p:spPr>
          <a:xfrm>
            <a:off x="1371600" y="4419600"/>
            <a:ext cx="5334000" cy="2358628"/>
          </a:xfrm>
          <a:prstGeom prst="rect">
            <a:avLst/>
          </a:prstGeom>
        </p:spPr>
      </p:pic>
    </p:spTree>
    <p:extLst>
      <p:ext uri="{BB962C8B-B14F-4D97-AF65-F5344CB8AC3E}">
        <p14:creationId xmlns:p14="http://schemas.microsoft.com/office/powerpoint/2010/main" val="4178918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Frameworks</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Web and UI Frameworks</a:t>
            </a:r>
          </a:p>
          <a:p>
            <a:r>
              <a:rPr lang="en-US" sz="1400" b="1" dirty="0">
                <a:solidFill>
                  <a:srgbClr val="3C5790"/>
                </a:solidFill>
              </a:rPr>
              <a:t>Grails</a:t>
            </a:r>
            <a:r>
              <a:rPr lang="en-US" sz="1400" dirty="0">
                <a:solidFill>
                  <a:srgbClr val="3C5790"/>
                </a:solidFill>
              </a:rPr>
              <a:t>: Web-framework inspired by Ruby-on-Rails; has at least 800 plugins.</a:t>
            </a:r>
          </a:p>
          <a:p>
            <a:r>
              <a:rPr lang="en-US" sz="1400" b="1" dirty="0">
                <a:solidFill>
                  <a:srgbClr val="3C5790"/>
                </a:solidFill>
              </a:rPr>
              <a:t>Griffon</a:t>
            </a:r>
            <a:r>
              <a:rPr lang="en-US" sz="1400" dirty="0">
                <a:solidFill>
                  <a:srgbClr val="3C5790"/>
                </a:solidFill>
              </a:rPr>
              <a:t>: Swing UI, command-line very similar to grails: create-app cool -archetype=jumpstart</a:t>
            </a:r>
          </a:p>
          <a:p>
            <a:r>
              <a:rPr lang="en-US" sz="1400" b="1" dirty="0" err="1">
                <a:solidFill>
                  <a:srgbClr val="3C5790"/>
                </a:solidFill>
              </a:rPr>
              <a:t>vert.x</a:t>
            </a:r>
            <a:r>
              <a:rPr lang="en-US" sz="1400" dirty="0">
                <a:solidFill>
                  <a:srgbClr val="3C5790"/>
                </a:solidFill>
              </a:rPr>
              <a:t>: A framework for asynchronous application development.  </a:t>
            </a:r>
          </a:p>
          <a:p>
            <a:r>
              <a:rPr lang="en-US" sz="1400" b="1" dirty="0" err="1">
                <a:solidFill>
                  <a:srgbClr val="3C5790"/>
                </a:solidFill>
              </a:rPr>
              <a:t>Ratpack</a:t>
            </a:r>
            <a:r>
              <a:rPr lang="en-US" sz="1400" dirty="0">
                <a:solidFill>
                  <a:srgbClr val="3C5790"/>
                </a:solidFill>
              </a:rPr>
              <a:t>:  A toolkit for web applications on the JVM and RESTful web-services (microservices).</a:t>
            </a:r>
          </a:p>
        </p:txBody>
      </p:sp>
    </p:spTree>
    <p:extLst>
      <p:ext uri="{BB962C8B-B14F-4D97-AF65-F5344CB8AC3E}">
        <p14:creationId xmlns:p14="http://schemas.microsoft.com/office/powerpoint/2010/main" val="781982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Frameworks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Build</a:t>
            </a:r>
            <a:r>
              <a:rPr lang="en-US" sz="1400" dirty="0">
                <a:solidFill>
                  <a:srgbClr val="3C5790"/>
                </a:solidFill>
              </a:rPr>
              <a:t> </a:t>
            </a:r>
            <a:r>
              <a:rPr lang="en-US" sz="1400" b="1" dirty="0">
                <a:solidFill>
                  <a:srgbClr val="3C5790"/>
                </a:solidFill>
              </a:rPr>
              <a:t>Frameworks</a:t>
            </a:r>
          </a:p>
          <a:p>
            <a:r>
              <a:rPr lang="en-US" sz="1400" b="1" dirty="0">
                <a:solidFill>
                  <a:srgbClr val="3C5790"/>
                </a:solidFill>
              </a:rPr>
              <a:t>Gradle</a:t>
            </a:r>
            <a:r>
              <a:rPr lang="en-US" sz="1400" dirty="0">
                <a:solidFill>
                  <a:srgbClr val="3C5790"/>
                </a:solidFill>
              </a:rPr>
              <a:t>: a Groovy DSL for building projects. Uses </a:t>
            </a:r>
            <a:r>
              <a:rPr lang="en-US" sz="1400" dirty="0" err="1">
                <a:solidFill>
                  <a:srgbClr val="3C5790"/>
                </a:solidFill>
              </a:rPr>
              <a:t>build.gradle</a:t>
            </a:r>
            <a:r>
              <a:rPr lang="en-US" sz="1400" dirty="0">
                <a:solidFill>
                  <a:srgbClr val="3C5790"/>
                </a:solidFill>
              </a:rPr>
              <a:t>.</a:t>
            </a:r>
          </a:p>
          <a:p>
            <a:r>
              <a:rPr lang="en-US" sz="1400" b="1" dirty="0">
                <a:solidFill>
                  <a:srgbClr val="3C5790"/>
                </a:solidFill>
              </a:rPr>
              <a:t>Gant</a:t>
            </a:r>
            <a:r>
              <a:rPr lang="en-US" sz="1400" dirty="0">
                <a:solidFill>
                  <a:srgbClr val="3C5790"/>
                </a:solidFill>
              </a:rPr>
              <a:t>: Like Ant in Groovy. Born in 2006; now in maintenance mode. Was used by Grails &amp; Griffon.</a:t>
            </a:r>
          </a:p>
        </p:txBody>
      </p:sp>
    </p:spTree>
    <p:extLst>
      <p:ext uri="{BB962C8B-B14F-4D97-AF65-F5344CB8AC3E}">
        <p14:creationId xmlns:p14="http://schemas.microsoft.com/office/powerpoint/2010/main" val="1879358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Frameworks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Concurrency</a:t>
            </a:r>
          </a:p>
          <a:p>
            <a:r>
              <a:rPr lang="en-US" sz="1400" b="1" dirty="0" err="1">
                <a:solidFill>
                  <a:srgbClr val="3C5790"/>
                </a:solidFill>
              </a:rPr>
              <a:t>GPars</a:t>
            </a:r>
            <a:r>
              <a:rPr lang="en-US" sz="1400" dirty="0">
                <a:solidFill>
                  <a:srgbClr val="3C5790"/>
                </a:solidFill>
              </a:rPr>
              <a:t>: a multi-threading framework for Groovy. It has a fork/join abstraction, actors, STM, and more (it actually comes bundled with Groovy).</a:t>
            </a:r>
          </a:p>
          <a:p>
            <a:r>
              <a:rPr lang="en-US" sz="1400" b="1" dirty="0" err="1">
                <a:solidFill>
                  <a:srgbClr val="3C5790"/>
                </a:solidFill>
              </a:rPr>
              <a:t>RxGroovy</a:t>
            </a:r>
            <a:r>
              <a:rPr lang="en-US" sz="1400" dirty="0">
                <a:solidFill>
                  <a:srgbClr val="3C5790"/>
                </a:solidFill>
              </a:rPr>
              <a:t>:  a Groovy adapter to </a:t>
            </a:r>
            <a:r>
              <a:rPr lang="en-US" sz="1400" dirty="0" err="1">
                <a:solidFill>
                  <a:srgbClr val="3C5790"/>
                </a:solidFill>
              </a:rPr>
              <a:t>RxJava</a:t>
            </a:r>
            <a:r>
              <a:rPr lang="en-US" sz="1400" dirty="0">
                <a:solidFill>
                  <a:srgbClr val="3C5790"/>
                </a:solidFill>
              </a:rPr>
              <a:t> - a library for composing asynchronous and event-based programs using observable sequences for the JVM.</a:t>
            </a:r>
          </a:p>
        </p:txBody>
      </p:sp>
    </p:spTree>
    <p:extLst>
      <p:ext uri="{BB962C8B-B14F-4D97-AF65-F5344CB8AC3E}">
        <p14:creationId xmlns:p14="http://schemas.microsoft.com/office/powerpoint/2010/main" val="2387592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Frameworks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Testing Frameworks/Code Analysis</a:t>
            </a:r>
          </a:p>
          <a:p>
            <a:r>
              <a:rPr lang="en-US" sz="1400" b="1" dirty="0" err="1">
                <a:solidFill>
                  <a:srgbClr val="3C5790"/>
                </a:solidFill>
              </a:rPr>
              <a:t>Easyb</a:t>
            </a:r>
            <a:r>
              <a:rPr lang="en-US" sz="1400" dirty="0">
                <a:solidFill>
                  <a:srgbClr val="3C5790"/>
                </a:solidFill>
              </a:rPr>
              <a:t>: BDD - behavior driven development, human readable.</a:t>
            </a:r>
          </a:p>
          <a:p>
            <a:r>
              <a:rPr lang="en-US" sz="1400" b="1" dirty="0">
                <a:solidFill>
                  <a:srgbClr val="3C5790"/>
                </a:solidFill>
              </a:rPr>
              <a:t>Spock</a:t>
            </a:r>
            <a:r>
              <a:rPr lang="en-US" sz="1400" dirty="0">
                <a:solidFill>
                  <a:srgbClr val="3C5790"/>
                </a:solidFill>
              </a:rPr>
              <a:t>:  DSL testing framework. Around since 2007. Uses strings as method names.</a:t>
            </a:r>
          </a:p>
          <a:p>
            <a:r>
              <a:rPr lang="en-US" sz="1400" b="1" dirty="0" err="1">
                <a:solidFill>
                  <a:srgbClr val="3C5790"/>
                </a:solidFill>
              </a:rPr>
              <a:t>Codenarc</a:t>
            </a:r>
            <a:r>
              <a:rPr lang="en-US" sz="1400" dirty="0">
                <a:solidFill>
                  <a:srgbClr val="3C5790"/>
                </a:solidFill>
              </a:rPr>
              <a:t>: Static code analysis for Groovy. Around since 2009. Has plugins for Grails and Griffon.</a:t>
            </a:r>
          </a:p>
        </p:txBody>
      </p:sp>
    </p:spTree>
    <p:extLst>
      <p:ext uri="{BB962C8B-B14F-4D97-AF65-F5344CB8AC3E}">
        <p14:creationId xmlns:p14="http://schemas.microsoft.com/office/powerpoint/2010/main" val="24517583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Frameworks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Cloud Computing Frameworks</a:t>
            </a:r>
          </a:p>
          <a:p>
            <a:r>
              <a:rPr lang="en-US" sz="1400" b="1" dirty="0" err="1">
                <a:solidFill>
                  <a:srgbClr val="3C5790"/>
                </a:solidFill>
              </a:rPr>
              <a:t>Gaelyk</a:t>
            </a:r>
            <a:r>
              <a:rPr lang="en-US" sz="1400" dirty="0">
                <a:solidFill>
                  <a:srgbClr val="3C5790"/>
                </a:solidFill>
              </a:rPr>
              <a:t>: An abstraction over GAE (Google App Engine); has an emerging plugin system.</a:t>
            </a:r>
          </a:p>
          <a:p>
            <a:r>
              <a:rPr lang="en-US" sz="1400" b="1" dirty="0" err="1">
                <a:solidFill>
                  <a:srgbClr val="3C5790"/>
                </a:solidFill>
              </a:rPr>
              <a:t>Caelyf</a:t>
            </a:r>
            <a:r>
              <a:rPr lang="en-US" sz="1400" dirty="0">
                <a:solidFill>
                  <a:srgbClr val="3C5790"/>
                </a:solidFill>
              </a:rPr>
              <a:t>: Born in 2011, Apache 2 licensed framework for </a:t>
            </a:r>
            <a:r>
              <a:rPr lang="en-US" sz="1400" dirty="0" err="1">
                <a:solidFill>
                  <a:srgbClr val="3C5790"/>
                </a:solidFill>
              </a:rPr>
              <a:t>CloudFoundry</a:t>
            </a:r>
            <a:r>
              <a:rPr lang="en-US" sz="1400" dirty="0">
                <a:solidFill>
                  <a:srgbClr val="3C5790"/>
                </a:solidFill>
              </a:rPr>
              <a:t>; similar to </a:t>
            </a:r>
            <a:r>
              <a:rPr lang="en-US" sz="1400" dirty="0" err="1">
                <a:solidFill>
                  <a:srgbClr val="3C5790"/>
                </a:solidFill>
              </a:rPr>
              <a:t>gaelyk</a:t>
            </a:r>
            <a:r>
              <a:rPr lang="en-US" sz="1400" dirty="0">
                <a:solidFill>
                  <a:srgbClr val="3C5790"/>
                </a:solidFill>
              </a:rPr>
              <a:t>.</a:t>
            </a:r>
          </a:p>
        </p:txBody>
      </p:sp>
    </p:spTree>
    <p:extLst>
      <p:ext uri="{BB962C8B-B14F-4D97-AF65-F5344CB8AC3E}">
        <p14:creationId xmlns:p14="http://schemas.microsoft.com/office/powerpoint/2010/main" val="2549015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Frameworks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Others</a:t>
            </a:r>
          </a:p>
          <a:p>
            <a:r>
              <a:rPr lang="en-US" sz="1400" b="1" dirty="0" err="1">
                <a:solidFill>
                  <a:srgbClr val="3C5790"/>
                </a:solidFill>
              </a:rPr>
              <a:t>gvm</a:t>
            </a:r>
            <a:r>
              <a:rPr lang="en-US" sz="1400" dirty="0">
                <a:solidFill>
                  <a:srgbClr val="3C5790"/>
                </a:solidFill>
              </a:rPr>
              <a:t>: The Groovy </a:t>
            </a:r>
            <a:r>
              <a:rPr lang="en-US" sz="1400" dirty="0" err="1">
                <a:solidFill>
                  <a:srgbClr val="3C5790"/>
                </a:solidFill>
              </a:rPr>
              <a:t>enVironment</a:t>
            </a:r>
            <a:r>
              <a:rPr lang="en-US" sz="1400" dirty="0">
                <a:solidFill>
                  <a:srgbClr val="3C5790"/>
                </a:solidFill>
              </a:rPr>
              <a:t> Manager (GVM); now SDKMAN (The Software Development Kit Manager), very cool. Allows you to manage multiple versions of several Groovy and non-Groovy applications including Groovy itself.</a:t>
            </a:r>
          </a:p>
          <a:p>
            <a:r>
              <a:rPr lang="en-US" sz="1400" b="1" dirty="0">
                <a:solidFill>
                  <a:srgbClr val="3C5790"/>
                </a:solidFill>
              </a:rPr>
              <a:t>lazybones</a:t>
            </a:r>
            <a:r>
              <a:rPr lang="en-US" sz="1400" dirty="0">
                <a:solidFill>
                  <a:srgbClr val="3C5790"/>
                </a:solidFill>
              </a:rPr>
              <a:t>: A simple project creation tool that uses packaged project templates. This can be installed using </a:t>
            </a:r>
            <a:r>
              <a:rPr lang="en-US" sz="1400" dirty="0" err="1">
                <a:solidFill>
                  <a:srgbClr val="3C5790"/>
                </a:solidFill>
              </a:rPr>
              <a:t>gvm</a:t>
            </a:r>
            <a:r>
              <a:rPr lang="en-US" sz="1400" dirty="0">
                <a:solidFill>
                  <a:srgbClr val="3C5790"/>
                </a:solidFill>
              </a:rPr>
              <a:t>/</a:t>
            </a:r>
            <a:r>
              <a:rPr lang="en-US" sz="1400" dirty="0" err="1">
                <a:solidFill>
                  <a:srgbClr val="3C5790"/>
                </a:solidFill>
              </a:rPr>
              <a:t>sdkman</a:t>
            </a:r>
            <a:r>
              <a:rPr lang="en-US" sz="1400" dirty="0">
                <a:solidFill>
                  <a:srgbClr val="3C5790"/>
                </a:solidFill>
              </a:rPr>
              <a:t>.</a:t>
            </a:r>
          </a:p>
        </p:txBody>
      </p:sp>
    </p:spTree>
    <p:extLst>
      <p:ext uri="{BB962C8B-B14F-4D97-AF65-F5344CB8AC3E}">
        <p14:creationId xmlns:p14="http://schemas.microsoft.com/office/powerpoint/2010/main" val="32020895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Groovy extends this foundation by providing an extension to the core Java classes, called the GDK.</a:t>
            </a:r>
          </a:p>
          <a:p>
            <a:r>
              <a:rPr lang="en-US" sz="1400" dirty="0">
                <a:solidFill>
                  <a:srgbClr val="3C5790"/>
                </a:solidFill>
              </a:rPr>
              <a:t>The GDK includes some new classes and utility libraries.</a:t>
            </a:r>
          </a:p>
        </p:txBody>
      </p:sp>
      <p:pic>
        <p:nvPicPr>
          <p:cNvPr id="2" name="Picture 1">
            <a:extLst>
              <a:ext uri="{FF2B5EF4-FFF2-40B4-BE49-F238E27FC236}">
                <a16:creationId xmlns:a16="http://schemas.microsoft.com/office/drawing/2014/main" id="{C9EE1CBB-98A1-4AF9-B271-F86D82D8C19C}"/>
              </a:ext>
            </a:extLst>
          </p:cNvPr>
          <p:cNvPicPr>
            <a:picLocks noChangeAspect="1"/>
          </p:cNvPicPr>
          <p:nvPr/>
        </p:nvPicPr>
        <p:blipFill>
          <a:blip r:embed="rId3"/>
          <a:stretch>
            <a:fillRect/>
          </a:stretch>
        </p:blipFill>
        <p:spPr>
          <a:xfrm>
            <a:off x="3048000" y="2705100"/>
            <a:ext cx="3505200" cy="3219450"/>
          </a:xfrm>
          <a:prstGeom prst="rect">
            <a:avLst/>
          </a:prstGeom>
        </p:spPr>
      </p:pic>
    </p:spTree>
    <p:extLst>
      <p:ext uri="{BB962C8B-B14F-4D97-AF65-F5344CB8AC3E}">
        <p14:creationId xmlns:p14="http://schemas.microsoft.com/office/powerpoint/2010/main" val="22084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14400"/>
          </a:xfrm>
        </p:spPr>
        <p:txBody>
          <a:bodyPr/>
          <a:lstStyle/>
          <a:p>
            <a:r>
              <a:rPr lang="en-US" sz="1400" dirty="0">
                <a:solidFill>
                  <a:srgbClr val="3C5790"/>
                </a:solidFill>
              </a:rPr>
              <a:t>Although Groovy is mostly an object-oriented language, it also offers </a:t>
            </a:r>
            <a:r>
              <a:rPr lang="en-US" sz="1400" b="1" dirty="0">
                <a:solidFill>
                  <a:srgbClr val="3C5790"/>
                </a:solidFill>
              </a:rPr>
              <a:t>functional</a:t>
            </a:r>
            <a:r>
              <a:rPr lang="en-US" sz="1400" dirty="0">
                <a:solidFill>
                  <a:srgbClr val="3C5790"/>
                </a:solidFill>
              </a:rPr>
              <a:t> programming features.</a:t>
            </a:r>
          </a:p>
          <a:p>
            <a:r>
              <a:rPr lang="en-US" sz="1400" b="1" dirty="0">
                <a:solidFill>
                  <a:srgbClr val="3C5790"/>
                </a:solidFill>
              </a:rPr>
              <a:t>Closures</a:t>
            </a:r>
            <a:r>
              <a:rPr lang="en-US" sz="1400" dirty="0">
                <a:solidFill>
                  <a:srgbClr val="3C5790"/>
                </a:solidFill>
              </a:rPr>
              <a:t> in Groovy work similar to a 'method pointer', enabling code to be written and run in a later point in time.</a:t>
            </a:r>
          </a:p>
          <a:p>
            <a:r>
              <a:rPr lang="en-US" sz="1400" dirty="0">
                <a:solidFill>
                  <a:srgbClr val="3C5790"/>
                </a:solidFill>
              </a:rPr>
              <a:t> </a:t>
            </a:r>
          </a:p>
        </p:txBody>
      </p:sp>
    </p:spTree>
    <p:extLst>
      <p:ext uri="{BB962C8B-B14F-4D97-AF65-F5344CB8AC3E}">
        <p14:creationId xmlns:p14="http://schemas.microsoft.com/office/powerpoint/2010/main" val="6805753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adds two more methods to Object class:</a:t>
            </a:r>
          </a:p>
          <a:p>
            <a:r>
              <a:rPr lang="en-US" sz="1400" b="1" dirty="0">
                <a:solidFill>
                  <a:srgbClr val="3C5790"/>
                </a:solidFill>
              </a:rPr>
              <a:t>dump</a:t>
            </a:r>
            <a:r>
              <a:rPr lang="en-US" sz="1400" dirty="0">
                <a:solidFill>
                  <a:srgbClr val="3C5790"/>
                </a:solidFill>
              </a:rPr>
              <a:t>: returns a description of the object’s state, namely its fields and their values.</a:t>
            </a:r>
          </a:p>
          <a:p>
            <a:r>
              <a:rPr lang="en-US" sz="1400" b="1" dirty="0">
                <a:solidFill>
                  <a:srgbClr val="3C5790"/>
                </a:solidFill>
              </a:rPr>
              <a:t>inspect</a:t>
            </a:r>
            <a:r>
              <a:rPr lang="en-US" sz="1400" dirty="0">
                <a:solidFill>
                  <a:srgbClr val="3C5790"/>
                </a:solidFill>
              </a:rPr>
              <a:t>: makes a best effort to return the object as it could appear in Groovy source code, with lists and maps in the format of their literal declaration. If it cannot do better, it falls back to </a:t>
            </a:r>
            <a:r>
              <a:rPr lang="en-US" sz="1400" dirty="0" err="1">
                <a:solidFill>
                  <a:srgbClr val="3C5790"/>
                </a:solidFill>
              </a:rPr>
              <a:t>toString</a:t>
            </a:r>
            <a:r>
              <a:rPr lang="en-US" sz="1400" dirty="0">
                <a:solidFill>
                  <a:srgbClr val="3C5790"/>
                </a:solidFill>
              </a:rPr>
              <a:t>.</a:t>
            </a:r>
          </a:p>
        </p:txBody>
      </p:sp>
    </p:spTree>
    <p:extLst>
      <p:ext uri="{BB962C8B-B14F-4D97-AF65-F5344CB8AC3E}">
        <p14:creationId xmlns:p14="http://schemas.microsoft.com/office/powerpoint/2010/main" val="3620327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Iterative Object methods.</a:t>
            </a:r>
          </a:p>
        </p:txBody>
      </p:sp>
      <p:pic>
        <p:nvPicPr>
          <p:cNvPr id="2" name="Picture 1">
            <a:extLst>
              <a:ext uri="{FF2B5EF4-FFF2-40B4-BE49-F238E27FC236}">
                <a16:creationId xmlns:a16="http://schemas.microsoft.com/office/drawing/2014/main" id="{AACAD12A-CFB9-4E9A-9489-C4C60E04F991}"/>
              </a:ext>
            </a:extLst>
          </p:cNvPr>
          <p:cNvPicPr>
            <a:picLocks noChangeAspect="1"/>
          </p:cNvPicPr>
          <p:nvPr/>
        </p:nvPicPr>
        <p:blipFill>
          <a:blip r:embed="rId3"/>
          <a:stretch>
            <a:fillRect/>
          </a:stretch>
        </p:blipFill>
        <p:spPr>
          <a:xfrm>
            <a:off x="1981200" y="2276965"/>
            <a:ext cx="4114800" cy="4521373"/>
          </a:xfrm>
          <a:prstGeom prst="rect">
            <a:avLst/>
          </a:prstGeom>
        </p:spPr>
      </p:pic>
    </p:spTree>
    <p:extLst>
      <p:ext uri="{BB962C8B-B14F-4D97-AF65-F5344CB8AC3E}">
        <p14:creationId xmlns:p14="http://schemas.microsoft.com/office/powerpoint/2010/main" val="18080661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Many scripts uses files and other sources of data from remote systems.</a:t>
            </a:r>
          </a:p>
          <a:p>
            <a:r>
              <a:rPr lang="en-US" sz="1400" dirty="0">
                <a:solidFill>
                  <a:srgbClr val="3C5790"/>
                </a:solidFill>
              </a:rPr>
              <a:t>The JDK addresses this need with its java.io and java.net packages.</a:t>
            </a:r>
          </a:p>
          <a:p>
            <a:r>
              <a:rPr lang="en-US" sz="1400" dirty="0">
                <a:solidFill>
                  <a:srgbClr val="3C5790"/>
                </a:solidFill>
              </a:rPr>
              <a:t>GDK provides numerous methods for working with I/O.</a:t>
            </a:r>
          </a:p>
        </p:txBody>
      </p:sp>
    </p:spTree>
    <p:extLst>
      <p:ext uri="{BB962C8B-B14F-4D97-AF65-F5344CB8AC3E}">
        <p14:creationId xmlns:p14="http://schemas.microsoft.com/office/powerpoint/2010/main" val="4214593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feature for multithreading support is that Closure implements Runnable. </a:t>
            </a:r>
          </a:p>
          <a:p>
            <a:r>
              <a:rPr lang="en-US" sz="1400" dirty="0">
                <a:solidFill>
                  <a:srgbClr val="3C5790"/>
                </a:solidFill>
              </a:rPr>
              <a:t>This allows simple thread definitions like:</a:t>
            </a:r>
          </a:p>
          <a:p>
            <a:r>
              <a:rPr lang="en-US" sz="1400" dirty="0">
                <a:solidFill>
                  <a:srgbClr val="3C5790"/>
                </a:solidFill>
              </a:rPr>
              <a:t>t = new Thread() { /* Closure body */ }</a:t>
            </a:r>
          </a:p>
          <a:p>
            <a:r>
              <a:rPr lang="en-US" sz="1400" dirty="0" err="1">
                <a:solidFill>
                  <a:srgbClr val="3C5790"/>
                </a:solidFill>
              </a:rPr>
              <a:t>t.start</a:t>
            </a:r>
            <a:r>
              <a:rPr lang="en-US" sz="1400" dirty="0">
                <a:solidFill>
                  <a:srgbClr val="3C5790"/>
                </a:solidFill>
              </a:rPr>
              <a:t>();</a:t>
            </a:r>
          </a:p>
          <a:p>
            <a:endParaRPr lang="en-US" sz="1400" dirty="0">
              <a:solidFill>
                <a:srgbClr val="3C5790"/>
              </a:solidFill>
            </a:endParaRPr>
          </a:p>
          <a:p>
            <a:r>
              <a:rPr lang="en-US" sz="1400" dirty="0">
                <a:solidFill>
                  <a:srgbClr val="3C5790"/>
                </a:solidFill>
              </a:rPr>
              <a:t>This can even be simplified with two new static methods on the Thread class:</a:t>
            </a:r>
          </a:p>
          <a:p>
            <a:r>
              <a:rPr lang="en-US" sz="1400" dirty="0" err="1">
                <a:solidFill>
                  <a:srgbClr val="3C5790"/>
                </a:solidFill>
              </a:rPr>
              <a:t>Thread.start</a:t>
            </a:r>
            <a:r>
              <a:rPr lang="en-US" sz="1400" dirty="0">
                <a:solidFill>
                  <a:srgbClr val="3C5790"/>
                </a:solidFill>
              </a:rPr>
              <a:t> { /* Closure body */ }</a:t>
            </a:r>
          </a:p>
        </p:txBody>
      </p:sp>
    </p:spTree>
    <p:extLst>
      <p:ext uri="{BB962C8B-B14F-4D97-AF65-F5344CB8AC3E}">
        <p14:creationId xmlns:p14="http://schemas.microsoft.com/office/powerpoint/2010/main" val="340925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Groovy can work with </a:t>
            </a:r>
            <a:r>
              <a:rPr lang="en-US" sz="1400" b="1" dirty="0">
                <a:solidFill>
                  <a:srgbClr val="3C5790"/>
                </a:solidFill>
              </a:rPr>
              <a:t>templates</a:t>
            </a:r>
            <a:r>
              <a:rPr lang="en-US" sz="1400" dirty="0">
                <a:solidFill>
                  <a:srgbClr val="3C5790"/>
                </a:solidFill>
              </a:rPr>
              <a:t>.</a:t>
            </a:r>
          </a:p>
          <a:p>
            <a:r>
              <a:rPr lang="en-US" sz="1400" dirty="0">
                <a:solidFill>
                  <a:srgbClr val="3C5790"/>
                </a:solidFill>
              </a:rPr>
              <a:t>A template is essentially text.</a:t>
            </a:r>
          </a:p>
          <a:p>
            <a:r>
              <a:rPr lang="en-US" sz="1400" dirty="0">
                <a:solidFill>
                  <a:srgbClr val="3C5790"/>
                </a:solidFill>
              </a:rPr>
              <a:t>Templates are used for:</a:t>
            </a:r>
          </a:p>
          <a:p>
            <a:pPr lvl="1"/>
            <a:r>
              <a:rPr lang="en-US" sz="1400" dirty="0">
                <a:solidFill>
                  <a:srgbClr val="3C5790"/>
                </a:solidFill>
              </a:rPr>
              <a:t>Organizing database queries</a:t>
            </a:r>
          </a:p>
          <a:p>
            <a:pPr lvl="1"/>
            <a:r>
              <a:rPr lang="en-US" sz="1400" dirty="0">
                <a:solidFill>
                  <a:srgbClr val="3C5790"/>
                </a:solidFill>
              </a:rPr>
              <a:t>Helping to connect to web services</a:t>
            </a:r>
          </a:p>
          <a:p>
            <a:pPr lvl="1"/>
            <a:r>
              <a:rPr lang="en-US" sz="1400" dirty="0">
                <a:solidFill>
                  <a:srgbClr val="3C5790"/>
                </a:solidFill>
              </a:rPr>
              <a:t>Generating code</a:t>
            </a:r>
          </a:p>
          <a:p>
            <a:pPr lvl="1"/>
            <a:r>
              <a:rPr lang="en-US" sz="1400" dirty="0">
                <a:solidFill>
                  <a:srgbClr val="3C5790"/>
                </a:solidFill>
              </a:rPr>
              <a:t>Transforming XML</a:t>
            </a:r>
          </a:p>
          <a:p>
            <a:pPr lvl="1"/>
            <a:r>
              <a:rPr lang="en-US" sz="1400" dirty="0">
                <a:solidFill>
                  <a:srgbClr val="3C5790"/>
                </a:solidFill>
              </a:rPr>
              <a:t>Predefining PostScript documents</a:t>
            </a:r>
          </a:p>
          <a:p>
            <a:pPr lvl="1"/>
            <a:r>
              <a:rPr lang="en-US" sz="1400" dirty="0">
                <a:solidFill>
                  <a:srgbClr val="3C5790"/>
                </a:solidFill>
              </a:rPr>
              <a:t>Standard emails</a:t>
            </a:r>
          </a:p>
        </p:txBody>
      </p:sp>
    </p:spTree>
    <p:extLst>
      <p:ext uri="{BB962C8B-B14F-4D97-AF65-F5344CB8AC3E}">
        <p14:creationId xmlns:p14="http://schemas.microsoft.com/office/powerpoint/2010/main" val="1202978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The format of templates is </a:t>
            </a:r>
            <a:r>
              <a:rPr lang="en-US" sz="1400" dirty="0" err="1">
                <a:solidFill>
                  <a:srgbClr val="3C5790"/>
                </a:solidFill>
              </a:rPr>
              <a:t>insipired</a:t>
            </a:r>
            <a:r>
              <a:rPr lang="en-US" sz="1400" dirty="0">
                <a:solidFill>
                  <a:srgbClr val="3C5790"/>
                </a:solidFill>
              </a:rPr>
              <a:t> by the JSP syntax, the JSP Expression Language(EL), the Velocity framework and </a:t>
            </a:r>
            <a:r>
              <a:rPr lang="en-US" sz="1400" dirty="0" err="1">
                <a:solidFill>
                  <a:srgbClr val="3C5790"/>
                </a:solidFill>
              </a:rPr>
              <a:t>GStrings</a:t>
            </a:r>
            <a:r>
              <a:rPr lang="en-US" sz="1400" dirty="0">
                <a:solidFill>
                  <a:srgbClr val="3C5790"/>
                </a:solidFill>
              </a:rPr>
              <a:t>.</a:t>
            </a:r>
          </a:p>
        </p:txBody>
      </p:sp>
      <p:pic>
        <p:nvPicPr>
          <p:cNvPr id="2" name="Picture 1">
            <a:extLst>
              <a:ext uri="{FF2B5EF4-FFF2-40B4-BE49-F238E27FC236}">
                <a16:creationId xmlns:a16="http://schemas.microsoft.com/office/drawing/2014/main" id="{BD0E8E22-D4E1-43F9-B910-69CE106098A4}"/>
              </a:ext>
            </a:extLst>
          </p:cNvPr>
          <p:cNvPicPr>
            <a:picLocks noChangeAspect="1"/>
          </p:cNvPicPr>
          <p:nvPr/>
        </p:nvPicPr>
        <p:blipFill>
          <a:blip r:embed="rId3"/>
          <a:stretch>
            <a:fillRect/>
          </a:stretch>
        </p:blipFill>
        <p:spPr>
          <a:xfrm>
            <a:off x="314325" y="2819400"/>
            <a:ext cx="8372475" cy="2276475"/>
          </a:xfrm>
          <a:prstGeom prst="rect">
            <a:avLst/>
          </a:prstGeom>
        </p:spPr>
      </p:pic>
    </p:spTree>
    <p:extLst>
      <p:ext uri="{BB962C8B-B14F-4D97-AF65-F5344CB8AC3E}">
        <p14:creationId xmlns:p14="http://schemas.microsoft.com/office/powerpoint/2010/main" val="21710644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Template object can make a final text by replacing all the placeholders with their respective values.</a:t>
            </a:r>
          </a:p>
        </p:txBody>
      </p:sp>
      <p:pic>
        <p:nvPicPr>
          <p:cNvPr id="2" name="Picture 1">
            <a:extLst>
              <a:ext uri="{FF2B5EF4-FFF2-40B4-BE49-F238E27FC236}">
                <a16:creationId xmlns:a16="http://schemas.microsoft.com/office/drawing/2014/main" id="{47F6A698-D488-416C-A0BB-6720FD137500}"/>
              </a:ext>
            </a:extLst>
          </p:cNvPr>
          <p:cNvPicPr>
            <a:picLocks noChangeAspect="1"/>
          </p:cNvPicPr>
          <p:nvPr/>
        </p:nvPicPr>
        <p:blipFill>
          <a:blip r:embed="rId3"/>
          <a:stretch>
            <a:fillRect/>
          </a:stretch>
        </p:blipFill>
        <p:spPr>
          <a:xfrm>
            <a:off x="427892" y="2819400"/>
            <a:ext cx="8153400" cy="2082662"/>
          </a:xfrm>
          <a:prstGeom prst="rect">
            <a:avLst/>
          </a:prstGeom>
        </p:spPr>
      </p:pic>
    </p:spTree>
    <p:extLst>
      <p:ext uri="{BB962C8B-B14F-4D97-AF65-F5344CB8AC3E}">
        <p14:creationId xmlns:p14="http://schemas.microsoft.com/office/powerpoint/2010/main" val="1745985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err="1">
                <a:solidFill>
                  <a:srgbClr val="3C5790"/>
                </a:solidFill>
              </a:rPr>
              <a:t>Groovlets</a:t>
            </a:r>
            <a:r>
              <a:rPr lang="en-US" sz="1400" dirty="0">
                <a:solidFill>
                  <a:srgbClr val="3C5790"/>
                </a:solidFill>
              </a:rPr>
              <a:t> are to Groovy what servlets are to </a:t>
            </a:r>
            <a:r>
              <a:rPr lang="en-US" sz="1400" dirty="0" err="1">
                <a:solidFill>
                  <a:srgbClr val="3C5790"/>
                </a:solidFill>
              </a:rPr>
              <a:t>to</a:t>
            </a:r>
            <a:r>
              <a:rPr lang="en-US" sz="1400" dirty="0">
                <a:solidFill>
                  <a:srgbClr val="3C5790"/>
                </a:solidFill>
              </a:rPr>
              <a:t> Java: a basic standardized way of writing web applications.</a:t>
            </a:r>
          </a:p>
          <a:p>
            <a:r>
              <a:rPr lang="en-US" sz="1400" dirty="0">
                <a:solidFill>
                  <a:srgbClr val="3C5790"/>
                </a:solidFill>
              </a:rPr>
              <a:t>The pure use of </a:t>
            </a:r>
            <a:r>
              <a:rPr lang="en-US" sz="1400" dirty="0" err="1">
                <a:solidFill>
                  <a:srgbClr val="3C5790"/>
                </a:solidFill>
              </a:rPr>
              <a:t>Groovlets</a:t>
            </a:r>
            <a:r>
              <a:rPr lang="en-US" sz="1400" dirty="0">
                <a:solidFill>
                  <a:srgbClr val="3C5790"/>
                </a:solidFill>
              </a:rPr>
              <a:t> is good for small and simple applications, whereas more demanding applications benefit from frameworks such as Grails or </a:t>
            </a:r>
            <a:r>
              <a:rPr lang="en-US" sz="1400" dirty="0" err="1">
                <a:solidFill>
                  <a:srgbClr val="3C5790"/>
                </a:solidFill>
              </a:rPr>
              <a:t>Ratpack</a:t>
            </a:r>
            <a:r>
              <a:rPr lang="en-US" sz="1400" dirty="0">
                <a:solidFill>
                  <a:srgbClr val="3C5790"/>
                </a:solidFill>
              </a:rPr>
              <a:t> .</a:t>
            </a:r>
          </a:p>
        </p:txBody>
      </p:sp>
    </p:spTree>
    <p:extLst>
      <p:ext uri="{BB962C8B-B14F-4D97-AF65-F5344CB8AC3E}">
        <p14:creationId xmlns:p14="http://schemas.microsoft.com/office/powerpoint/2010/main" val="41812158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GDK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30DB6570-BB97-436E-9E15-64B3CDDB45F9}"/>
              </a:ext>
            </a:extLst>
          </p:cNvPr>
          <p:cNvPicPr>
            <a:picLocks noChangeAspect="1"/>
          </p:cNvPicPr>
          <p:nvPr/>
        </p:nvPicPr>
        <p:blipFill>
          <a:blip r:embed="rId3"/>
          <a:stretch>
            <a:fillRect/>
          </a:stretch>
        </p:blipFill>
        <p:spPr>
          <a:xfrm>
            <a:off x="762000" y="2007170"/>
            <a:ext cx="6934200" cy="4850830"/>
          </a:xfrm>
          <a:prstGeom prst="rect">
            <a:avLst/>
          </a:prstGeom>
        </p:spPr>
      </p:pic>
    </p:spTree>
    <p:extLst>
      <p:ext uri="{BB962C8B-B14F-4D97-AF65-F5344CB8AC3E}">
        <p14:creationId xmlns:p14="http://schemas.microsoft.com/office/powerpoint/2010/main" val="3651580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Apache Groovy is a language very easy to learn, especially for the Java developer.</a:t>
            </a:r>
          </a:p>
          <a:p>
            <a:r>
              <a:rPr lang="en-US" sz="1400" dirty="0">
                <a:solidFill>
                  <a:srgbClr val="3C5790"/>
                </a:solidFill>
              </a:rPr>
              <a:t>Groovy blends different programming paradigms elegantly: functional programming, dynamic programming, object orientation, or even imperative.</a:t>
            </a:r>
          </a:p>
        </p:txBody>
      </p:sp>
    </p:spTree>
    <p:extLst>
      <p:ext uri="{BB962C8B-B14F-4D97-AF65-F5344CB8AC3E}">
        <p14:creationId xmlns:p14="http://schemas.microsoft.com/office/powerpoint/2010/main" val="66179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On </a:t>
            </a:r>
            <a:r>
              <a:rPr lang="en-US" sz="1400" b="1" dirty="0">
                <a:solidFill>
                  <a:srgbClr val="3C5790"/>
                </a:solidFill>
              </a:rPr>
              <a:t>XML</a:t>
            </a:r>
            <a:r>
              <a:rPr lang="en-US" sz="1400" dirty="0">
                <a:solidFill>
                  <a:srgbClr val="3C5790"/>
                </a:solidFill>
              </a:rPr>
              <a:t> and JavaScript Object Notation (</a:t>
            </a:r>
            <a:r>
              <a:rPr lang="en-US" sz="1400" b="1" dirty="0">
                <a:solidFill>
                  <a:srgbClr val="3C5790"/>
                </a:solidFill>
              </a:rPr>
              <a:t>JSON</a:t>
            </a:r>
            <a:r>
              <a:rPr lang="en-US" sz="1400" dirty="0">
                <a:solidFill>
                  <a:srgbClr val="3C5790"/>
                </a:solidFill>
              </a:rPr>
              <a:t>) processing Groovy employs the </a:t>
            </a:r>
            <a:r>
              <a:rPr lang="en-US" sz="1400" b="1" dirty="0">
                <a:solidFill>
                  <a:srgbClr val="3C5790"/>
                </a:solidFill>
              </a:rPr>
              <a:t>Builder</a:t>
            </a:r>
            <a:r>
              <a:rPr lang="en-US" sz="1400" dirty="0">
                <a:solidFill>
                  <a:srgbClr val="3C5790"/>
                </a:solidFill>
              </a:rPr>
              <a:t> pattern. </a:t>
            </a:r>
          </a:p>
          <a:p>
            <a:r>
              <a:rPr lang="en-US" sz="1400" dirty="0">
                <a:solidFill>
                  <a:srgbClr val="3C5790"/>
                </a:solidFill>
              </a:rPr>
              <a:t>The sample xml can be generated via the bellow Groovy code.</a:t>
            </a:r>
          </a:p>
        </p:txBody>
      </p:sp>
      <p:pic>
        <p:nvPicPr>
          <p:cNvPr id="2" name="Picture 1">
            <a:extLst>
              <a:ext uri="{FF2B5EF4-FFF2-40B4-BE49-F238E27FC236}">
                <a16:creationId xmlns:a16="http://schemas.microsoft.com/office/drawing/2014/main" id="{62BAEDC0-D408-4B52-8591-D71FE14107AD}"/>
              </a:ext>
            </a:extLst>
          </p:cNvPr>
          <p:cNvPicPr>
            <a:picLocks noChangeAspect="1"/>
          </p:cNvPicPr>
          <p:nvPr/>
        </p:nvPicPr>
        <p:blipFill>
          <a:blip r:embed="rId3"/>
          <a:stretch>
            <a:fillRect/>
          </a:stretch>
        </p:blipFill>
        <p:spPr>
          <a:xfrm>
            <a:off x="228600" y="3276600"/>
            <a:ext cx="3973342" cy="2811462"/>
          </a:xfrm>
          <a:prstGeom prst="rect">
            <a:avLst/>
          </a:prstGeom>
        </p:spPr>
      </p:pic>
      <p:pic>
        <p:nvPicPr>
          <p:cNvPr id="3" name="Picture 2">
            <a:extLst>
              <a:ext uri="{FF2B5EF4-FFF2-40B4-BE49-F238E27FC236}">
                <a16:creationId xmlns:a16="http://schemas.microsoft.com/office/drawing/2014/main" id="{B4D050A8-32C6-4DB7-A6DA-C6C0A3138FC6}"/>
              </a:ext>
            </a:extLst>
          </p:cNvPr>
          <p:cNvPicPr>
            <a:picLocks noChangeAspect="1"/>
          </p:cNvPicPr>
          <p:nvPr/>
        </p:nvPicPr>
        <p:blipFill>
          <a:blip r:embed="rId4"/>
          <a:stretch>
            <a:fillRect/>
          </a:stretch>
        </p:blipFill>
        <p:spPr>
          <a:xfrm>
            <a:off x="4343400" y="3048000"/>
            <a:ext cx="4225942" cy="3458308"/>
          </a:xfrm>
          <a:prstGeom prst="rect">
            <a:avLst/>
          </a:prstGeom>
        </p:spPr>
      </p:pic>
    </p:spTree>
    <p:extLst>
      <p:ext uri="{BB962C8B-B14F-4D97-AF65-F5344CB8AC3E}">
        <p14:creationId xmlns:p14="http://schemas.microsoft.com/office/powerpoint/2010/main" val="30751052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a:solidFill>
                  <a:schemeClr val="bg1"/>
                </a:solidFill>
              </a:rPr>
              <a:t>https://en.wikipedia.org/wiki/Groovy_(programming_language)</a:t>
            </a:r>
          </a:p>
          <a:p>
            <a:r>
              <a:rPr lang="fr-CA" sz="1600" dirty="0">
                <a:solidFill>
                  <a:schemeClr val="bg1"/>
                </a:solidFill>
              </a:rPr>
              <a:t>http://www.vogella.com/tutorials/Groovy/article.html</a:t>
            </a:r>
          </a:p>
          <a:p>
            <a:r>
              <a:rPr lang="fr-CA" sz="1600" dirty="0">
                <a:solidFill>
                  <a:schemeClr val="bg1"/>
                </a:solidFill>
              </a:rPr>
              <a:t>Manning – Groovy in Action</a:t>
            </a:r>
          </a:p>
          <a:p>
            <a:r>
              <a:rPr lang="fr-CA" sz="1600" dirty="0" err="1">
                <a:solidFill>
                  <a:schemeClr val="bg1"/>
                </a:solidFill>
              </a:rPr>
              <a:t>LeanPub</a:t>
            </a:r>
            <a:r>
              <a:rPr lang="fr-CA" sz="1600" dirty="0">
                <a:solidFill>
                  <a:schemeClr val="bg1"/>
                </a:solidFill>
              </a:rPr>
              <a:t>  - Learning Groovy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a:solidFill>
                  <a:schemeClr val="bg1"/>
                </a:solidFill>
              </a:rPr>
              <a:t>Questions ?</a:t>
            </a:r>
          </a:p>
          <a:p>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In Groovy, the string can be interpolated with variables and expressions by using </a:t>
            </a:r>
            <a:r>
              <a:rPr lang="en-US" sz="1400" b="1" dirty="0" err="1">
                <a:solidFill>
                  <a:srgbClr val="3C5790"/>
                </a:solidFill>
              </a:rPr>
              <a:t>GStrings</a:t>
            </a:r>
            <a:r>
              <a:rPr lang="en-US" sz="1400" dirty="0">
                <a:solidFill>
                  <a:srgbClr val="3C5790"/>
                </a:solidFill>
              </a:rPr>
              <a:t>. </a:t>
            </a:r>
          </a:p>
          <a:p>
            <a:r>
              <a:rPr lang="en-US" sz="1400" dirty="0" err="1">
                <a:solidFill>
                  <a:srgbClr val="3C5790"/>
                </a:solidFill>
              </a:rPr>
              <a:t>GStrings</a:t>
            </a:r>
            <a:r>
              <a:rPr lang="en-US" sz="1400" dirty="0">
                <a:solidFill>
                  <a:srgbClr val="3C5790"/>
                </a:solidFill>
              </a:rPr>
              <a:t> containing variables and expressions must be declared using double quotes.</a:t>
            </a:r>
          </a:p>
          <a:p>
            <a:r>
              <a:rPr lang="en-US" sz="1400" dirty="0">
                <a:solidFill>
                  <a:srgbClr val="3C5790"/>
                </a:solidFill>
              </a:rPr>
              <a:t>A complex expression must be enclosed in curly brackets.</a:t>
            </a:r>
          </a:p>
        </p:txBody>
      </p:sp>
      <p:pic>
        <p:nvPicPr>
          <p:cNvPr id="2" name="Picture 1">
            <a:extLst>
              <a:ext uri="{FF2B5EF4-FFF2-40B4-BE49-F238E27FC236}">
                <a16:creationId xmlns:a16="http://schemas.microsoft.com/office/drawing/2014/main" id="{BB390DD7-0D78-4512-B262-0C4F17583B04}"/>
              </a:ext>
            </a:extLst>
          </p:cNvPr>
          <p:cNvPicPr>
            <a:picLocks noChangeAspect="1"/>
          </p:cNvPicPr>
          <p:nvPr/>
        </p:nvPicPr>
        <p:blipFill>
          <a:blip r:embed="rId3"/>
          <a:stretch>
            <a:fillRect/>
          </a:stretch>
        </p:blipFill>
        <p:spPr>
          <a:xfrm>
            <a:off x="1143000" y="3119437"/>
            <a:ext cx="6305550" cy="771525"/>
          </a:xfrm>
          <a:prstGeom prst="rect">
            <a:avLst/>
          </a:prstGeom>
        </p:spPr>
      </p:pic>
      <p:pic>
        <p:nvPicPr>
          <p:cNvPr id="3" name="Picture 2">
            <a:extLst>
              <a:ext uri="{FF2B5EF4-FFF2-40B4-BE49-F238E27FC236}">
                <a16:creationId xmlns:a16="http://schemas.microsoft.com/office/drawing/2014/main" id="{08037BEA-ABB5-4721-8235-8372E079238D}"/>
              </a:ext>
            </a:extLst>
          </p:cNvPr>
          <p:cNvPicPr>
            <a:picLocks noChangeAspect="1"/>
          </p:cNvPicPr>
          <p:nvPr/>
        </p:nvPicPr>
        <p:blipFill>
          <a:blip r:embed="rId4"/>
          <a:stretch>
            <a:fillRect/>
          </a:stretch>
        </p:blipFill>
        <p:spPr>
          <a:xfrm>
            <a:off x="1143000" y="4343400"/>
            <a:ext cx="6991350" cy="790575"/>
          </a:xfrm>
          <a:prstGeom prst="rect">
            <a:avLst/>
          </a:prstGeom>
        </p:spPr>
      </p:pic>
    </p:spTree>
    <p:extLst>
      <p:ext uri="{BB962C8B-B14F-4D97-AF65-F5344CB8AC3E}">
        <p14:creationId xmlns:p14="http://schemas.microsoft.com/office/powerpoint/2010/main" val="3183334554"/>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12481</TotalTime>
  <Words>3352</Words>
  <Application>Microsoft Office PowerPoint</Application>
  <PresentationFormat>On-screen Show (4:3)</PresentationFormat>
  <Paragraphs>319</Paragraphs>
  <Slides>81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81</vt:i4>
      </vt:variant>
    </vt:vector>
  </HeadingPairs>
  <TitlesOfParts>
    <vt:vector size="84" baseType="lpstr">
      <vt:lpstr>Arial</vt:lpstr>
      <vt:lpstr>Calibri</vt:lpstr>
      <vt:lpstr>143</vt:lpstr>
      <vt:lpstr>Groovy</vt:lpstr>
      <vt:lpstr>Contents</vt:lpstr>
      <vt:lpstr>What is Groovy ?</vt:lpstr>
      <vt:lpstr>History</vt:lpstr>
      <vt:lpstr>Features</vt:lpstr>
      <vt:lpstr>Features (cont.)</vt:lpstr>
      <vt:lpstr>Features (cont.)</vt:lpstr>
      <vt:lpstr>Features (cont.)</vt:lpstr>
      <vt:lpstr>Features (cont.)</vt:lpstr>
      <vt:lpstr>Features (cont.)</vt:lpstr>
      <vt:lpstr>Features (cont.)</vt:lpstr>
      <vt:lpstr>Why use Groovy ?</vt:lpstr>
      <vt:lpstr>Why use Groovy ? (cont.)</vt:lpstr>
      <vt:lpstr>Why use Groovy ? (cont.)</vt:lpstr>
      <vt:lpstr>Architecture</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Operator Overloading (cont.)</vt:lpstr>
      <vt:lpstr>Operator Overloading (cont.)</vt:lpstr>
      <vt:lpstr>Operator Overloading (cont.)</vt:lpstr>
      <vt:lpstr>Operator Overloading (cont.)</vt:lpstr>
      <vt:lpstr>Operator Overloading (cont.)</vt:lpstr>
      <vt:lpstr>Operator Overloading (cont.)</vt:lpstr>
      <vt:lpstr>Data Type</vt:lpstr>
      <vt:lpstr>Data Type (cont.)</vt:lpstr>
      <vt:lpstr>Data Type (cont.)</vt:lpstr>
      <vt:lpstr>Data Type (cont.)</vt:lpstr>
      <vt:lpstr>Data Type (cont.)</vt:lpstr>
      <vt:lpstr>Data Type (cont.)</vt:lpstr>
      <vt:lpstr>Data Type (cont.)</vt:lpstr>
      <vt:lpstr>Data Type (cont.)</vt:lpstr>
      <vt:lpstr>Data Type (cont.)</vt:lpstr>
      <vt:lpstr>Data Type (cont.)</vt:lpstr>
      <vt:lpstr>Data Type (cont.)</vt:lpstr>
      <vt:lpstr>Data Type (cont.)</vt:lpstr>
      <vt:lpstr>Classes</vt:lpstr>
      <vt:lpstr>Classes (cont.)</vt:lpstr>
      <vt:lpstr>Classes (cont.)</vt:lpstr>
      <vt:lpstr>Classes (cont.)</vt:lpstr>
      <vt:lpstr>GPath </vt:lpstr>
      <vt:lpstr>GPath (cont.)</vt:lpstr>
      <vt:lpstr>Control structures</vt:lpstr>
      <vt:lpstr>Control structures (cont.)</vt:lpstr>
      <vt:lpstr>Control structures (cont.)</vt:lpstr>
      <vt:lpstr>Control structures (cont.)</vt:lpstr>
      <vt:lpstr>Control structures (cont.)</vt:lpstr>
      <vt:lpstr>Control structures (cont.)</vt:lpstr>
      <vt:lpstr>Clojure</vt:lpstr>
      <vt:lpstr>Clojure</vt:lpstr>
      <vt:lpstr>Clojure (cont.)</vt:lpstr>
      <vt:lpstr>Clojure (cont.)</vt:lpstr>
      <vt:lpstr>Frameworks</vt:lpstr>
      <vt:lpstr>Frameworks (cont.)</vt:lpstr>
      <vt:lpstr>Frameworks (cont.)</vt:lpstr>
      <vt:lpstr>Frameworks (cont.)</vt:lpstr>
      <vt:lpstr>Frameworks (cont.)</vt:lpstr>
      <vt:lpstr>Frameworks (cont.)</vt:lpstr>
      <vt:lpstr>GDK</vt:lpstr>
      <vt:lpstr>GDK (cont.)</vt:lpstr>
      <vt:lpstr>GDK (cont.)</vt:lpstr>
      <vt:lpstr>GDK (cont.)</vt:lpstr>
      <vt:lpstr>GDK (cont.)</vt:lpstr>
      <vt:lpstr>GDK (cont.)</vt:lpstr>
      <vt:lpstr>GDK (cont.)</vt:lpstr>
      <vt:lpstr>GDK (cont.)</vt:lpstr>
      <vt:lpstr>GDK (cont.)</vt:lpstr>
      <vt:lpstr>GDK (cont.)</vt:lpstr>
      <vt:lpstr>Conclusion</vt:lpstr>
      <vt:lpstr>Bibliography</vt:lpstr>
      <vt:lpstr>PowerPoint Presentation</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1308</cp:revision>
  <dcterms:created xsi:type="dcterms:W3CDTF">2012-04-12T06:19:17Z</dcterms:created>
  <dcterms:modified xsi:type="dcterms:W3CDTF">2017-06-23T16:56:32Z</dcterms:modified>
</cp:coreProperties>
</file>