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1" r:id="rId5"/>
    <p:sldId id="402" r:id="rId6"/>
    <p:sldId id="372" r:id="rId7"/>
    <p:sldId id="403" r:id="rId8"/>
    <p:sldId id="404" r:id="rId9"/>
    <p:sldId id="405" r:id="rId10"/>
    <p:sldId id="406" r:id="rId11"/>
    <p:sldId id="418" r:id="rId12"/>
    <p:sldId id="400" r:id="rId13"/>
    <p:sldId id="407" r:id="rId14"/>
    <p:sldId id="453" r:id="rId15"/>
    <p:sldId id="408" r:id="rId16"/>
    <p:sldId id="410" r:id="rId17"/>
    <p:sldId id="411" r:id="rId18"/>
    <p:sldId id="412" r:id="rId19"/>
    <p:sldId id="454" r:id="rId20"/>
    <p:sldId id="455" r:id="rId21"/>
    <p:sldId id="409" r:id="rId22"/>
    <p:sldId id="413" r:id="rId23"/>
    <p:sldId id="416" r:id="rId24"/>
    <p:sldId id="417" r:id="rId25"/>
    <p:sldId id="414" r:id="rId26"/>
    <p:sldId id="456" r:id="rId27"/>
    <p:sldId id="419" r:id="rId28"/>
    <p:sldId id="421" r:id="rId29"/>
    <p:sldId id="420" r:id="rId30"/>
    <p:sldId id="422" r:id="rId31"/>
    <p:sldId id="423" r:id="rId32"/>
    <p:sldId id="424" r:id="rId33"/>
    <p:sldId id="425" r:id="rId34"/>
    <p:sldId id="427" r:id="rId35"/>
    <p:sldId id="426" r:id="rId36"/>
    <p:sldId id="428" r:id="rId37"/>
    <p:sldId id="429" r:id="rId38"/>
    <p:sldId id="430" r:id="rId39"/>
    <p:sldId id="431" r:id="rId40"/>
    <p:sldId id="432" r:id="rId41"/>
    <p:sldId id="433" r:id="rId42"/>
    <p:sldId id="434" r:id="rId43"/>
    <p:sldId id="435" r:id="rId44"/>
    <p:sldId id="436" r:id="rId45"/>
    <p:sldId id="437" r:id="rId46"/>
    <p:sldId id="439" r:id="rId47"/>
    <p:sldId id="438" r:id="rId48"/>
    <p:sldId id="440" r:id="rId49"/>
    <p:sldId id="441" r:id="rId50"/>
    <p:sldId id="443" r:id="rId51"/>
    <p:sldId id="445" r:id="rId52"/>
    <p:sldId id="447" r:id="rId53"/>
    <p:sldId id="448" r:id="rId54"/>
    <p:sldId id="449" r:id="rId55"/>
    <p:sldId id="450" r:id="rId56"/>
    <p:sldId id="451" r:id="rId57"/>
    <p:sldId id="446" r:id="rId58"/>
    <p:sldId id="444" r:id="rId59"/>
    <p:sldId id="452" r:id="rId60"/>
    <p:sldId id="442" r:id="rId61"/>
    <p:sldId id="259" r:id="rId6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85" d="100"/>
          <a:sy n="85" d="100"/>
        </p:scale>
        <p:origin x="14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21/04/2017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IPSec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SAs are identified by a </a:t>
            </a:r>
            <a:r>
              <a:rPr lang="en-US" sz="1400" b="1" dirty="0">
                <a:solidFill>
                  <a:srgbClr val="3C5790"/>
                </a:solidFill>
              </a:rPr>
              <a:t>SPI(Security Parameter Index) </a:t>
            </a:r>
            <a:r>
              <a:rPr lang="en-US" sz="1400" dirty="0">
                <a:solidFill>
                  <a:srgbClr val="3C5790"/>
                </a:solidFill>
              </a:rPr>
              <a:t>which exists in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protocol headers, 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protocol value(AH or ESP) and the destination address to which the SA applies.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SAs exists in pairs, one in each direction and can be created manually or dynamically.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SAs reside in the </a:t>
            </a:r>
            <a:r>
              <a:rPr lang="en-US" sz="1400" b="1" dirty="0">
                <a:solidFill>
                  <a:srgbClr val="3C5790"/>
                </a:solidFill>
              </a:rPr>
              <a:t>Security Association Databases(SADB)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created </a:t>
            </a:r>
            <a:r>
              <a:rPr lang="en-US" sz="1400" b="1" dirty="0">
                <a:solidFill>
                  <a:srgbClr val="3C5790"/>
                </a:solidFill>
              </a:rPr>
              <a:t>manually</a:t>
            </a:r>
            <a:r>
              <a:rPr lang="en-US" sz="1400" dirty="0">
                <a:solidFill>
                  <a:srgbClr val="3C5790"/>
                </a:solidFill>
              </a:rPr>
              <a:t>, an SA has no lifetime as it exists until it's deleted manually.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created </a:t>
            </a:r>
            <a:r>
              <a:rPr lang="en-US" sz="1400" b="1" dirty="0">
                <a:solidFill>
                  <a:srgbClr val="3C5790"/>
                </a:solidFill>
              </a:rPr>
              <a:t>dynamically</a:t>
            </a:r>
            <a:r>
              <a:rPr lang="en-US" sz="1400" dirty="0">
                <a:solidFill>
                  <a:srgbClr val="3C5790"/>
                </a:solidFill>
              </a:rPr>
              <a:t>, an SA may have a lifetime associated with it, negotiated between 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peers by the key management protocol. </a:t>
            </a:r>
          </a:p>
        </p:txBody>
      </p:sp>
    </p:spTree>
    <p:extLst>
      <p:ext uri="{BB962C8B-B14F-4D97-AF65-F5344CB8AC3E}">
        <p14:creationId xmlns:p14="http://schemas.microsoft.com/office/powerpoint/2010/main" val="232274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protocols include AH, ESP, IKE, ISAKMP/Oakley, and transforms.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63" y="2895600"/>
            <a:ext cx="5796137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ESP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Encapsulating Security Payload(ESP) provides confidentiality, data integrity and data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source authentication of IP packets and protection against replay attacks.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inserts an ESP header after an IP header and before the data to be protected.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RFC2406 defines ESP.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45" y="3314700"/>
            <a:ext cx="565235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6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ESP (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Each ESP SA will have at most one cipher and one authenticator.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encryption algorithms used with ESP must operate in cipher block chaining (CBC) mode.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CBC requires that the amount of data to encrypt be a multiple of the block size of the cipher.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Compliant implementations are required to support the Data Encryption Standard (DES).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Ciphers in CBC mode also require an initialization vector (IV) to jump-start the encryption process.</a:t>
            </a:r>
          </a:p>
        </p:txBody>
      </p:sp>
    </p:spTree>
    <p:extLst>
      <p:ext uri="{BB962C8B-B14F-4D97-AF65-F5344CB8AC3E}">
        <p14:creationId xmlns:p14="http://schemas.microsoft.com/office/powerpoint/2010/main" val="28316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ESP (</a:t>
            </a:r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2209800"/>
            <a:ext cx="44291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AH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Authentication Header (AH) provides data integrity, data source authentication,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and protection against replay attacks.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doesn't provide confidentiality.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AH header is much simpler than ESP.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314700"/>
            <a:ext cx="392906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8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AH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Authentication Header (AH) provides data integrity, data source authentication, and protection against replay attacks.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doesn't provide confidentiality.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AH header is much simpler than ESP.</a:t>
            </a:r>
          </a:p>
        </p:txBody>
      </p:sp>
    </p:spTree>
    <p:extLst>
      <p:ext uri="{BB962C8B-B14F-4D97-AF65-F5344CB8AC3E}">
        <p14:creationId xmlns:p14="http://schemas.microsoft.com/office/powerpoint/2010/main" val="139047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AH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AH header, like the ESP header contains an SPI to help locate the SA with which the packet is processed, a sequence number to provide against replay attacks and an authentication data field to contain the digest from the keyed MAC used to secure the packet.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mandatory to implement keyed MACs for AH are HMAC-MD5, HMAC-SHA both truncated to 96 bits.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RFC2403 for HMAC-MD5-96 and RFC2404 for HMAC-SHA-96 are used to define how to use these MACs with ESP and AH.</a:t>
            </a:r>
          </a:p>
        </p:txBody>
      </p:sp>
    </p:spTree>
    <p:extLst>
      <p:ext uri="{BB962C8B-B14F-4D97-AF65-F5344CB8AC3E}">
        <p14:creationId xmlns:p14="http://schemas.microsoft.com/office/powerpoint/2010/main" val="16510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AH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AH doesn't provide confidentiality using a symmetric cipher in CBC mode and there is no explicit padding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requirement.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authentication coverage of AH differs from that of ESP.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AH authenticates the outer IP header of 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packet.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29000"/>
            <a:ext cx="43053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2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AH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09800"/>
            <a:ext cx="48387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IPSec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>
                <a:solidFill>
                  <a:srgbClr val="3C5790"/>
                </a:solidFill>
              </a:rPr>
              <a:t>ESP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AH</a:t>
            </a:r>
          </a:p>
          <a:p>
            <a:r>
              <a:rPr lang="fr-CA" sz="1600" dirty="0">
                <a:solidFill>
                  <a:srgbClr val="3C5790"/>
                </a:solidFill>
              </a:rPr>
              <a:t>IKE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IPSec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Implementations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IPSec</a:t>
            </a:r>
            <a:r>
              <a:rPr lang="fr-CA" sz="1600" dirty="0">
                <a:solidFill>
                  <a:srgbClr val="3C5790"/>
                </a:solidFill>
              </a:rPr>
              <a:t> Modes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Security Associations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SA </a:t>
            </a:r>
            <a:r>
              <a:rPr lang="fr-CA" sz="1600" dirty="0" err="1">
                <a:solidFill>
                  <a:srgbClr val="3C5790"/>
                </a:solidFill>
              </a:rPr>
              <a:t>Parameters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Policy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AH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86000"/>
            <a:ext cx="4572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11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IKE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Security associations(SA) are used with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to define the processing done on a specific IP packet.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there is no SA that instantiates the policy from the SPD it's necessary to create 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IKE establish the shares security parameters and authenticated keys.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IKE protocol is a hybrid od the Oakley and SMEKE protocols and operates inside a framework defined by ISAMP(Internet Security Association and Key Management Protocol).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61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IKE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Oakley and SKEME define the steps two peers must take to establish a shared, authenticated key.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IKE uses the ISAKMP language to express these and other exchanges.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specification of what IKE is being used for is done in a Domain of Interpretation (DOI)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RFC2407 defines how IKE negotiates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SAs.</a:t>
            </a:r>
          </a:p>
        </p:txBody>
      </p:sp>
    </p:spTree>
    <p:extLst>
      <p:ext uri="{BB962C8B-B14F-4D97-AF65-F5344CB8AC3E}">
        <p14:creationId xmlns:p14="http://schemas.microsoft.com/office/powerpoint/2010/main" val="4243356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IKE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IKE uses the concept of a SA but the physical construct of an IKE SA is different than an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SA.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IKE SA defines the way in which the 2 peers communicate.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IKE protocol is performed by each party that will be performing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IKE peer is also 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peer.</a:t>
            </a:r>
          </a:p>
        </p:txBody>
      </p:sp>
    </p:spTree>
    <p:extLst>
      <p:ext uri="{BB962C8B-B14F-4D97-AF65-F5344CB8AC3E}">
        <p14:creationId xmlns:p14="http://schemas.microsoft.com/office/powerpoint/2010/main" val="98055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IKE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Implementation of a compliant IKE requires: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base ISAKMP specification (RFC2408)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Domain of Interpretation for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(RFC2407)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IKE specification itself (RFC2409).</a:t>
            </a:r>
          </a:p>
        </p:txBody>
      </p:sp>
    </p:spTree>
    <p:extLst>
      <p:ext uri="{BB962C8B-B14F-4D97-AF65-F5344CB8AC3E}">
        <p14:creationId xmlns:p14="http://schemas.microsoft.com/office/powerpoint/2010/main" val="309294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90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can be implemented and deployed in the end hosts/gateways/routers or in both.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Host implementation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provides security end to end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ability to implement all modes of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security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provides security on a per flow basis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ability to maintain user context for authentication in establishing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connects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Host implementation can be: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integrated with the OS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shim between the network and the data link layer of the protocol stack("Bump in the Stack").</a:t>
            </a:r>
          </a:p>
        </p:txBody>
      </p:sp>
    </p:spTree>
    <p:extLst>
      <p:ext uri="{BB962C8B-B14F-4D97-AF65-F5344CB8AC3E}">
        <p14:creationId xmlns:p14="http://schemas.microsoft.com/office/powerpoint/2010/main" val="1938054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implementation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819400"/>
            <a:ext cx="5783036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05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OS Integrated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host implementation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can be integrated with the OS.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layer needs the services of the IP layer to construct the IP header.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model is identical to the implementation of other network layer protocols such as ICMP.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124200"/>
            <a:ext cx="3352800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3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Advantages of integrating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with OS: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as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is integrated into the network layer, it can be enable services such as fragmentation, PMTU, user context(sockets).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easy provision of security services.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all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modes are supported.</a:t>
            </a:r>
          </a:p>
        </p:txBody>
      </p:sp>
    </p:spTree>
    <p:extLst>
      <p:ext uri="{BB962C8B-B14F-4D97-AF65-F5344CB8AC3E}">
        <p14:creationId xmlns:p14="http://schemas.microsoft.com/office/powerpoint/2010/main" val="916774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OS integrated solution can limit capabilities to provide advanced solutions.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overcome this limitation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is implemented as a shim, inserted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between Network and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Link: </a:t>
            </a:r>
            <a:r>
              <a:rPr lang="en-US" sz="1400" b="1" dirty="0">
                <a:solidFill>
                  <a:srgbClr val="3C5790"/>
                </a:solidFill>
              </a:rPr>
              <a:t>Bump in the Stack (BITS)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961063"/>
            <a:ext cx="2419350" cy="321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8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6670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IPSec</a:t>
            </a:r>
            <a:r>
              <a:rPr lang="en-US" sz="1500" dirty="0">
                <a:solidFill>
                  <a:srgbClr val="3C5790"/>
                </a:solidFill>
              </a:rPr>
              <a:t> provides a standard, robust and extensible mechanism in which to provide security to IP and upper-layer protocols (</a:t>
            </a:r>
            <a:r>
              <a:rPr lang="en-US" sz="1500" dirty="0" err="1">
                <a:solidFill>
                  <a:srgbClr val="3C5790"/>
                </a:solidFill>
              </a:rPr>
              <a:t>eg</a:t>
            </a:r>
            <a:r>
              <a:rPr lang="en-US" sz="1500" dirty="0">
                <a:solidFill>
                  <a:srgbClr val="3C5790"/>
                </a:solidFill>
              </a:rPr>
              <a:t>: UDP/TCP).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IPSec</a:t>
            </a:r>
            <a:r>
              <a:rPr lang="en-US" sz="1500" dirty="0">
                <a:solidFill>
                  <a:srgbClr val="3C5790"/>
                </a:solidFill>
              </a:rPr>
              <a:t> protects IP datagrams by defining a method of specifying the traffic to protect, how that traffic is to protected and whom the traffic is sent.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IPSec</a:t>
            </a:r>
            <a:r>
              <a:rPr lang="en-US" sz="1500" dirty="0">
                <a:solidFill>
                  <a:srgbClr val="3C5790"/>
                </a:solidFill>
              </a:rPr>
              <a:t> can protect packets between hosts, between network security gateways(</a:t>
            </a:r>
            <a:r>
              <a:rPr lang="en-US" sz="1500" dirty="0" err="1">
                <a:solidFill>
                  <a:srgbClr val="3C5790"/>
                </a:solidFill>
              </a:rPr>
              <a:t>eg</a:t>
            </a:r>
            <a:r>
              <a:rPr lang="en-US" sz="1500" dirty="0">
                <a:solidFill>
                  <a:srgbClr val="3C5790"/>
                </a:solidFill>
              </a:rPr>
              <a:t>: routers, firewalls), or between hosts and security gateways.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method of protecting IP datagrams or upper-layer protocols is by one of the </a:t>
            </a:r>
            <a:r>
              <a:rPr lang="en-US" sz="1500" dirty="0" err="1">
                <a:solidFill>
                  <a:srgbClr val="3C5790"/>
                </a:solidFill>
              </a:rPr>
              <a:t>IPSec</a:t>
            </a:r>
            <a:r>
              <a:rPr lang="en-US" sz="1500" dirty="0">
                <a:solidFill>
                  <a:srgbClr val="3C5790"/>
                </a:solidFill>
              </a:rPr>
              <a:t> protocols: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Encapsulating Security Payload (ESP)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Authentication Header (AH)</a:t>
            </a:r>
            <a:endParaRPr lang="fr-CA" sz="1400" b="1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Duplicating functionality leads to undesired complications as it becomes more difficult to handle issues such as fragmentation, PMTU and routing.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BITS implementation provides capability to provide a complete solution.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Vendors providing integrated solutions such as firewalls may have their own client as the OS vendor and may not have all features requires to provide a complete solution.</a:t>
            </a:r>
          </a:p>
        </p:txBody>
      </p:sp>
    </p:spTree>
    <p:extLst>
      <p:ext uri="{BB962C8B-B14F-4D97-AF65-F5344CB8AC3E}">
        <p14:creationId xmlns:p14="http://schemas.microsoft.com/office/powerpoint/2010/main" val="365981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router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implementation</a:t>
            </a:r>
            <a:r>
              <a:rPr lang="en-US" sz="1400" dirty="0">
                <a:solidFill>
                  <a:srgbClr val="3C5790"/>
                </a:solidFill>
              </a:rPr>
              <a:t> provides the ability to secure a packet over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Advantages: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secures packets between 2 networks over a public network.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authenticate and authorize users entering the private network.</a:t>
            </a:r>
          </a:p>
        </p:txBody>
      </p:sp>
    </p:spTree>
    <p:extLst>
      <p:ext uri="{BB962C8B-B14F-4D97-AF65-F5344CB8AC3E}">
        <p14:creationId xmlns:p14="http://schemas.microsoft.com/office/powerpoint/2010/main" val="1389389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2 types of router implementation: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Native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is integrated with router software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Bump in the Wire (BITW)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is implemented in a device that is attached to the physical interface of the router. The device is used to secure the packets.</a:t>
            </a:r>
          </a:p>
        </p:txBody>
      </p:sp>
    </p:spTree>
    <p:extLst>
      <p:ext uri="{BB962C8B-B14F-4D97-AF65-F5344CB8AC3E}">
        <p14:creationId xmlns:p14="http://schemas.microsoft.com/office/powerpoint/2010/main" val="3601340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Native implementation deployment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590800"/>
            <a:ext cx="4540673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89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BITW deployment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87" y="2600325"/>
            <a:ext cx="5375813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0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Modes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4 possible combinations of modes and protocols: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AH in transport mode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AH in tunnel mode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ESP in transport mode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ESP in tunnel mode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AH and ESP header doesn't change between tunnel or transport mode.</a:t>
            </a:r>
          </a:p>
        </p:txBody>
      </p:sp>
    </p:spTree>
    <p:extLst>
      <p:ext uri="{BB962C8B-B14F-4D97-AF65-F5344CB8AC3E}">
        <p14:creationId xmlns:p14="http://schemas.microsoft.com/office/powerpoint/2010/main" val="2973306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Modes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transport mode, AH and ESP protect the transport header.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security isn't enabled, transport layer packets flow into the network layer, IP, which adds the IP header and calls into the data link layer.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security in transport layer is enabled, the transport layer packets flow into 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component.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component is implemented as part of the network layer (when integrated with OS).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component adds the AH, ESP, or both headers, and invokes the part of the network layer that adds the network layer header.</a:t>
            </a:r>
          </a:p>
        </p:txBody>
      </p:sp>
    </p:spTree>
    <p:extLst>
      <p:ext uri="{BB962C8B-B14F-4D97-AF65-F5344CB8AC3E}">
        <p14:creationId xmlns:p14="http://schemas.microsoft.com/office/powerpoint/2010/main" val="1004608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Modes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in tunnel mode is normally used when the destination of the packet is different from the security termination point.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tunnel mode is also used in cases when the security is provide by a device that did not originate packets as in the case of VPNs.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also used when a router provides security services for packets it is forwarding.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469441"/>
            <a:ext cx="6172200" cy="23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65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Modes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tunnel mode packet has 2 IP headers: inner and outer.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inner header is constructed by the host and the outer header is added by the device that is  providing the security services.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also supports nested tunnels.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306762"/>
            <a:ext cx="470535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648200"/>
            <a:ext cx="6331117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45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Associations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 form the basis for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 are the contract between 2 communicating entities.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 determine 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protocols used for securing the packets, transforms, keys and the duration for which the keys are valid.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implementation always has a SA database(SADB) that maintains the SAs that 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protocols use to secure the packets.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5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667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AH provides proof-of-data origin on received packets, data integrity and antireplay protection.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ESP provides all that AH provides in addition to optional data confidentiality.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difference between the 2 is the scope of coverage of authentication.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security services that </a:t>
            </a:r>
            <a:r>
              <a:rPr lang="en-US" sz="1500" dirty="0" err="1">
                <a:solidFill>
                  <a:srgbClr val="3C5790"/>
                </a:solidFill>
              </a:rPr>
              <a:t>IPSec</a:t>
            </a:r>
            <a:r>
              <a:rPr lang="en-US" sz="1500" dirty="0">
                <a:solidFill>
                  <a:srgbClr val="3C5790"/>
                </a:solidFill>
              </a:rPr>
              <a:t> provides requires shard keys to perform authentication and/or confidentiality.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 mechanism to manually add keys for these services is mandatory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187528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Associations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2 hosts communicates securely using ESP there will be a SA having </a:t>
            </a:r>
            <a:r>
              <a:rPr lang="en-US" sz="1400" dirty="0" err="1">
                <a:solidFill>
                  <a:srgbClr val="3C5790"/>
                </a:solidFill>
              </a:rPr>
              <a:t>SAin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SAout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is an SA for each protocol.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Security Policy Database (SPD) works in conjunction with the SADB in processing packets.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policy defines: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security communications characteristics between 2 entities.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protocols to use in what modes and transforms.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how IP packets are treated.</a:t>
            </a:r>
          </a:p>
        </p:txBody>
      </p:sp>
    </p:spTree>
    <p:extLst>
      <p:ext uri="{BB962C8B-B14F-4D97-AF65-F5344CB8AC3E}">
        <p14:creationId xmlns:p14="http://schemas.microsoft.com/office/powerpoint/2010/main" val="256751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Associations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SPI is a 32-bit entity that is used to uniquely identify an SA at the receiver.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source identifies the SA by using the selectors.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identify the SA on the destination, the SPI that uniquely identifies the SA on the destination is sent with every packet.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destination uses the value to index into the receiving SADB and fetch the SA.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is a requirement to maintain a separate SPI domain for each protocol.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specifies that the &lt;</a:t>
            </a:r>
            <a:r>
              <a:rPr lang="en-US" sz="1400" dirty="0" err="1">
                <a:solidFill>
                  <a:srgbClr val="3C5790"/>
                </a:solidFill>
              </a:rPr>
              <a:t>spi</a:t>
            </a:r>
            <a:r>
              <a:rPr lang="en-US" sz="1400" dirty="0">
                <a:solidFill>
                  <a:srgbClr val="3C5790"/>
                </a:solidFill>
              </a:rPr>
              <a:t>, destination address&gt; in the packet should uniquely identify an SA.</a:t>
            </a:r>
          </a:p>
        </p:txBody>
      </p:sp>
    </p:spTree>
    <p:extLst>
      <p:ext uri="{BB962C8B-B14F-4D97-AF65-F5344CB8AC3E}">
        <p14:creationId xmlns:p14="http://schemas.microsoft.com/office/powerpoint/2010/main" val="984011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Associations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receiver allocates the SPI that is stored as part of the SA on the sender.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sending host uses the selectors to uniquely index into the sending SADB.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host that allocates the SPI guarantees uniqueness.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SPI is reused once the SA expires but it is guaranteed that at any point the mapping between &lt;</a:t>
            </a:r>
            <a:r>
              <a:rPr lang="en-US" sz="1400" dirty="0" err="1">
                <a:solidFill>
                  <a:srgbClr val="3C5790"/>
                </a:solidFill>
              </a:rPr>
              <a:t>spi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dst</a:t>
            </a:r>
            <a:r>
              <a:rPr lang="en-US" sz="1400" dirty="0">
                <a:solidFill>
                  <a:srgbClr val="3C5790"/>
                </a:solidFill>
              </a:rPr>
              <a:t>&gt;, and SA is one to one.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SPI is transmitted as part of AH and ESP headers.</a:t>
            </a:r>
          </a:p>
        </p:txBody>
      </p:sp>
    </p:spTree>
    <p:extLst>
      <p:ext uri="{BB962C8B-B14F-4D97-AF65-F5344CB8AC3E}">
        <p14:creationId xmlns:p14="http://schemas.microsoft.com/office/powerpoint/2010/main" val="3414395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Associations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SA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management</a:t>
            </a:r>
            <a:r>
              <a:rPr lang="en-US" sz="1400" dirty="0">
                <a:solidFill>
                  <a:srgbClr val="3C5790"/>
                </a:solidFill>
              </a:rPr>
              <a:t> consists in creation and deletion.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management of SAs can be either manual or through an Internet standard key management protocol such as IKE.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SA management requires an interface for the user applications (which includes IKE) to communicate with kernel to manage the SADB. </a:t>
            </a:r>
          </a:p>
        </p:txBody>
      </p:sp>
    </p:spTree>
    <p:extLst>
      <p:ext uri="{BB962C8B-B14F-4D97-AF65-F5344CB8AC3E}">
        <p14:creationId xmlns:p14="http://schemas.microsoft.com/office/powerpoint/2010/main" val="3813459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Associations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SA creation is a 2 step process negotiating the parameters of the SA and updating the SADB with the SA.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Manual keying is mandatory to support and it was used extensively during the initial development and testing of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process of allocating the SPI, negotiation of parameters is all manual. </a:t>
            </a:r>
          </a:p>
        </p:txBody>
      </p:sp>
    </p:spTree>
    <p:extLst>
      <p:ext uri="{BB962C8B-B14F-4D97-AF65-F5344CB8AC3E}">
        <p14:creationId xmlns:p14="http://schemas.microsoft.com/office/powerpoint/2010/main" val="3678234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Associations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Once the SA are created they are alive until are deleted.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SAs are created using IKE.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IKE negotiates the SA with the destination or intermediate host/router, depending on the policy, and creates the SA.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the SA is created and added to the SADB, secure packets start flowing between the two hosts.</a:t>
            </a:r>
          </a:p>
        </p:txBody>
      </p:sp>
    </p:spTree>
    <p:extLst>
      <p:ext uri="{BB962C8B-B14F-4D97-AF65-F5344CB8AC3E}">
        <p14:creationId xmlns:p14="http://schemas.microsoft.com/office/powerpoint/2010/main" val="3542598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Associations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 can be deleted because of: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lifetime has expired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keys are compromised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other end requests the SA to be deleted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number of bytes encrypted/decrypted or authenticated using this SA has exceeded a certain threshold set by the policy.</a:t>
            </a:r>
          </a:p>
        </p:txBody>
      </p:sp>
    </p:spTree>
    <p:extLst>
      <p:ext uri="{BB962C8B-B14F-4D97-AF65-F5344CB8AC3E}">
        <p14:creationId xmlns:p14="http://schemas.microsoft.com/office/powerpoint/2010/main" val="3158162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Associations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SAs can be deleted manually or using IKE.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important to refresh the keys.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doesn't provide the ability to refresh the keys, so we need to delete existing SA and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 a new SA.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the SA is deleted, the SPI can be reused. </a:t>
            </a:r>
          </a:p>
        </p:txBody>
      </p:sp>
    </p:spTree>
    <p:extLst>
      <p:ext uri="{BB962C8B-B14F-4D97-AF65-F5344CB8AC3E}">
        <p14:creationId xmlns:p14="http://schemas.microsoft.com/office/powerpoint/2010/main" val="2628720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SA stores both protocol specific and generic fields.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of the fields are used for outbound processing, some for inbound processing, some for both.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Certain fields are updated when the SA is used to process a packet.</a:t>
            </a:r>
          </a:p>
        </p:txBody>
      </p:sp>
    </p:spTree>
    <p:extLst>
      <p:ext uri="{BB962C8B-B14F-4D97-AF65-F5344CB8AC3E}">
        <p14:creationId xmlns:p14="http://schemas.microsoft.com/office/powerpoint/2010/main" val="2398181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sequence number</a:t>
            </a:r>
            <a:r>
              <a:rPr lang="en-US" sz="1400" dirty="0">
                <a:solidFill>
                  <a:srgbClr val="3C5790"/>
                </a:solidFill>
              </a:rPr>
              <a:t> is a 32-bit field and is used in outbound processing and it's part of both AH and ESP header.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incremented by 1 every time the SA is used to secure a packet.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field is used to detect replay attacks by the destination.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the SA is established this field is set to 0.</a:t>
            </a:r>
          </a:p>
        </p:txBody>
      </p:sp>
    </p:spTree>
    <p:extLst>
      <p:ext uri="{BB962C8B-B14F-4D97-AF65-F5344CB8AC3E}">
        <p14:creationId xmlns:p14="http://schemas.microsoft.com/office/powerpoint/2010/main" val="82866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IPSec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667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Manual key addition scales poorly so a standard method of dynamically authenticating </a:t>
            </a:r>
            <a:r>
              <a:rPr lang="en-US" sz="1500" dirty="0" err="1">
                <a:solidFill>
                  <a:srgbClr val="3C5790"/>
                </a:solidFill>
              </a:rPr>
              <a:t>IPSec</a:t>
            </a:r>
            <a:r>
              <a:rPr lang="en-US" sz="1500" dirty="0">
                <a:solidFill>
                  <a:srgbClr val="3C5790"/>
                </a:solidFill>
              </a:rPr>
              <a:t> peers, negotiating security services and generating shared keys is defined which is called </a:t>
            </a:r>
            <a:r>
              <a:rPr lang="en-US" sz="1500" b="1" dirty="0">
                <a:solidFill>
                  <a:srgbClr val="3C5790"/>
                </a:solidFill>
              </a:rPr>
              <a:t>IKE(Internet Key Exchange)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shared keys used with </a:t>
            </a:r>
            <a:r>
              <a:rPr lang="en-US" sz="1500" dirty="0" err="1">
                <a:solidFill>
                  <a:srgbClr val="3C5790"/>
                </a:solidFill>
              </a:rPr>
              <a:t>IPSec</a:t>
            </a:r>
            <a:r>
              <a:rPr lang="en-US" sz="1500" dirty="0">
                <a:solidFill>
                  <a:srgbClr val="3C5790"/>
                </a:solidFill>
              </a:rPr>
              <a:t> are using symmetric cipher(for confidentiality) or keyed MAC(for data integrity) or both.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IPSec</a:t>
            </a:r>
            <a:r>
              <a:rPr lang="en-US" sz="1500" dirty="0">
                <a:solidFill>
                  <a:srgbClr val="3C5790"/>
                </a:solidFill>
              </a:rPr>
              <a:t> must be fast and existing public key technologies(like RSA, DSS) are to slow to operate on a packet-by-packet basis.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Presently the public key is limited to initial authentication during key exchange.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261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Sequence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Number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Overflow</a:t>
            </a:r>
            <a:r>
              <a:rPr lang="en-US" sz="1400" dirty="0">
                <a:solidFill>
                  <a:srgbClr val="3C5790"/>
                </a:solidFill>
              </a:rPr>
              <a:t> is used in outbound processing and is set when the sequence number overflows.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policy determines if the SA can still be used to process additional packets.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Antireplay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Window</a:t>
            </a:r>
            <a:r>
              <a:rPr lang="en-US" sz="1400" dirty="0">
                <a:solidFill>
                  <a:srgbClr val="3C5790"/>
                </a:solidFill>
              </a:rPr>
              <a:t> is used in inbound processing against replay attack.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overcomes this by detecting packets replayed by rogue hosts. </a:t>
            </a:r>
          </a:p>
        </p:txBody>
      </p:sp>
    </p:spTree>
    <p:extLst>
      <p:ext uri="{BB962C8B-B14F-4D97-AF65-F5344CB8AC3E}">
        <p14:creationId xmlns:p14="http://schemas.microsoft.com/office/powerpoint/2010/main" val="25575965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is a </a:t>
            </a:r>
            <a:r>
              <a:rPr lang="en-US" sz="1400" b="1" dirty="0">
                <a:solidFill>
                  <a:srgbClr val="3C5790"/>
                </a:solidFill>
              </a:rPr>
              <a:t>lifetime</a:t>
            </a:r>
            <a:r>
              <a:rPr lang="en-US" sz="1400" dirty="0">
                <a:solidFill>
                  <a:srgbClr val="3C5790"/>
                </a:solidFill>
              </a:rPr>
              <a:t> associated with each SA beyond which the SA cannot be used.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the lifetime of the SA expires, it cannot be used anymore.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kinds of lifetime: </a:t>
            </a:r>
            <a:r>
              <a:rPr lang="en-US" sz="1400" b="1" dirty="0">
                <a:solidFill>
                  <a:srgbClr val="3C5790"/>
                </a:solidFill>
              </a:rPr>
              <a:t>soft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hard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soft lifetime is used to warn the kernel that the SA is about to expire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allows the kernel to negotiate a new SA before the hard lifetime expires.</a:t>
            </a:r>
          </a:p>
        </p:txBody>
      </p:sp>
    </p:spTree>
    <p:extLst>
      <p:ext uri="{BB962C8B-B14F-4D97-AF65-F5344CB8AC3E}">
        <p14:creationId xmlns:p14="http://schemas.microsoft.com/office/powerpoint/2010/main" val="3935566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protocols can be used either in tunnel or transport </a:t>
            </a:r>
            <a:r>
              <a:rPr lang="en-US" sz="1400" b="1" dirty="0">
                <a:solidFill>
                  <a:srgbClr val="3C5790"/>
                </a:solidFill>
              </a:rPr>
              <a:t>mode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payload is processed differently depending on the value of the mode.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field is set to tunnel mode, transport mode, or a wild card.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this field is set to a wild card, it implies that the SA can be used either for tunnel or transport mode.</a:t>
            </a:r>
          </a:p>
        </p:txBody>
      </p:sp>
    </p:spTree>
    <p:extLst>
      <p:ext uri="{BB962C8B-B14F-4D97-AF65-F5344CB8AC3E}">
        <p14:creationId xmlns:p14="http://schemas.microsoft.com/office/powerpoint/2010/main" val="2404292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tunnel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destination</a:t>
            </a:r>
            <a:r>
              <a:rPr lang="en-US" sz="1400" dirty="0">
                <a:solidFill>
                  <a:srgbClr val="3C5790"/>
                </a:solidFill>
              </a:rPr>
              <a:t> indicates the tunnel destination the destination IP address of the outer header when tunnel mode is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is used in tunnel mode, it has to maintain the </a:t>
            </a:r>
            <a:r>
              <a:rPr lang="en-US" sz="1400" b="1" dirty="0">
                <a:solidFill>
                  <a:srgbClr val="3C5790"/>
                </a:solidFill>
              </a:rPr>
              <a:t>PMTU</a:t>
            </a:r>
            <a:r>
              <a:rPr lang="en-US" sz="1400" dirty="0">
                <a:solidFill>
                  <a:srgbClr val="3C5790"/>
                </a:solidFill>
              </a:rPr>
              <a:t> information so that it can fragment the packets accordingly.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15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security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policy</a:t>
            </a:r>
            <a:r>
              <a:rPr lang="en-US" sz="1400" dirty="0">
                <a:solidFill>
                  <a:srgbClr val="3C5790"/>
                </a:solidFill>
              </a:rPr>
              <a:t> determines the security services afforded to a packet.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implementations store the policy in a database called the SPD.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database is indexed by selectors and contains the information on the security services offered to an IP packet.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security policy is consulted for both inbound and outbound processing of the IP packets. </a:t>
            </a:r>
          </a:p>
        </p:txBody>
      </p:sp>
    </p:spTree>
    <p:extLst>
      <p:ext uri="{BB962C8B-B14F-4D97-AF65-F5344CB8AC3E}">
        <p14:creationId xmlns:p14="http://schemas.microsoft.com/office/powerpoint/2010/main" val="3474170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Selectors</a:t>
            </a:r>
            <a:r>
              <a:rPr lang="en-US" sz="1400" dirty="0">
                <a:solidFill>
                  <a:srgbClr val="3C5790"/>
                </a:solidFill>
              </a:rPr>
              <a:t> are used to determine security services afforded to a packet.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selectors are extracted from the network and transport layer headers.</a:t>
            </a:r>
          </a:p>
        </p:txBody>
      </p:sp>
    </p:spTree>
    <p:extLst>
      <p:ext uri="{BB962C8B-B14F-4D97-AF65-F5344CB8AC3E}">
        <p14:creationId xmlns:p14="http://schemas.microsoft.com/office/powerpoint/2010/main" val="16421364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source </a:t>
            </a:r>
            <a:r>
              <a:rPr lang="en-US" sz="1400" b="1" dirty="0">
                <a:solidFill>
                  <a:srgbClr val="3C5790"/>
                </a:solidFill>
              </a:rPr>
              <a:t>address</a:t>
            </a:r>
            <a:r>
              <a:rPr lang="en-US" sz="1400" dirty="0">
                <a:solidFill>
                  <a:srgbClr val="3C5790"/>
                </a:solidFill>
              </a:rPr>
              <a:t> can be a wild card, an address range, a network prefix, or a specific host.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network prefix and address range is used for security gateways providing security to hosts behind it and to build VPNs.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specific host is used either on a multihomed host or in the gateways when a hosts security requirements are specific.</a:t>
            </a:r>
          </a:p>
        </p:txBody>
      </p:sp>
    </p:spTree>
    <p:extLst>
      <p:ext uri="{BB962C8B-B14F-4D97-AF65-F5344CB8AC3E}">
        <p14:creationId xmlns:p14="http://schemas.microsoft.com/office/powerpoint/2010/main" val="14867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destination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address</a:t>
            </a:r>
            <a:r>
              <a:rPr lang="en-US" sz="1400" dirty="0">
                <a:solidFill>
                  <a:srgbClr val="3C5790"/>
                </a:solidFill>
              </a:rPr>
              <a:t> can be a wild card, an address range, a network prefix, or a specific host.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case of tunneled IP packets, the destination IP address of the outer header can be different from that of the inner header when the packets are tunneled.</a:t>
            </a:r>
          </a:p>
        </p:txBody>
      </p:sp>
    </p:spTree>
    <p:extLst>
      <p:ext uri="{BB962C8B-B14F-4D97-AF65-F5344CB8AC3E}">
        <p14:creationId xmlns:p14="http://schemas.microsoft.com/office/powerpoint/2010/main" val="3927039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name</a:t>
            </a:r>
            <a:r>
              <a:rPr lang="en-US" sz="1400" dirty="0">
                <a:solidFill>
                  <a:srgbClr val="3C5790"/>
                </a:solidFill>
              </a:rPr>
              <a:t> field is used to identify a policy tied to a valid user or system name.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include a DNS name, X.500 Distinguished Name, or other name types defined in the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DOI.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name field is used as a selector only during the IKE negotiation, not during the packet processing.</a:t>
            </a:r>
          </a:p>
        </p:txBody>
      </p:sp>
    </p:spTree>
    <p:extLst>
      <p:ext uri="{BB962C8B-B14F-4D97-AF65-F5344CB8AC3E}">
        <p14:creationId xmlns:p14="http://schemas.microsoft.com/office/powerpoint/2010/main" val="1205142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SA </a:t>
            </a:r>
            <a:r>
              <a:rPr lang="fr-CA" dirty="0" err="1">
                <a:solidFill>
                  <a:schemeClr val="bg1"/>
                </a:solidFill>
              </a:rPr>
              <a:t>Parameters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protocol</a:t>
            </a:r>
            <a:r>
              <a:rPr lang="en-US" sz="1400" dirty="0">
                <a:solidFill>
                  <a:srgbClr val="3C5790"/>
                </a:solidFill>
              </a:rPr>
              <a:t> field specifies the transport protocol whenever the transport protocol is accessible.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ESP is used, the transport protocol is not accessible.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cases where there is session-oriented keying, the </a:t>
            </a:r>
            <a:r>
              <a:rPr lang="en-US" sz="1400" b="1" dirty="0">
                <a:solidFill>
                  <a:srgbClr val="3C5790"/>
                </a:solidFill>
              </a:rPr>
              <a:t>upper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layer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ports</a:t>
            </a:r>
            <a:r>
              <a:rPr lang="en-US" sz="1400" dirty="0">
                <a:solidFill>
                  <a:srgbClr val="3C5790"/>
                </a:solidFill>
              </a:rPr>
              <a:t> represent the </a:t>
            </a:r>
            <a:r>
              <a:rPr lang="en-US" sz="1400" dirty="0" err="1">
                <a:solidFill>
                  <a:srgbClr val="3C5790"/>
                </a:solidFill>
              </a:rPr>
              <a:t>src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dst</a:t>
            </a:r>
            <a:r>
              <a:rPr lang="en-US" sz="1400" dirty="0">
                <a:solidFill>
                  <a:srgbClr val="3C5790"/>
                </a:solidFill>
              </a:rPr>
              <a:t> ports to which the policy is applicable.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wild card is used when the ports are inaccessible.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8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architecture document for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defines the base architecture </a:t>
            </a:r>
            <a:r>
              <a:rPr lang="en-US" sz="1400" dirty="0" err="1">
                <a:solidFill>
                  <a:srgbClr val="3C5790"/>
                </a:solidFill>
              </a:rPr>
              <a:t>upn</a:t>
            </a:r>
            <a:r>
              <a:rPr lang="en-US" sz="1400" dirty="0">
                <a:solidFill>
                  <a:srgbClr val="3C5790"/>
                </a:solidFill>
              </a:rPr>
              <a:t> which all implementation are built.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defines the security services provided by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, how packets are constructed/processed.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Transport mode is used to protect upper-layer protocols.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Tunnel mode is used to protect entire IP datagrams.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Policy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Policy isn't a standard.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protocol standards define various capabilities of policy.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Policy management defines the following interfaces: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interface between the directory service and the local databases where the policy is stored.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interface between the user interface application and the local policy DB.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interface between IKE and policy database DB.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interface between kernel and the policy DB.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1254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Prentice Hall IPSEC New Security Standard For Internet Intranets And Virtual Private Networks 2</a:t>
            </a:r>
            <a:r>
              <a:rPr lang="en-US" sz="1600" baseline="30000" dirty="0">
                <a:solidFill>
                  <a:schemeClr val="bg1"/>
                </a:solidFill>
              </a:rPr>
              <a:t>nd</a:t>
            </a:r>
            <a:r>
              <a:rPr lang="en-US" sz="1600" dirty="0">
                <a:solidFill>
                  <a:schemeClr val="bg1"/>
                </a:solidFill>
              </a:rPr>
              <a:t> Edition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b="1" dirty="0">
                <a:solidFill>
                  <a:srgbClr val="3C5790"/>
                </a:solidFill>
              </a:rPr>
              <a:t>transport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</a:t>
            </a:r>
            <a:r>
              <a:rPr lang="en-US" sz="1400" dirty="0">
                <a:solidFill>
                  <a:srgbClr val="3C5790"/>
                </a:solidFill>
              </a:rPr>
              <a:t>, an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header is inserted between the IP header and the upper-layer protocol header;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b="1" dirty="0">
                <a:solidFill>
                  <a:srgbClr val="3C5790"/>
                </a:solidFill>
              </a:rPr>
              <a:t>tunnel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</a:t>
            </a:r>
            <a:r>
              <a:rPr lang="en-US" sz="1400" dirty="0">
                <a:solidFill>
                  <a:srgbClr val="3C5790"/>
                </a:solidFill>
              </a:rPr>
              <a:t> the entire IP packet to be protected is encapsulated in another IP datagram and an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header is inserted between the outer and inner IP headers.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protocols, AH and ESP, can operate in either transport mode or tunnel mode.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505200"/>
            <a:ext cx="584327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4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may be implemented in end systems or on security gateways such as routers and firewalls.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is done by directly modifying the IP stack to support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natively.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access to the IP stack of a machine it's not possible,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may be implemented as a </a:t>
            </a:r>
            <a:r>
              <a:rPr lang="en-US" sz="1400" b="1" dirty="0">
                <a:solidFill>
                  <a:srgbClr val="3C5790"/>
                </a:solidFill>
              </a:rPr>
              <a:t>"Bump in the Stack" (BITS)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b="1" dirty="0">
                <a:solidFill>
                  <a:srgbClr val="3C5790"/>
                </a:solidFill>
              </a:rPr>
              <a:t>"Bump in the Wire" (BITW)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BITS extracts and inserts packets from the IP stack.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BITW is an external dedicated crypto device that may be independently addressable.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4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properly process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packets it's necessary to have a way to associate security services and a key with the traffic to be protected and the remote peer with whom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traffic is being exchanged.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is called a </a:t>
            </a:r>
            <a:r>
              <a:rPr lang="en-US" sz="1400" b="1" dirty="0">
                <a:solidFill>
                  <a:srgbClr val="3C5790"/>
                </a:solidFill>
              </a:rPr>
              <a:t>"security association"(SA)</a:t>
            </a:r>
            <a:r>
              <a:rPr lang="en-US" sz="1400" dirty="0">
                <a:solidFill>
                  <a:srgbClr val="3C5790"/>
                </a:solidFill>
              </a:rPr>
              <a:t>. An SA contains the state necessary to do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procesing</a:t>
            </a:r>
            <a:r>
              <a:rPr lang="en-US" sz="1400" dirty="0">
                <a:solidFill>
                  <a:srgbClr val="3C5790"/>
                </a:solidFill>
              </a:rPr>
              <a:t> on an IP packet.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dirty="0" err="1">
                <a:solidFill>
                  <a:srgbClr val="3C5790"/>
                </a:solidFill>
              </a:rPr>
              <a:t>IPSec</a:t>
            </a:r>
            <a:r>
              <a:rPr lang="en-US" sz="1400" dirty="0">
                <a:solidFill>
                  <a:srgbClr val="3C5790"/>
                </a:solidFill>
              </a:rPr>
              <a:t> SA is </a:t>
            </a:r>
            <a:r>
              <a:rPr lang="en-US" sz="1400" dirty="0" err="1">
                <a:solidFill>
                  <a:srgbClr val="3C5790"/>
                </a:solidFill>
              </a:rPr>
              <a:t>unidirecitonal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539384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13430</TotalTime>
  <Words>3385</Words>
  <Application>Microsoft Office PowerPoint</Application>
  <PresentationFormat>On-screen Show (4:3)</PresentationFormat>
  <Paragraphs>289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Calibri</vt:lpstr>
      <vt:lpstr>143</vt:lpstr>
      <vt:lpstr>IPSec</vt:lpstr>
      <vt:lpstr>Contents</vt:lpstr>
      <vt:lpstr>What is IPSec ?</vt:lpstr>
      <vt:lpstr>What is IPSec ? (cont.)</vt:lpstr>
      <vt:lpstr>What is IPSec ? (cont.)</vt:lpstr>
      <vt:lpstr>Architecture</vt:lpstr>
      <vt:lpstr>Architecture (cont.)</vt:lpstr>
      <vt:lpstr>Architecture (cont.)</vt:lpstr>
      <vt:lpstr>Architecture (cont.)</vt:lpstr>
      <vt:lpstr>Architecture (cont.)</vt:lpstr>
      <vt:lpstr>Architecture (cont.)</vt:lpstr>
      <vt:lpstr>ESP</vt:lpstr>
      <vt:lpstr>ESP (core.)</vt:lpstr>
      <vt:lpstr>ESP (core.)</vt:lpstr>
      <vt:lpstr>AH</vt:lpstr>
      <vt:lpstr>AH (cont.)</vt:lpstr>
      <vt:lpstr>AH (cont.)</vt:lpstr>
      <vt:lpstr>AH (cont.)</vt:lpstr>
      <vt:lpstr>AH (cont.)</vt:lpstr>
      <vt:lpstr>AH (cont.)</vt:lpstr>
      <vt:lpstr>IKE</vt:lpstr>
      <vt:lpstr>IKE (cont.)</vt:lpstr>
      <vt:lpstr>IKE (cont.)</vt:lpstr>
      <vt:lpstr>IKE (cont.)</vt:lpstr>
      <vt:lpstr>IPSec Implementations</vt:lpstr>
      <vt:lpstr>IPSec Implementations (cont.)</vt:lpstr>
      <vt:lpstr>IPSec Implementations (cont.)</vt:lpstr>
      <vt:lpstr>IPSec Implementations (cont.)</vt:lpstr>
      <vt:lpstr>IPSec Implementations (cont.)</vt:lpstr>
      <vt:lpstr>IPSec Implementations (cont.)</vt:lpstr>
      <vt:lpstr>IPSec Implementations (cont.)</vt:lpstr>
      <vt:lpstr>IPSec Implementations (cont.)</vt:lpstr>
      <vt:lpstr>IPSec Implementations (cont.)</vt:lpstr>
      <vt:lpstr>IPSec Implementations (cont.)</vt:lpstr>
      <vt:lpstr>IPSec Modes</vt:lpstr>
      <vt:lpstr>IPSec Modes (cont.)</vt:lpstr>
      <vt:lpstr>IPSec Modes (cont.)</vt:lpstr>
      <vt:lpstr>IPSec Modes (cont.)</vt:lpstr>
      <vt:lpstr>Security Associations</vt:lpstr>
      <vt:lpstr>Security Associations (cont.)</vt:lpstr>
      <vt:lpstr>Security Associations (cont.)</vt:lpstr>
      <vt:lpstr>Security Associations (cont.)</vt:lpstr>
      <vt:lpstr>Security Associations (cont.)</vt:lpstr>
      <vt:lpstr>Security Associations (cont.)</vt:lpstr>
      <vt:lpstr>Security Associations (cont.)</vt:lpstr>
      <vt:lpstr>Security Associations (cont.)</vt:lpstr>
      <vt:lpstr>Security Associations (cont.)</vt:lpstr>
      <vt:lpstr>SA Parameters</vt:lpstr>
      <vt:lpstr>SA Parameters (cont.)</vt:lpstr>
      <vt:lpstr>SA Parameters (cont.)</vt:lpstr>
      <vt:lpstr>SA Parameters (cont.)</vt:lpstr>
      <vt:lpstr>SA Parameters (cont.)</vt:lpstr>
      <vt:lpstr>SA Parameters (cont.)</vt:lpstr>
      <vt:lpstr>SA Parameters (cont.)</vt:lpstr>
      <vt:lpstr>SA Parameters (cont.)</vt:lpstr>
      <vt:lpstr>SA Parameters (cont.)</vt:lpstr>
      <vt:lpstr>SA Parameters (cont.)</vt:lpstr>
      <vt:lpstr>SA Parameters (cont.)</vt:lpstr>
      <vt:lpstr>SA Parameters (cont.)</vt:lpstr>
      <vt:lpstr>Policy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862</cp:revision>
  <dcterms:created xsi:type="dcterms:W3CDTF">2012-04-12T06:19:17Z</dcterms:created>
  <dcterms:modified xsi:type="dcterms:W3CDTF">2017-04-21T16:12:52Z</dcterms:modified>
</cp:coreProperties>
</file>