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5" r:id="rId5"/>
    <p:sldId id="389" r:id="rId6"/>
    <p:sldId id="391" r:id="rId7"/>
    <p:sldId id="390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16" r:id="rId18"/>
    <p:sldId id="417" r:id="rId19"/>
    <p:sldId id="413" r:id="rId20"/>
    <p:sldId id="419" r:id="rId21"/>
    <p:sldId id="421" r:id="rId22"/>
    <p:sldId id="420" r:id="rId23"/>
    <p:sldId id="422" r:id="rId24"/>
    <p:sldId id="423" r:id="rId25"/>
    <p:sldId id="424" r:id="rId26"/>
    <p:sldId id="425" r:id="rId27"/>
    <p:sldId id="426" r:id="rId28"/>
    <p:sldId id="418" r:id="rId29"/>
    <p:sldId id="428" r:id="rId30"/>
    <p:sldId id="429" r:id="rId31"/>
    <p:sldId id="439" r:id="rId32"/>
    <p:sldId id="440" r:id="rId33"/>
    <p:sldId id="427" r:id="rId34"/>
    <p:sldId id="442" r:id="rId35"/>
    <p:sldId id="445" r:id="rId36"/>
    <p:sldId id="450" r:id="rId37"/>
    <p:sldId id="452" r:id="rId38"/>
    <p:sldId id="454" r:id="rId39"/>
    <p:sldId id="453" r:id="rId40"/>
    <p:sldId id="451" r:id="rId41"/>
    <p:sldId id="441" r:id="rId42"/>
    <p:sldId id="443" r:id="rId43"/>
    <p:sldId id="444" r:id="rId44"/>
    <p:sldId id="446" r:id="rId45"/>
    <p:sldId id="447" r:id="rId46"/>
    <p:sldId id="448" r:id="rId47"/>
    <p:sldId id="449" r:id="rId48"/>
    <p:sldId id="455" r:id="rId49"/>
    <p:sldId id="456" r:id="rId50"/>
    <p:sldId id="457" r:id="rId51"/>
    <p:sldId id="459" r:id="rId52"/>
    <p:sldId id="458" r:id="rId53"/>
    <p:sldId id="460" r:id="rId54"/>
    <p:sldId id="461" r:id="rId55"/>
    <p:sldId id="463" r:id="rId56"/>
    <p:sldId id="462" r:id="rId57"/>
    <p:sldId id="464" r:id="rId58"/>
    <p:sldId id="465" r:id="rId59"/>
    <p:sldId id="466" r:id="rId60"/>
    <p:sldId id="259" r:id="rId6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05/07/2017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Java 9 – New </a:t>
            </a:r>
            <a:r>
              <a:rPr lang="fr-CA" sz="4000" dirty="0" err="1">
                <a:solidFill>
                  <a:schemeClr val="bg1"/>
                </a:solidFill>
              </a:rPr>
              <a:t>Features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Unnamed module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All JARs (modular or not) and classes on the </a:t>
            </a:r>
            <a:r>
              <a:rPr lang="en-US" sz="1500" dirty="0" err="1">
                <a:solidFill>
                  <a:srgbClr val="3C5790"/>
                </a:solidFill>
              </a:rPr>
              <a:t>classpath</a:t>
            </a:r>
            <a:r>
              <a:rPr lang="en-US" sz="1500" dirty="0">
                <a:solidFill>
                  <a:srgbClr val="3C5790"/>
                </a:solidFill>
              </a:rPr>
              <a:t> will be contained in the Unnamed Module.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unnamed module can access all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126971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Platform modules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has been migrated into a modular structure.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ALl</a:t>
            </a:r>
            <a:r>
              <a:rPr lang="en-US" sz="1500" dirty="0">
                <a:solidFill>
                  <a:srgbClr val="3C5790"/>
                </a:solidFill>
              </a:rPr>
              <a:t> the basic Java features we use will be provided by different modules: java.xml, </a:t>
            </a:r>
            <a:r>
              <a:rPr lang="en-US" sz="1500" dirty="0" err="1">
                <a:solidFill>
                  <a:srgbClr val="3C5790"/>
                </a:solidFill>
              </a:rPr>
              <a:t>java.logging</a:t>
            </a:r>
            <a:r>
              <a:rPr lang="en-US" sz="1500" dirty="0">
                <a:solidFill>
                  <a:srgbClr val="3C5790"/>
                </a:solidFill>
              </a:rPr>
              <a:t>, </a:t>
            </a:r>
            <a:r>
              <a:rPr lang="en-US" sz="1500" dirty="0" err="1">
                <a:solidFill>
                  <a:srgbClr val="3C5790"/>
                </a:solidFill>
              </a:rPr>
              <a:t>java.httpclient</a:t>
            </a:r>
            <a:r>
              <a:rPr lang="en-US" sz="1500" dirty="0">
                <a:solidFill>
                  <a:srgbClr val="3C5790"/>
                </a:solidFill>
              </a:rPr>
              <a:t>, etc.</a:t>
            </a:r>
            <a:endParaRPr lang="fr-CA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3C619-4BEF-492C-8880-D8847FDD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3352800"/>
            <a:ext cx="7648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8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Example of module-info.java file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module [module name] {…} </a:t>
            </a:r>
            <a:r>
              <a:rPr lang="en-US" sz="1500" dirty="0">
                <a:solidFill>
                  <a:srgbClr val="3C5790"/>
                </a:solidFill>
              </a:rPr>
              <a:t>defines name of a module.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requires + [module name] </a:t>
            </a:r>
            <a:r>
              <a:rPr lang="en-US" sz="1500" dirty="0">
                <a:solidFill>
                  <a:srgbClr val="3C5790"/>
                </a:solidFill>
              </a:rPr>
              <a:t>indicates the module that current module depends upon, at both compile time and run time.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exports + [package name] </a:t>
            </a:r>
            <a:r>
              <a:rPr lang="en-US" sz="1500" dirty="0">
                <a:solidFill>
                  <a:srgbClr val="3C5790"/>
                </a:solidFill>
              </a:rPr>
              <a:t>exports package to outside or to other modules. All other packages (which are not exported) are hidden.</a:t>
            </a:r>
            <a:endParaRPr lang="fr-CA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50880-B462-4679-8BCB-6B65E2E6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91000"/>
            <a:ext cx="427028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3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Module Artifact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module declaration is compiled into </a:t>
            </a:r>
            <a:r>
              <a:rPr lang="en-US" sz="1500" b="1" dirty="0">
                <a:solidFill>
                  <a:srgbClr val="3C5790"/>
                </a:solidFill>
              </a:rPr>
              <a:t>module-</a:t>
            </a:r>
            <a:r>
              <a:rPr lang="en-US" sz="1500" b="1" dirty="0" err="1">
                <a:solidFill>
                  <a:srgbClr val="3C5790"/>
                </a:solidFill>
              </a:rPr>
              <a:t>info.class</a:t>
            </a:r>
            <a:r>
              <a:rPr lang="en-US" sz="1500" dirty="0">
                <a:solidFill>
                  <a:srgbClr val="3C5790"/>
                </a:solidFill>
              </a:rPr>
              <a:t>, placed similarly in the class file output directory.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modular JAR file is like an ordinary JAR file but also includes a module-</a:t>
            </a:r>
            <a:r>
              <a:rPr lang="en-US" sz="1500" dirty="0" err="1">
                <a:solidFill>
                  <a:srgbClr val="3C5790"/>
                </a:solidFill>
              </a:rPr>
              <a:t>info.class</a:t>
            </a:r>
            <a:r>
              <a:rPr lang="en-US" sz="1500" dirty="0">
                <a:solidFill>
                  <a:srgbClr val="3C5790"/>
                </a:solidFill>
              </a:rPr>
              <a:t> file.</a:t>
            </a:r>
            <a:endParaRPr lang="fr-CA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3416C2-3646-4785-B5F8-AE1B59C3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733800"/>
            <a:ext cx="3609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3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Modular JAR file allows to ship a single artifact that works: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 a module, on Java 9 and later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 a regular JAR file on the class path, on all releases</a:t>
            </a:r>
            <a:r>
              <a:rPr lang="en-US" sz="1100" dirty="0">
                <a:solidFill>
                  <a:srgbClr val="3C579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984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module artifact could be a </a:t>
            </a:r>
            <a:r>
              <a:rPr lang="en-US" sz="1500" b="1" dirty="0">
                <a:solidFill>
                  <a:srgbClr val="3C5790"/>
                </a:solidFill>
              </a:rPr>
              <a:t>modular JAR file </a:t>
            </a:r>
            <a:r>
              <a:rPr lang="en-US" sz="1500" dirty="0">
                <a:solidFill>
                  <a:srgbClr val="3C5790"/>
                </a:solidFill>
              </a:rPr>
              <a:t>or a </a:t>
            </a:r>
            <a:r>
              <a:rPr lang="en-US" sz="1500" b="1" dirty="0">
                <a:solidFill>
                  <a:srgbClr val="3C5790"/>
                </a:solidFill>
              </a:rPr>
              <a:t>JMOD</a:t>
            </a:r>
            <a:r>
              <a:rPr lang="en-US" sz="1500" dirty="0">
                <a:solidFill>
                  <a:srgbClr val="3C5790"/>
                </a:solidFill>
              </a:rPr>
              <a:t> file containing a compiled module definition.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We can find JMODs files in the </a:t>
            </a:r>
            <a:r>
              <a:rPr lang="en-US" sz="1500" b="1" dirty="0">
                <a:solidFill>
                  <a:srgbClr val="3C5790"/>
                </a:solidFill>
              </a:rPr>
              <a:t>JDK/</a:t>
            </a:r>
            <a:r>
              <a:rPr lang="en-US" sz="1500" b="1" dirty="0" err="1">
                <a:solidFill>
                  <a:srgbClr val="3C5790"/>
                </a:solidFill>
              </a:rPr>
              <a:t>jmods</a:t>
            </a:r>
            <a:r>
              <a:rPr lang="en-US" sz="1500" b="1" dirty="0">
                <a:solidFill>
                  <a:srgbClr val="3C5790"/>
                </a:solidFill>
              </a:rPr>
              <a:t> </a:t>
            </a:r>
            <a:r>
              <a:rPr lang="en-US" sz="1500" dirty="0">
                <a:solidFill>
                  <a:srgbClr val="3C5790"/>
                </a:solidFill>
              </a:rPr>
              <a:t>folder.</a:t>
            </a:r>
            <a:endParaRPr lang="fr-CA" sz="12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AB8AC-8523-427C-8B51-964EEEC6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819400"/>
            <a:ext cx="2362200" cy="38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3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19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Sample module declaration: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Code in </a:t>
            </a:r>
            <a:r>
              <a:rPr lang="en-US" sz="1500" dirty="0" err="1">
                <a:solidFill>
                  <a:srgbClr val="3C5790"/>
                </a:solidFill>
              </a:rPr>
              <a:t>myapp</a:t>
            </a:r>
            <a:r>
              <a:rPr lang="en-US" sz="1500" dirty="0">
                <a:solidFill>
                  <a:srgbClr val="3C5790"/>
                </a:solidFill>
              </a:rPr>
              <a:t> module can refer to types in </a:t>
            </a:r>
            <a:r>
              <a:rPr lang="en-US" sz="1500" dirty="0" err="1">
                <a:solidFill>
                  <a:srgbClr val="3C5790"/>
                </a:solidFill>
              </a:rPr>
              <a:t>com.foo.bar</a:t>
            </a:r>
            <a:r>
              <a:rPr lang="en-US" sz="1500" dirty="0">
                <a:solidFill>
                  <a:srgbClr val="3C5790"/>
                </a:solidFill>
              </a:rPr>
              <a:t> module.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Code in </a:t>
            </a:r>
            <a:r>
              <a:rPr lang="en-US" sz="1500" dirty="0" err="1">
                <a:solidFill>
                  <a:srgbClr val="3C5790"/>
                </a:solidFill>
              </a:rPr>
              <a:t>com.foo.bar</a:t>
            </a:r>
            <a:r>
              <a:rPr lang="en-US" sz="1500" dirty="0">
                <a:solidFill>
                  <a:srgbClr val="3C5790"/>
                </a:solidFill>
              </a:rPr>
              <a:t> module can refer to types in </a:t>
            </a:r>
            <a:r>
              <a:rPr lang="en-US" sz="1500" dirty="0" err="1">
                <a:solidFill>
                  <a:srgbClr val="3C5790"/>
                </a:solidFill>
              </a:rPr>
              <a:t>java.logging</a:t>
            </a:r>
            <a:r>
              <a:rPr lang="en-US" sz="1500" dirty="0">
                <a:solidFill>
                  <a:srgbClr val="3C5790"/>
                </a:solidFill>
              </a:rPr>
              <a:t> module.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As conclusion we can say that </a:t>
            </a:r>
            <a:r>
              <a:rPr lang="en-US" sz="1500" b="1" dirty="0" err="1">
                <a:solidFill>
                  <a:srgbClr val="3C5790"/>
                </a:solidFill>
              </a:rPr>
              <a:t>myapp</a:t>
            </a:r>
            <a:r>
              <a:rPr lang="en-US" sz="1500" b="1" dirty="0">
                <a:solidFill>
                  <a:srgbClr val="3C5790"/>
                </a:solidFill>
              </a:rPr>
              <a:t> reads </a:t>
            </a:r>
            <a:r>
              <a:rPr lang="en-US" sz="1500" b="1" dirty="0" err="1">
                <a:solidFill>
                  <a:srgbClr val="3C5790"/>
                </a:solidFill>
              </a:rPr>
              <a:t>com.foo.bar</a:t>
            </a:r>
            <a:r>
              <a:rPr lang="en-US" sz="1500" b="1" dirty="0">
                <a:solidFill>
                  <a:srgbClr val="3C5790"/>
                </a:solidFill>
              </a:rPr>
              <a:t> and </a:t>
            </a:r>
            <a:r>
              <a:rPr lang="en-US" sz="1500" b="1" dirty="0" err="1">
                <a:solidFill>
                  <a:srgbClr val="3C5790"/>
                </a:solidFill>
              </a:rPr>
              <a:t>com.foo.bar</a:t>
            </a:r>
            <a:r>
              <a:rPr lang="en-US" sz="1500" b="1" dirty="0">
                <a:solidFill>
                  <a:srgbClr val="3C5790"/>
                </a:solidFill>
              </a:rPr>
              <a:t> reads </a:t>
            </a:r>
            <a:r>
              <a:rPr lang="en-US" sz="1500" b="1" dirty="0" err="1">
                <a:solidFill>
                  <a:srgbClr val="3C5790"/>
                </a:solidFill>
              </a:rPr>
              <a:t>java.logging</a:t>
            </a:r>
            <a:r>
              <a:rPr lang="en-US" sz="1500" b="1" dirty="0">
                <a:solidFill>
                  <a:srgbClr val="3C5790"/>
                </a:solidFill>
              </a:rPr>
              <a:t>.</a:t>
            </a:r>
          </a:p>
          <a:p>
            <a:endParaRPr lang="fr-CA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7D632-FE0A-450D-91AD-154626B1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581400"/>
            <a:ext cx="28575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3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JShell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JShell</a:t>
            </a:r>
            <a:r>
              <a:rPr lang="en-US" sz="1400" dirty="0">
                <a:solidFill>
                  <a:srgbClr val="3C5790"/>
                </a:solidFill>
              </a:rPr>
              <a:t> is a Java read-</a:t>
            </a:r>
            <a:r>
              <a:rPr lang="en-US" sz="1400" dirty="0" err="1">
                <a:solidFill>
                  <a:srgbClr val="3C5790"/>
                </a:solidFill>
              </a:rPr>
              <a:t>eval</a:t>
            </a:r>
            <a:r>
              <a:rPr lang="en-US" sz="1400" dirty="0">
                <a:solidFill>
                  <a:srgbClr val="3C5790"/>
                </a:solidFill>
              </a:rPr>
              <a:t>-print loop tool.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tracked by JEP 222: The Java Shell (Read-</a:t>
            </a:r>
            <a:r>
              <a:rPr lang="en-US" sz="1400" dirty="0" err="1">
                <a:solidFill>
                  <a:srgbClr val="3C5790"/>
                </a:solidFill>
              </a:rPr>
              <a:t>Eval</a:t>
            </a:r>
            <a:r>
              <a:rPr lang="en-US" sz="1400" dirty="0">
                <a:solidFill>
                  <a:srgbClr val="3C5790"/>
                </a:solidFill>
              </a:rPr>
              <a:t>-Print Loop).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</a:t>
            </a:r>
            <a:r>
              <a:rPr lang="en-US" sz="1400" dirty="0" err="1">
                <a:solidFill>
                  <a:srgbClr val="3C5790"/>
                </a:solidFill>
              </a:rPr>
              <a:t>JShell</a:t>
            </a:r>
            <a:r>
              <a:rPr lang="en-US" sz="1400" dirty="0">
                <a:solidFill>
                  <a:srgbClr val="3C5790"/>
                </a:solidFill>
              </a:rPr>
              <a:t> was introduced in Java 9 as project </a:t>
            </a:r>
            <a:r>
              <a:rPr lang="en-US" sz="1400" dirty="0" err="1">
                <a:solidFill>
                  <a:srgbClr val="3C5790"/>
                </a:solidFill>
              </a:rPr>
              <a:t>Kulla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great for education, investigating API that are unfamiliar to you, good for quick prototyping of tricky code.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4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Jshell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1DB9F-3D25-4542-95DA-E0E0D94D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499207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1.9 comes with a brand new HTTP client and it not only brings support for HTTP/2, but has a comprehensive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HTTP 2 brings: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bidirectional communication using push requests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multiplexing within a single TCP connection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long running connections</a:t>
            </a:r>
          </a:p>
          <a:p>
            <a:pPr lvl="1"/>
            <a:r>
              <a:rPr lang="en-US" sz="1600" dirty="0" err="1">
                <a:solidFill>
                  <a:srgbClr val="3C5790"/>
                </a:solidFill>
              </a:rPr>
              <a:t>stateful</a:t>
            </a:r>
            <a:r>
              <a:rPr lang="en-US" sz="1600" dirty="0">
                <a:solidFill>
                  <a:srgbClr val="3C5790"/>
                </a:solidFill>
              </a:rPr>
              <a:t> connections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7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Java?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Java </a:t>
            </a:r>
            <a:r>
              <a:rPr lang="fr-CA" sz="1600" dirty="0" err="1">
                <a:solidFill>
                  <a:srgbClr val="3C5790"/>
                </a:solidFill>
              </a:rPr>
              <a:t>Flavors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New </a:t>
            </a:r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Module System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JSHell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New HTTP Client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Stack-Walking API</a:t>
            </a:r>
          </a:p>
          <a:p>
            <a:r>
              <a:rPr lang="fr-CA" sz="1600" dirty="0">
                <a:solidFill>
                  <a:srgbClr val="3C5790"/>
                </a:solidFill>
              </a:rPr>
              <a:t>HTML 5 </a:t>
            </a:r>
            <a:r>
              <a:rPr lang="fr-CA" sz="1600" dirty="0" err="1">
                <a:solidFill>
                  <a:srgbClr val="3C5790"/>
                </a:solidFill>
              </a:rPr>
              <a:t>Javadoc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Unified</a:t>
            </a:r>
            <a:r>
              <a:rPr lang="fr-CA" sz="1600" dirty="0">
                <a:solidFill>
                  <a:srgbClr val="3C5790"/>
                </a:solidFill>
              </a:rPr>
              <a:t> JVM </a:t>
            </a:r>
            <a:r>
              <a:rPr lang="fr-CA" sz="1600" dirty="0" err="1">
                <a:solidFill>
                  <a:srgbClr val="3C5790"/>
                </a:solidFill>
              </a:rPr>
              <a:t>Logging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Reactive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Streams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Other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>
                <a:solidFill>
                  <a:srgbClr val="3C5790"/>
                </a:solidFill>
              </a:rPr>
              <a:t>Improvements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HTTP client will be delivered as an incubator module with JDK 9.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has a few implications: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 JDK 9, the module is called </a:t>
            </a:r>
            <a:r>
              <a:rPr lang="en-US" sz="1400" dirty="0" err="1">
                <a:solidFill>
                  <a:srgbClr val="3C5790"/>
                </a:solidFill>
              </a:rPr>
              <a:t>jdk.incubator.httpclient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incubator module will be replaced by </a:t>
            </a:r>
            <a:r>
              <a:rPr lang="en-US" sz="1400" dirty="0" err="1">
                <a:solidFill>
                  <a:srgbClr val="3C5790"/>
                </a:solidFill>
              </a:rPr>
              <a:t>java.httpclient</a:t>
            </a:r>
            <a:r>
              <a:rPr lang="en-US" sz="1400" dirty="0">
                <a:solidFill>
                  <a:srgbClr val="3C5790"/>
                </a:solidFill>
              </a:rPr>
              <a:t> in JDK 10.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JDK 10 might bring breaking changes to the API.</a:t>
            </a:r>
          </a:p>
        </p:txBody>
      </p:sp>
    </p:spTree>
    <p:extLst>
      <p:ext uri="{BB962C8B-B14F-4D97-AF65-F5344CB8AC3E}">
        <p14:creationId xmlns:p14="http://schemas.microsoft.com/office/powerpoint/2010/main" val="1351961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3 classes when we need to send HTTP requests: a </a:t>
            </a:r>
            <a:r>
              <a:rPr lang="en-US" sz="1400" dirty="0" err="1">
                <a:solidFill>
                  <a:srgbClr val="3C5790"/>
                </a:solidFill>
              </a:rPr>
              <a:t>HttpClient</a:t>
            </a:r>
            <a:r>
              <a:rPr lang="en-US" sz="1400" dirty="0">
                <a:solidFill>
                  <a:srgbClr val="3C5790"/>
                </a:solidFill>
              </a:rPr>
              <a:t> will be used to send </a:t>
            </a:r>
            <a:r>
              <a:rPr lang="en-US" sz="1400" dirty="0" err="1">
                <a:solidFill>
                  <a:srgbClr val="3C5790"/>
                </a:solidFill>
              </a:rPr>
              <a:t>HttpRequests</a:t>
            </a:r>
            <a:r>
              <a:rPr lang="en-US" sz="1400" dirty="0">
                <a:solidFill>
                  <a:srgbClr val="3C5790"/>
                </a:solidFill>
              </a:rPr>
              <a:t> and receive </a:t>
            </a:r>
            <a:r>
              <a:rPr lang="en-US" sz="1400" dirty="0" err="1">
                <a:solidFill>
                  <a:srgbClr val="3C5790"/>
                </a:solidFill>
              </a:rPr>
              <a:t>HttpResponse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2EC799-2230-45FF-A71A-9F1925FC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124200"/>
            <a:ext cx="7781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0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obtain an instance of </a:t>
            </a:r>
            <a:r>
              <a:rPr lang="en-US" sz="1400" dirty="0" err="1">
                <a:solidFill>
                  <a:srgbClr val="3C5790"/>
                </a:solidFill>
              </a:rPr>
              <a:t>HttpRequest.Builder</a:t>
            </a:r>
            <a:r>
              <a:rPr lang="en-US" sz="1400" dirty="0">
                <a:solidFill>
                  <a:srgbClr val="3C5790"/>
                </a:solidFill>
              </a:rPr>
              <a:t> by calling </a:t>
            </a:r>
            <a:r>
              <a:rPr lang="en-US" sz="1400" dirty="0" err="1">
                <a:solidFill>
                  <a:srgbClr val="3C5790"/>
                </a:solidFill>
              </a:rPr>
              <a:t>HttpRequest.newBuilder</a:t>
            </a:r>
            <a:r>
              <a:rPr lang="en-US" sz="1400" dirty="0">
                <a:solidFill>
                  <a:srgbClr val="3C5790"/>
                </a:solidFill>
              </a:rPr>
              <a:t>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A8747-61B1-4F2C-A4B2-EBFCC21F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2895600"/>
            <a:ext cx="55721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dirty="0" err="1">
                <a:solidFill>
                  <a:srgbClr val="3C5790"/>
                </a:solidFill>
              </a:rPr>
              <a:t>HttpRequest</a:t>
            </a:r>
            <a:r>
              <a:rPr lang="en-US" sz="1400" dirty="0">
                <a:solidFill>
                  <a:srgbClr val="3C5790"/>
                </a:solidFill>
              </a:rPr>
              <a:t>, we can use </a:t>
            </a:r>
            <a:r>
              <a:rPr lang="en-US" sz="1400" dirty="0" err="1">
                <a:solidFill>
                  <a:srgbClr val="3C5790"/>
                </a:solidFill>
              </a:rPr>
              <a:t>HttpClient.newBuilder</a:t>
            </a:r>
            <a:r>
              <a:rPr lang="en-US" sz="1400" dirty="0">
                <a:solidFill>
                  <a:srgbClr val="3C5790"/>
                </a:solidFill>
              </a:rPr>
              <a:t>() to obtain an instance of </a:t>
            </a:r>
            <a:r>
              <a:rPr lang="en-US" sz="1400" dirty="0" err="1">
                <a:solidFill>
                  <a:srgbClr val="3C5790"/>
                </a:solidFill>
              </a:rPr>
              <a:t>HttpClient.Builder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AF61E-2F9F-4296-8D72-25397D036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67000"/>
            <a:ext cx="61531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save a downloaded file to local file system using </a:t>
            </a:r>
            <a:r>
              <a:rPr lang="en-US" sz="1400" dirty="0" err="1">
                <a:solidFill>
                  <a:srgbClr val="3C5790"/>
                </a:solidFill>
              </a:rPr>
              <a:t>HttpResponse.BodyHandler.asFile</a:t>
            </a:r>
            <a:r>
              <a:rPr lang="en-US" sz="1400" dirty="0">
                <a:solidFill>
                  <a:srgbClr val="3C5790"/>
                </a:solidFill>
              </a:rPr>
              <a:t>(Path).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E11F8-64FD-4623-8395-7CDF50DD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743200"/>
            <a:ext cx="81057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9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upload a file from local system via POST using a </a:t>
            </a:r>
            <a:r>
              <a:rPr lang="en-US" sz="1400" dirty="0" err="1">
                <a:solidFill>
                  <a:srgbClr val="3C5790"/>
                </a:solidFill>
              </a:rPr>
              <a:t>HttpRequest.BodyProcessor</a:t>
            </a:r>
            <a:r>
              <a:rPr lang="en-US" sz="1400" dirty="0">
                <a:solidFill>
                  <a:srgbClr val="3C5790"/>
                </a:solidFill>
              </a:rPr>
              <a:t>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DA293-DD28-4D82-B4F0-96CC607C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5" y="2590800"/>
            <a:ext cx="8077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3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asynchronous HTTP calls using </a:t>
            </a:r>
            <a:r>
              <a:rPr lang="en-US" sz="1400" dirty="0" err="1">
                <a:solidFill>
                  <a:srgbClr val="3C5790"/>
                </a:solidFill>
              </a:rPr>
              <a:t>HttpClient.sendAsync</a:t>
            </a:r>
            <a:r>
              <a:rPr lang="en-US" sz="1400" dirty="0">
                <a:solidFill>
                  <a:srgbClr val="3C5790"/>
                </a:solidFill>
              </a:rPr>
              <a:t>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86944-3985-4D6F-B1AE-4B94237E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667000"/>
            <a:ext cx="8153400" cy="32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47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New HTTP Client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case we need basic authentication we can use the Authenticator.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29309-4AD4-4735-95FB-9F07516D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0800"/>
            <a:ext cx="8001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Stack-Walking API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Walking across the stack is an interesting concept.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helps easy processing of the stack traces, versus treating them as plain text.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a few methods we can use in order to capture the information: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forEach</a:t>
            </a:r>
            <a:r>
              <a:rPr lang="en-US" sz="1400" dirty="0">
                <a:solidFill>
                  <a:srgbClr val="3C5790"/>
                </a:solidFill>
              </a:rPr>
              <a:t> – performs the given action on each element of </a:t>
            </a:r>
            <a:r>
              <a:rPr lang="en-US" sz="1400" dirty="0" err="1">
                <a:solidFill>
                  <a:srgbClr val="3C5790"/>
                </a:solidFill>
              </a:rPr>
              <a:t>StackFrame</a:t>
            </a:r>
            <a:r>
              <a:rPr lang="en-US" sz="1400" dirty="0">
                <a:solidFill>
                  <a:srgbClr val="3C5790"/>
                </a:solidFill>
              </a:rPr>
              <a:t> stream of the current thread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getInstance</a:t>
            </a:r>
            <a:r>
              <a:rPr lang="en-US" sz="1400" dirty="0">
                <a:solidFill>
                  <a:srgbClr val="3C5790"/>
                </a:solidFill>
              </a:rPr>
              <a:t>() – returns a </a:t>
            </a:r>
            <a:r>
              <a:rPr lang="en-US" sz="1400" dirty="0" err="1">
                <a:solidFill>
                  <a:srgbClr val="3C5790"/>
                </a:solidFill>
              </a:rPr>
              <a:t>StackWalker</a:t>
            </a:r>
            <a:r>
              <a:rPr lang="en-US" sz="1400" dirty="0">
                <a:solidFill>
                  <a:srgbClr val="3C5790"/>
                </a:solidFill>
              </a:rPr>
              <a:t> instance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walk – applies the given function to the stream of </a:t>
            </a:r>
            <a:r>
              <a:rPr lang="en-US" sz="1400" dirty="0" err="1">
                <a:solidFill>
                  <a:srgbClr val="3C5790"/>
                </a:solidFill>
              </a:rPr>
              <a:t>StackFrames</a:t>
            </a:r>
            <a:r>
              <a:rPr lang="en-US" sz="1400" dirty="0">
                <a:solidFill>
                  <a:srgbClr val="3C5790"/>
                </a:solidFill>
              </a:rPr>
              <a:t> for the current thread</a:t>
            </a:r>
          </a:p>
        </p:txBody>
      </p:sp>
    </p:spTree>
    <p:extLst>
      <p:ext uri="{BB962C8B-B14F-4D97-AF65-F5344CB8AC3E}">
        <p14:creationId xmlns:p14="http://schemas.microsoft.com/office/powerpoint/2010/main" val="2418522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Stack-Walking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we use the </a:t>
            </a:r>
            <a:r>
              <a:rPr lang="en-US" sz="1400" b="1" dirty="0">
                <a:solidFill>
                  <a:srgbClr val="3C5790"/>
                </a:solidFill>
              </a:rPr>
              <a:t>walk</a:t>
            </a:r>
            <a:r>
              <a:rPr lang="en-US" sz="1400" dirty="0">
                <a:solidFill>
                  <a:srgbClr val="3C5790"/>
                </a:solidFill>
              </a:rPr>
              <a:t> method in the </a:t>
            </a:r>
            <a:r>
              <a:rPr lang="en-US" sz="1400" dirty="0" err="1">
                <a:solidFill>
                  <a:srgbClr val="3C5790"/>
                </a:solidFill>
              </a:rPr>
              <a:t>StackWalker</a:t>
            </a:r>
            <a:r>
              <a:rPr lang="en-US" sz="1400" dirty="0">
                <a:solidFill>
                  <a:srgbClr val="3C5790"/>
                </a:solidFill>
              </a:rPr>
              <a:t> class, it opens a sequential stream of </a:t>
            </a:r>
            <a:r>
              <a:rPr lang="en-US" sz="1400" dirty="0" err="1">
                <a:solidFill>
                  <a:srgbClr val="3C5790"/>
                </a:solidFill>
              </a:rPr>
              <a:t>StackFrames</a:t>
            </a:r>
            <a:r>
              <a:rPr lang="en-US" sz="1400" dirty="0">
                <a:solidFill>
                  <a:srgbClr val="3C5790"/>
                </a:solidFill>
              </a:rPr>
              <a:t> for the current thread and then applies the given function to the </a:t>
            </a:r>
            <a:r>
              <a:rPr lang="en-US" sz="1400" dirty="0" err="1">
                <a:solidFill>
                  <a:srgbClr val="3C5790"/>
                </a:solidFill>
              </a:rPr>
              <a:t>StackFrame</a:t>
            </a:r>
            <a:r>
              <a:rPr lang="en-US" sz="1400" dirty="0">
                <a:solidFill>
                  <a:srgbClr val="3C5790"/>
                </a:solidFill>
              </a:rPr>
              <a:t> stream.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StackFrame</a:t>
            </a:r>
            <a:r>
              <a:rPr lang="en-US" sz="1400" dirty="0">
                <a:solidFill>
                  <a:srgbClr val="3C5790"/>
                </a:solidFill>
              </a:rPr>
              <a:t> is the object that represents a method invocation returned by </a:t>
            </a:r>
            <a:r>
              <a:rPr lang="en-US" sz="1400" dirty="0" err="1">
                <a:solidFill>
                  <a:srgbClr val="3C5790"/>
                </a:solidFill>
              </a:rPr>
              <a:t>StackWalker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StackFrame</a:t>
            </a:r>
            <a:r>
              <a:rPr lang="en-US" sz="1400" dirty="0">
                <a:solidFill>
                  <a:srgbClr val="3C5790"/>
                </a:solidFill>
              </a:rPr>
              <a:t> stream is closed when the walk method returns, and any attempt to reuse it will lead to an </a:t>
            </a:r>
            <a:r>
              <a:rPr lang="en-US" sz="1400" dirty="0" err="1">
                <a:solidFill>
                  <a:srgbClr val="3C5790"/>
                </a:solidFill>
              </a:rPr>
              <a:t>IllegalStateException</a:t>
            </a:r>
            <a:r>
              <a:rPr lang="en-US" sz="1400" dirty="0">
                <a:solidFill>
                  <a:srgbClr val="3C5790"/>
                </a:solidFill>
              </a:rPr>
              <a:t> being thrown.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7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Java?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Java</a:t>
            </a:r>
            <a:r>
              <a:rPr lang="en-US" sz="1500" dirty="0">
                <a:solidFill>
                  <a:srgbClr val="3C5790"/>
                </a:solidFill>
              </a:rPr>
              <a:t> is a programming language created by Sun Microsystems.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is used in a wide variety of computing platforms from embedded devices and mobile phones on  the low end, to enterprise servers and supercomputers on the high end.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Memory management is handled through integrated automatic garbage collection performed by the JVM.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Stack-Walking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StackWalker</a:t>
            </a:r>
            <a:r>
              <a:rPr lang="en-US" sz="1400" dirty="0">
                <a:solidFill>
                  <a:srgbClr val="3C5790"/>
                </a:solidFill>
              </a:rPr>
              <a:t> it’s thread-safe, meaning that multiple threads can share a single </a:t>
            </a:r>
            <a:r>
              <a:rPr lang="en-US" sz="1400" dirty="0" err="1">
                <a:solidFill>
                  <a:srgbClr val="3C5790"/>
                </a:solidFill>
              </a:rPr>
              <a:t>StackWalker</a:t>
            </a:r>
            <a:r>
              <a:rPr lang="en-US" sz="1400" dirty="0">
                <a:solidFill>
                  <a:srgbClr val="3C5790"/>
                </a:solidFill>
              </a:rPr>
              <a:t> object to cross its own stack.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Example: we want to find the first 10 calling frames in the method, first skipping those frames whose declaring class is in package </a:t>
            </a:r>
            <a:r>
              <a:rPr lang="en-US" sz="1400" dirty="0" err="1">
                <a:solidFill>
                  <a:srgbClr val="3C5790"/>
                </a:solidFill>
              </a:rPr>
              <a:t>com.foo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1696FA-28D9-432B-A858-062285DB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733800"/>
            <a:ext cx="4810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HTML 5 Javadoc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Javadoc is the tool that can generate documentation for API in HTML format.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previous version of JDK, it’s HTML 4.01 – an old standard.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JDK 9 Javadoc now supports to generate HTML5 markup, improves search capability and </a:t>
            </a:r>
            <a:r>
              <a:rPr lang="en-US" sz="1400" dirty="0" err="1">
                <a:solidFill>
                  <a:srgbClr val="3C5790"/>
                </a:solidFill>
              </a:rPr>
              <a:t>Doclint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15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HTML 5 Javadoc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JDK 9 which supports HTML5, we just need to add</a:t>
            </a:r>
            <a:r>
              <a:rPr lang="en-US" sz="1400" b="1" dirty="0">
                <a:solidFill>
                  <a:srgbClr val="3C5790"/>
                </a:solidFill>
              </a:rPr>
              <a:t> -html5 </a:t>
            </a:r>
            <a:r>
              <a:rPr lang="en-US" sz="1400" dirty="0">
                <a:solidFill>
                  <a:srgbClr val="3C5790"/>
                </a:solidFill>
              </a:rPr>
              <a:t>parameter.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Xdoclint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enables recommended checks for issues in Javadoc comments: bad references, lack of accessibility, missing comments, syntax error and missing HTML tags.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-</a:t>
            </a:r>
            <a:r>
              <a:rPr lang="en-US" sz="1400" dirty="0" err="1">
                <a:solidFill>
                  <a:srgbClr val="3C5790"/>
                </a:solidFill>
              </a:rPr>
              <a:t>Xdoclint</a:t>
            </a:r>
            <a:r>
              <a:rPr lang="en-US" sz="1400" dirty="0">
                <a:solidFill>
                  <a:srgbClr val="3C5790"/>
                </a:solidFill>
              </a:rPr>
              <a:t> is enabled. We can disable it by -</a:t>
            </a:r>
            <a:r>
              <a:rPr lang="en-US" sz="1400" dirty="0" err="1">
                <a:solidFill>
                  <a:srgbClr val="3C5790"/>
                </a:solidFill>
              </a:rPr>
              <a:t>Xdoclint:none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Example: </a:t>
            </a:r>
            <a:r>
              <a:rPr lang="en-US" sz="1400" dirty="0" err="1">
                <a:solidFill>
                  <a:srgbClr val="3C5790"/>
                </a:solidFill>
              </a:rPr>
              <a:t>javadoc</a:t>
            </a:r>
            <a:r>
              <a:rPr lang="en-US" sz="1400" dirty="0">
                <a:solidFill>
                  <a:srgbClr val="3C5790"/>
                </a:solidFill>
              </a:rPr>
              <a:t> -</a:t>
            </a:r>
            <a:r>
              <a:rPr lang="en-US" sz="1400" dirty="0" err="1">
                <a:solidFill>
                  <a:srgbClr val="3C5790"/>
                </a:solidFill>
              </a:rPr>
              <a:t>sourcepath</a:t>
            </a:r>
            <a:r>
              <a:rPr lang="en-US" sz="1400" dirty="0">
                <a:solidFill>
                  <a:srgbClr val="3C5790"/>
                </a:solidFill>
              </a:rPr>
              <a:t> "Java9HTML5Javadoc\</a:t>
            </a:r>
            <a:r>
              <a:rPr lang="en-US" sz="1400" dirty="0" err="1">
                <a:solidFill>
                  <a:srgbClr val="3C5790"/>
                </a:solidFill>
              </a:rPr>
              <a:t>src</a:t>
            </a:r>
            <a:r>
              <a:rPr lang="en-US" sz="1400" dirty="0">
                <a:solidFill>
                  <a:srgbClr val="3C5790"/>
                </a:solidFill>
              </a:rPr>
              <a:t>" example.html5doc -d home\html  -html5</a:t>
            </a:r>
          </a:p>
        </p:txBody>
      </p:sp>
    </p:spTree>
    <p:extLst>
      <p:ext uri="{BB962C8B-B14F-4D97-AF65-F5344CB8AC3E}">
        <p14:creationId xmlns:p14="http://schemas.microsoft.com/office/powerpoint/2010/main" val="2673791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Unified JVM Logging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9 provides a common logging system for JVM components with extremely detailed level.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have a new command-line option -</a:t>
            </a:r>
            <a:r>
              <a:rPr lang="en-US" sz="1400" dirty="0" err="1">
                <a:solidFill>
                  <a:srgbClr val="3C5790"/>
                </a:solidFill>
              </a:rPr>
              <a:t>Xlog</a:t>
            </a:r>
            <a:r>
              <a:rPr lang="en-US" sz="1400" dirty="0">
                <a:solidFill>
                  <a:srgbClr val="3C5790"/>
                </a:solidFill>
              </a:rPr>
              <a:t> for all logging followed settings.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Logging levels: error, warning, info, debug, trace and develop.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Output supports 3 types: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, stderr, or a text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Messages can be “decorated” with: time, uptime, </a:t>
            </a:r>
            <a:r>
              <a:rPr lang="en-US" sz="1400" dirty="0" err="1">
                <a:solidFill>
                  <a:srgbClr val="3C5790"/>
                </a:solidFill>
              </a:rPr>
              <a:t>pid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tid</a:t>
            </a:r>
            <a:r>
              <a:rPr lang="en-US" sz="1400" dirty="0">
                <a:solidFill>
                  <a:srgbClr val="3C5790"/>
                </a:solidFill>
              </a:rPr>
              <a:t>, level, tags, etc.</a:t>
            </a:r>
          </a:p>
        </p:txBody>
      </p:sp>
    </p:spTree>
    <p:extLst>
      <p:ext uri="{BB962C8B-B14F-4D97-AF65-F5344CB8AC3E}">
        <p14:creationId xmlns:p14="http://schemas.microsoft.com/office/powerpoint/2010/main" val="139135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Unified JVM Logging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Xlog:disable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turns off all logging and clears all configuration of the logging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Syntax for configuring the logging: </a:t>
            </a:r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Xlog:tag</a:t>
            </a:r>
            <a:r>
              <a:rPr lang="en-US" sz="1400" b="1" dirty="0">
                <a:solidFill>
                  <a:srgbClr val="3C5790"/>
                </a:solidFill>
              </a:rPr>
              <a:t>[*][=level][:</a:t>
            </a:r>
            <a:r>
              <a:rPr lang="en-US" sz="1400" b="1" dirty="0" err="1">
                <a:solidFill>
                  <a:srgbClr val="3C5790"/>
                </a:solidFill>
              </a:rPr>
              <a:t>output:decoration:output-option</a:t>
            </a:r>
            <a:r>
              <a:rPr lang="en-US" sz="1400" b="1" dirty="0">
                <a:solidFill>
                  <a:srgbClr val="3C5790"/>
                </a:solidFill>
              </a:rPr>
              <a:t>],tag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Default settings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 tag-set: all.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 level: info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 output: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. decorators: uptime, level, tags</a:t>
            </a:r>
          </a:p>
        </p:txBody>
      </p:sp>
    </p:spTree>
    <p:extLst>
      <p:ext uri="{BB962C8B-B14F-4D97-AF65-F5344CB8AC3E}">
        <p14:creationId xmlns:p14="http://schemas.microsoft.com/office/powerpoint/2010/main" val="873709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Reactive Streams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9 introduces Reactive Streams under </a:t>
            </a:r>
            <a:r>
              <a:rPr lang="en-US" sz="1400" dirty="0" err="1">
                <a:solidFill>
                  <a:srgbClr val="3C5790"/>
                </a:solidFill>
              </a:rPr>
              <a:t>java.util.concurrent.Flow</a:t>
            </a:r>
            <a:r>
              <a:rPr lang="en-US" sz="1400" dirty="0">
                <a:solidFill>
                  <a:srgbClr val="3C5790"/>
                </a:solidFill>
              </a:rPr>
              <a:t> that supports an interoperable publish-subscribe framework.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AFDA0-EF5D-4F38-851B-57ECEC16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743200"/>
            <a:ext cx="5929313" cy="35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23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Reactive Streams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Reactive Streams processes an asynchronous stream data across an asynchronous boundary (passing elements on to another thread or thread-pool), and receiving side (Destination) is not forced to buffer arbitrary amounts of data, then buffer overflow will not occur.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E0D7-2235-40C8-A887-3B50A76F5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29000"/>
            <a:ext cx="80772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0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Reactive Streams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Publish-Subscribe Pattern with Flow Control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a bi-directional transport: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signal for demand emitted from subscriber to publisher.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data flow emitted from publisher to subscriber.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subscriber emits a demand request, the publisher can push up to the number of request elements safety.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helps to prevent wasting resources.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AF2F3-907D-453D-8F93-B2A0EF8B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06" y="3733800"/>
            <a:ext cx="6300788" cy="29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2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Reactive Streams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Publisher uses its </a:t>
            </a:r>
            <a:r>
              <a:rPr lang="en-US" sz="1400" b="1" dirty="0">
                <a:solidFill>
                  <a:srgbClr val="3C5790"/>
                </a:solidFill>
              </a:rPr>
              <a:t>subscribe</a:t>
            </a:r>
            <a:r>
              <a:rPr lang="en-US" sz="1400" dirty="0">
                <a:solidFill>
                  <a:srgbClr val="3C5790"/>
                </a:solidFill>
              </a:rPr>
              <a:t>() method with Subscriber object as input parameter.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Publisher defines its own Subscription implementation and produces data elements for that Subscription.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Subscriber subscribes a Publisher, </a:t>
            </a:r>
            <a:r>
              <a:rPr lang="en-US" sz="1400" b="1" dirty="0" err="1">
                <a:solidFill>
                  <a:srgbClr val="3C5790"/>
                </a:solidFill>
              </a:rPr>
              <a:t>onSubscribe</a:t>
            </a:r>
            <a:r>
              <a:rPr lang="en-US" sz="1400" dirty="0">
                <a:solidFill>
                  <a:srgbClr val="3C5790"/>
                </a:solidFill>
              </a:rPr>
              <a:t>() method is invoked. Then Subscriber now can use Subscription to link to the Publisher by </a:t>
            </a:r>
            <a:r>
              <a:rPr lang="en-US" sz="1400" b="1" dirty="0">
                <a:solidFill>
                  <a:srgbClr val="3C5790"/>
                </a:solidFill>
              </a:rPr>
              <a:t>request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dirty="0" err="1">
                <a:solidFill>
                  <a:srgbClr val="3C5790"/>
                </a:solidFill>
              </a:rPr>
              <a:t>numberItems</a:t>
            </a:r>
            <a:r>
              <a:rPr lang="en-US" sz="1400" dirty="0">
                <a:solidFill>
                  <a:srgbClr val="3C5790"/>
                </a:solidFill>
              </a:rPr>
              <a:t>) or </a:t>
            </a:r>
            <a:r>
              <a:rPr lang="en-US" sz="1400" b="1" dirty="0">
                <a:solidFill>
                  <a:srgbClr val="3C5790"/>
                </a:solidFill>
              </a:rPr>
              <a:t>cancel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Publisher uses Subscription to invoke Subscriber‘s methods: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onNext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 if publishing items to the Subscriber asynchronously, normally using an Executor.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onComplete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 when no more elements are available,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onError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 if there is a failure.</a:t>
            </a:r>
          </a:p>
        </p:txBody>
      </p:sp>
    </p:spTree>
    <p:extLst>
      <p:ext uri="{BB962C8B-B14F-4D97-AF65-F5344CB8AC3E}">
        <p14:creationId xmlns:p14="http://schemas.microsoft.com/office/powerpoint/2010/main" val="1691605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Reactive Streams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Processor is a component that sits between the Publisher and Subscriber. It acts as: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Subscriber when emitting a request signal to Publisher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Publisher when pushing items to Subscriber.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F3224-0789-4D53-9406-105DE2245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3429000"/>
            <a:ext cx="82010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Java?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heart of the Java platform is the concept of a "virtual machine" that executes Java </a:t>
            </a:r>
            <a:r>
              <a:rPr lang="en-US" sz="1500" b="1" dirty="0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programs. This </a:t>
            </a:r>
            <a:r>
              <a:rPr lang="en-US" sz="1500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is the same no matter what hardware or operating system the program is running under.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There is a </a:t>
            </a:r>
            <a:r>
              <a:rPr lang="en-US" sz="1500" b="1" dirty="0">
                <a:solidFill>
                  <a:srgbClr val="3C5790"/>
                </a:solidFill>
              </a:rPr>
              <a:t>JIT(Just-In-Time)</a:t>
            </a:r>
            <a:r>
              <a:rPr lang="en-US" sz="1500" dirty="0">
                <a:solidFill>
                  <a:srgbClr val="3C5790"/>
                </a:solidFill>
              </a:rPr>
              <a:t> compiler within the Java Virtual Machine, or JVM.  The JIT compiler translates the Java </a:t>
            </a:r>
            <a:r>
              <a:rPr lang="en-US" sz="1500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into native processor instructions at run-time and caches the native code in memory during execution.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Java programs are cross-platform or platform independent, but the code of the Java Virtual Machines (JVM) that execute these programs is not. </a:t>
            </a:r>
          </a:p>
        </p:txBody>
      </p:sp>
    </p:spTree>
    <p:extLst>
      <p:ext uri="{BB962C8B-B14F-4D97-AF65-F5344CB8AC3E}">
        <p14:creationId xmlns:p14="http://schemas.microsoft.com/office/powerpoint/2010/main" val="149363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Reactive Streams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Publisher define a Subscription to work with Processor.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Processor define its own Subscription to work with Subscriber.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FC5CC-47B2-45AD-9941-26411FF6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743200"/>
            <a:ext cx="6600825" cy="35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34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try-with-resources Improvement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7 introduces a new approach for closing resources by try-with-resources statement.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9 try-with-resources makes an improved way of writing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B2191-FEB5-46C5-A906-206E1E7A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7367587" cy="28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1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Private Interface Method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8 provides 2 new features for Interface: default methods and static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9 adds new feature for interface: private method/private static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185C3-D73E-4848-A472-95C7D4AD0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124200"/>
            <a:ext cx="565670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2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Diamond operator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7 has a new feature called Diamond Operator which helps to make code more readable, but it is still limited with Anonymous Inner Classes.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9 allows the Diamond Operator for Anonymous Inner Classes.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A2FEAF-9122-4486-8564-AD0DD7F1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124200"/>
            <a:ext cx="3995738" cy="34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78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Process API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new ways of retrieving process information: all processes, current process, children processes and destroying process with Java 9 Process API.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AF1A3-307B-4642-8246-D717903C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02" y="2819400"/>
            <a:ext cx="5096898" cy="37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64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CompletableFuture</a:t>
            </a:r>
            <a:r>
              <a:rPr lang="en-US" sz="1400" b="1" dirty="0">
                <a:solidFill>
                  <a:srgbClr val="3C5790"/>
                </a:solidFill>
              </a:rPr>
              <a:t> API Enhancements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8 provides </a:t>
            </a:r>
            <a:r>
              <a:rPr lang="en-US" sz="1400" dirty="0" err="1">
                <a:solidFill>
                  <a:srgbClr val="3C5790"/>
                </a:solidFill>
              </a:rPr>
              <a:t>CompletableFuture</a:t>
            </a:r>
            <a:r>
              <a:rPr lang="en-US" sz="1400" dirty="0">
                <a:solidFill>
                  <a:srgbClr val="3C5790"/>
                </a:solidFill>
              </a:rPr>
              <a:t> which can execute some code whenever its ready.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9 improves </a:t>
            </a:r>
            <a:r>
              <a:rPr lang="en-US" sz="1400" dirty="0" err="1">
                <a:solidFill>
                  <a:srgbClr val="3C5790"/>
                </a:solidFill>
              </a:rPr>
              <a:t>CompletableFuture</a:t>
            </a:r>
            <a:r>
              <a:rPr lang="en-US" sz="1400" dirty="0">
                <a:solidFill>
                  <a:srgbClr val="3C5790"/>
                </a:solidFill>
              </a:rPr>
              <a:t> API that supports delay and timeout.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9AE61-5359-4600-8560-64E0AD94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36917"/>
            <a:ext cx="6168507" cy="24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7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Factory Method for Collections: List, Set, Map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9 provides new static factory methods for creating instances of collections and maps conveniently with small number of elements.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try to add/put more elements or null into them, we will get </a:t>
            </a:r>
            <a:r>
              <a:rPr lang="en-US" sz="1400" dirty="0" err="1">
                <a:solidFill>
                  <a:srgbClr val="3C5790"/>
                </a:solidFill>
              </a:rPr>
              <a:t>java.lang.UnsupportedOperationException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dirty="0" err="1">
                <a:solidFill>
                  <a:srgbClr val="3C5790"/>
                </a:solidFill>
              </a:rPr>
              <a:t>java.lang.NullPointerException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34D4A4-FBA8-4D9A-8F6F-C69B12BF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330019"/>
            <a:ext cx="7219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9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Enhanced Deprecation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There are new added methods of Java 9 @Deprecated annotation: </a:t>
            </a:r>
            <a:r>
              <a:rPr lang="en-US" sz="1400" dirty="0" err="1">
                <a:solidFill>
                  <a:srgbClr val="3C5790"/>
                </a:solidFill>
              </a:rPr>
              <a:t>forRemoval</a:t>
            </a:r>
            <a:r>
              <a:rPr lang="en-US" sz="1400" dirty="0">
                <a:solidFill>
                  <a:srgbClr val="3C5790"/>
                </a:solidFill>
              </a:rPr>
              <a:t>() and since().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Example: @Deprecated(since ="1.5", </a:t>
            </a:r>
            <a:r>
              <a:rPr lang="en-US" sz="1400" dirty="0" err="1">
                <a:solidFill>
                  <a:srgbClr val="3C5790"/>
                </a:solidFill>
              </a:rPr>
              <a:t>forRemoval</a:t>
            </a:r>
            <a:r>
              <a:rPr lang="en-US" sz="1400" dirty="0">
                <a:solidFill>
                  <a:srgbClr val="3C5790"/>
                </a:solidFill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016270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Unicode 8.0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8 supported Unicode 6.2.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9 now supports up to Unicode 8.0 standards with 10,555 characters, 29 scripts, and 42 blocks.</a:t>
            </a:r>
          </a:p>
        </p:txBody>
      </p:sp>
    </p:spTree>
    <p:extLst>
      <p:ext uri="{BB962C8B-B14F-4D97-AF65-F5344CB8AC3E}">
        <p14:creationId xmlns:p14="http://schemas.microsoft.com/office/powerpoint/2010/main" val="2343842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UTF-8 Properties Files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previous releases, ISO-8859-1 encoding was used when loading property resource bundles.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ISO-8859-1 isn't a convenient way to represent non-Latin characters.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Java 9, properties files are loaded in UTF-8 encoding.</a:t>
            </a:r>
          </a:p>
        </p:txBody>
      </p:sp>
    </p:spTree>
    <p:extLst>
      <p:ext uri="{BB962C8B-B14F-4D97-AF65-F5344CB8AC3E}">
        <p14:creationId xmlns:p14="http://schemas.microsoft.com/office/powerpoint/2010/main" val="39706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initial Java release was named </a:t>
            </a:r>
            <a:r>
              <a:rPr lang="en-US" sz="1500" b="1" dirty="0">
                <a:solidFill>
                  <a:srgbClr val="3C5790"/>
                </a:solidFill>
              </a:rPr>
              <a:t>Oak</a:t>
            </a:r>
            <a:r>
              <a:rPr lang="en-US" sz="1500" dirty="0">
                <a:solidFill>
                  <a:srgbClr val="3C5790"/>
                </a:solidFill>
              </a:rPr>
              <a:t>, and the first stable version was JDK 1.0.2, called Java 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1.0 - 23 January  1996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1.1 – 19 February 1997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1.2 – 8 December 1998 (codename Playground)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1.3 – 8 May 2000 (codename Kestrel)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1.4 – 6 February 2002 (codename Merlin)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5.0 – 30 September 2004 (codename Tiger)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6 – 11 December 2006 (codename Mustang)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7 – 7 July 2011(codename Dolphin)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8 – 18 March 2014 (codename Spider)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9 – planned for 2016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Default Locale Data Change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JDK 8 and previous releases, JRE is the default locale data.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JDK 9 sets </a:t>
            </a:r>
            <a:r>
              <a:rPr lang="en-US" sz="1400" b="1" dirty="0">
                <a:solidFill>
                  <a:srgbClr val="3C5790"/>
                </a:solidFill>
              </a:rPr>
              <a:t>CLDR</a:t>
            </a:r>
            <a:r>
              <a:rPr lang="en-US" sz="1400" dirty="0">
                <a:solidFill>
                  <a:srgbClr val="3C5790"/>
                </a:solidFill>
              </a:rPr>
              <a:t> (the locale data provided by the Unicode Common Locale Data Repository project) as highest priority by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how we select locale data source in the preferred order using </a:t>
            </a:r>
            <a:r>
              <a:rPr lang="en-US" sz="1400" b="1" dirty="0" err="1">
                <a:solidFill>
                  <a:srgbClr val="3C5790"/>
                </a:solidFill>
              </a:rPr>
              <a:t>java.locale.providers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system property.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a provider is failed to request locale data, the next provider will be processed.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don’t set the property, default </a:t>
            </a:r>
            <a:r>
              <a:rPr lang="en-US" sz="1400" dirty="0" err="1">
                <a:solidFill>
                  <a:srgbClr val="3C5790"/>
                </a:solidFill>
              </a:rPr>
              <a:t>behaviour</a:t>
            </a:r>
            <a:r>
              <a:rPr lang="en-US" sz="1400" dirty="0">
                <a:solidFill>
                  <a:srgbClr val="3C5790"/>
                </a:solidFill>
              </a:rPr>
              <a:t> is: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java.locale.providers</a:t>
            </a:r>
            <a:r>
              <a:rPr lang="en-US" sz="1400" b="1" dirty="0">
                <a:solidFill>
                  <a:srgbClr val="3C5790"/>
                </a:solidFill>
              </a:rPr>
              <a:t>=CLDR,COMPAT,SPI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24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241: Remove the </a:t>
            </a:r>
            <a:r>
              <a:rPr lang="en-US" sz="1400" b="1" dirty="0" err="1">
                <a:solidFill>
                  <a:srgbClr val="3C5790"/>
                </a:solidFill>
              </a:rPr>
              <a:t>jhat</a:t>
            </a:r>
            <a:r>
              <a:rPr lang="en-US" sz="1400" b="1" dirty="0">
                <a:solidFill>
                  <a:srgbClr val="3C5790"/>
                </a:solidFill>
              </a:rPr>
              <a:t> Tool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jhat</a:t>
            </a:r>
            <a:r>
              <a:rPr lang="en-US" sz="1400" dirty="0">
                <a:solidFill>
                  <a:srgbClr val="3C5790"/>
                </a:solidFill>
              </a:rPr>
              <a:t> tool was an experimental and unsupported tool added in JDK 6.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out-of-date; superior heap visualizers and analyzers have been available for many years.</a:t>
            </a:r>
          </a:p>
        </p:txBody>
      </p:sp>
    </p:spTree>
    <p:extLst>
      <p:ext uri="{BB962C8B-B14F-4D97-AF65-F5344CB8AC3E}">
        <p14:creationId xmlns:p14="http://schemas.microsoft.com/office/powerpoint/2010/main" val="715473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245: Validate JVM Command-Line Flag Arguments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Validates arguments to all numerical JVM command-line flags to avoid crashes and instead displays an appropriate error message if they are found to be invalid.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Range and optional constraint checks have been implemented for arguments which require a user-specified numerical value.</a:t>
            </a:r>
          </a:p>
        </p:txBody>
      </p:sp>
    </p:spTree>
    <p:extLst>
      <p:ext uri="{BB962C8B-B14F-4D97-AF65-F5344CB8AC3E}">
        <p14:creationId xmlns:p14="http://schemas.microsoft.com/office/powerpoint/2010/main" val="28564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282: </a:t>
            </a:r>
            <a:r>
              <a:rPr lang="en-US" sz="1400" b="1" dirty="0" err="1">
                <a:solidFill>
                  <a:srgbClr val="3C5790"/>
                </a:solidFill>
              </a:rPr>
              <a:t>jlink</a:t>
            </a:r>
            <a:r>
              <a:rPr lang="en-US" sz="1400" b="1" dirty="0">
                <a:solidFill>
                  <a:srgbClr val="3C5790"/>
                </a:solidFill>
              </a:rPr>
              <a:t>: The Java Linker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Assembles and optimizes a set of modules and their dependencies into a custom runtime image as defined in JEP 220.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jlink</a:t>
            </a:r>
            <a:r>
              <a:rPr lang="en-US" sz="1400" dirty="0">
                <a:solidFill>
                  <a:srgbClr val="3C5790"/>
                </a:solidFill>
              </a:rPr>
              <a:t> tool defines a plugin mechanism for transformation and optimization during the assembly process, and for the generation of alternative image formats.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create a custom runtime optimized for a single program.</a:t>
            </a:r>
          </a:p>
        </p:txBody>
      </p:sp>
    </p:spTree>
    <p:extLst>
      <p:ext uri="{BB962C8B-B14F-4D97-AF65-F5344CB8AC3E}">
        <p14:creationId xmlns:p14="http://schemas.microsoft.com/office/powerpoint/2010/main" val="3305883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219: Datagram Transport Layer Security (DTLS)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Enables Java Secure Socket Extension (JSSE) API and the </a:t>
            </a:r>
            <a:r>
              <a:rPr lang="en-US" sz="1400" dirty="0" err="1">
                <a:solidFill>
                  <a:srgbClr val="3C5790"/>
                </a:solidFill>
              </a:rPr>
              <a:t>SunJSSE</a:t>
            </a:r>
            <a:r>
              <a:rPr lang="en-US" sz="1400" dirty="0">
                <a:solidFill>
                  <a:srgbClr val="3C5790"/>
                </a:solidFill>
              </a:rPr>
              <a:t> security provider to support DTLS Version 1.0 and DTLS Version 1.2 protocols.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39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244: TLS Application-Layer Protocol Negotiation Extension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Enables the client and server in a TLS connection to negotiate the application protocol to be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Application-Layer Protocol Negotiation (ALPN), the client sends the list of supported application protocols as part of the TLS </a:t>
            </a:r>
            <a:r>
              <a:rPr lang="en-US" sz="1400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chooses a protocol and returns the selected protocol as part of the TLS </a:t>
            </a:r>
            <a:r>
              <a:rPr lang="en-US" sz="1400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application protocol negotiation can thus be accomplished within the TLS handshake, without adding network round-trips.</a:t>
            </a:r>
          </a:p>
        </p:txBody>
      </p:sp>
    </p:spTree>
    <p:extLst>
      <p:ext uri="{BB962C8B-B14F-4D97-AF65-F5344CB8AC3E}">
        <p14:creationId xmlns:p14="http://schemas.microsoft.com/office/powerpoint/2010/main" val="3086154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288: Disable SHA-1 Certificates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Improves the security configuration of the JDK by providing a more flexible mechanism to disable X.509 certificate chains with SHA-1 based signatures.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Disables SHA-1 in TLS Server certificate chains anchored by roots included by default in the JDK; local or enterprise CAs are not affected.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jdk.certpath.disabledAlgorithms</a:t>
            </a:r>
            <a:r>
              <a:rPr lang="en-US" sz="1400" dirty="0">
                <a:solidFill>
                  <a:srgbClr val="3C5790"/>
                </a:solidFill>
              </a:rPr>
              <a:t> security property is enhanced with several new constraints that allow greater control over the types of certificates that can be disabled.</a:t>
            </a:r>
          </a:p>
        </p:txBody>
      </p:sp>
    </p:spTree>
    <p:extLst>
      <p:ext uri="{BB962C8B-B14F-4D97-AF65-F5344CB8AC3E}">
        <p14:creationId xmlns:p14="http://schemas.microsoft.com/office/powerpoint/2010/main" val="2752194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287: SHA-3 Hash Algorithms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Supports SHA-3 cryptographic hash functions as specified in NIST FIPS 202.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following additional standard algorithms are supported by the </a:t>
            </a:r>
            <a:r>
              <a:rPr lang="en-US" sz="1400" dirty="0" err="1">
                <a:solidFill>
                  <a:srgbClr val="3C5790"/>
                </a:solidFill>
              </a:rPr>
              <a:t>java.security.MessageDigest</a:t>
            </a:r>
            <a:r>
              <a:rPr lang="en-US" sz="1400" dirty="0">
                <a:solidFill>
                  <a:srgbClr val="3C5790"/>
                </a:solidFill>
              </a:rPr>
              <a:t> API:SHA3-224, SHA3-256, SHA3-384, SHA3-512.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following providers support SHA-3 algorithm enhancements: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SUN provider: SHA3-224, SHA3-256, SHA3-384, and SHA3-512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OracleUcrypto</a:t>
            </a:r>
            <a:r>
              <a:rPr lang="en-US" sz="1400" dirty="0">
                <a:solidFill>
                  <a:srgbClr val="3C5790"/>
                </a:solidFill>
              </a:rPr>
              <a:t> provider: SHA-3 digests supported by Solaris 12.0</a:t>
            </a:r>
          </a:p>
        </p:txBody>
      </p:sp>
    </p:spTree>
    <p:extLst>
      <p:ext uri="{BB962C8B-B14F-4D97-AF65-F5344CB8AC3E}">
        <p14:creationId xmlns:p14="http://schemas.microsoft.com/office/powerpoint/2010/main" val="2572058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289: Deprecate the Applet API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Deprecates the Applet API, which is becoming less useful as web browser vendors remove support for Java browser plug-ins.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While still available in JDK 9, the Applet class will be considered for removal in a future release.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Consider rewriting applets as Java Web Start or self-contained applications.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05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Other Improvements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JEP 248: Make G1 the Default Garbage Collector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Makes G1 the default garbage collector on 32- and 64-bit server configurations.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a low-pause collector such as G1 provides a better overall experience, for most users, than a throughput-oriented collector such as the Parallel GC, which was previously the default.</a:t>
            </a:r>
          </a:p>
        </p:txBody>
      </p:sp>
    </p:spTree>
    <p:extLst>
      <p:ext uri="{BB962C8B-B14F-4D97-AF65-F5344CB8AC3E}">
        <p14:creationId xmlns:p14="http://schemas.microsoft.com/office/powerpoint/2010/main" val="259785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</a:t>
            </a:r>
            <a:r>
              <a:rPr lang="fr-CA" dirty="0" err="1">
                <a:solidFill>
                  <a:schemeClr val="bg1"/>
                </a:solidFill>
              </a:rPr>
              <a:t>Flavors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Java distribution comes in different flavors: 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Java Card 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500" dirty="0">
                <a:solidFill>
                  <a:srgbClr val="3C5790"/>
                </a:solidFill>
              </a:rPr>
              <a:t>run securely on smart cards and similar small-memory devices.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Java ME</a:t>
            </a:r>
            <a:r>
              <a:rPr lang="en-US" sz="1500" dirty="0">
                <a:solidFill>
                  <a:srgbClr val="3C5790"/>
                </a:solidFill>
              </a:rPr>
              <a:t>(Micro Edition) 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 Specifies several different sets of libraries (known as profiles) for devices with limited storage, display, and power capacities.</a:t>
            </a:r>
          </a:p>
          <a:p>
            <a:r>
              <a:rPr lang="en-US" sz="1500" b="1" dirty="0">
                <a:solidFill>
                  <a:srgbClr val="3C5790"/>
                </a:solidFill>
                <a:sym typeface="Wingdings" pitchFamily="2" charset="2"/>
              </a:rPr>
              <a:t>Java SE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(Standard Edition)  for general-purpose use on desktop PCs, servers and similar devices.</a:t>
            </a:r>
          </a:p>
          <a:p>
            <a:r>
              <a:rPr lang="en-US" sz="1500" b="1" dirty="0">
                <a:solidFill>
                  <a:srgbClr val="3C5790"/>
                </a:solidFill>
                <a:sym typeface="Wingdings" pitchFamily="2" charset="2"/>
              </a:rPr>
              <a:t>Java EE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(Enterprise Edition)  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Java SE plus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various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APIs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useful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for multi-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tier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client–server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enterprise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applications.</a:t>
            </a:r>
            <a:endParaRPr lang="en-US" sz="1500" dirty="0">
              <a:solidFill>
                <a:srgbClr val="3C5790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http://en.wikipedia.org/wiki/Java_(programming_language)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https://en.wikipedia.org/wiki/JShell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https://labs.consol.de/development/2017/03/14/getting-started-with-java9-httpclient.html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http://blog.takipi.com/java-9-will-change-the-way-you-traverse-stack-traces/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http://javasampleapproach.com/java/java-9-module-system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http://javasampleapproach.com/java-9-tutorial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Deitel</a:t>
            </a:r>
            <a:r>
              <a:rPr lang="en-US" sz="1600" dirty="0">
                <a:solidFill>
                  <a:schemeClr val="bg1"/>
                </a:solidFill>
              </a:rPr>
              <a:t> Developer Series - Java 9 for programmers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New </a:t>
            </a:r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Module System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JShell</a:t>
            </a:r>
            <a:r>
              <a:rPr lang="en-US" sz="1500" dirty="0">
                <a:solidFill>
                  <a:srgbClr val="3C5790"/>
                </a:solidFill>
              </a:rPr>
              <a:t> (Project </a:t>
            </a:r>
            <a:r>
              <a:rPr lang="en-US" sz="1500" dirty="0" err="1">
                <a:solidFill>
                  <a:srgbClr val="3C5790"/>
                </a:solidFill>
              </a:rPr>
              <a:t>Kulla</a:t>
            </a:r>
            <a:r>
              <a:rPr lang="en-US" sz="1500" dirty="0">
                <a:solidFill>
                  <a:srgbClr val="3C5790"/>
                </a:solidFill>
              </a:rPr>
              <a:t>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New HTTP Client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Stack-Walking API</a:t>
            </a:r>
          </a:p>
          <a:p>
            <a:r>
              <a:rPr lang="en-US" sz="1500" dirty="0">
                <a:solidFill>
                  <a:srgbClr val="3C5790"/>
                </a:solidFill>
              </a:rPr>
              <a:t>HTML 5 Javadoc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With Java 9 modules, we will be able to precisely define which parts of our code will be available for other modules.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module is a JAR file, compiled from Java files, but there is one of the files is called </a:t>
            </a:r>
            <a:r>
              <a:rPr lang="en-US" sz="1500" b="1" dirty="0">
                <a:solidFill>
                  <a:srgbClr val="3C5790"/>
                </a:solidFill>
              </a:rPr>
              <a:t>module-info.java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defines: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unique name of our module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which other modules our module depends 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which packages are to be exported to be used by other modules</a:t>
            </a:r>
          </a:p>
        </p:txBody>
      </p:sp>
    </p:spTree>
    <p:extLst>
      <p:ext uri="{BB962C8B-B14F-4D97-AF65-F5344CB8AC3E}">
        <p14:creationId xmlns:p14="http://schemas.microsoft.com/office/powerpoint/2010/main" val="206050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System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Automatic modules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Any JAR on the module path without module descriptor ends up as an automatic module, allowing your Java 9 project to use pre-Java-9 libraries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will generate one depending on the JAR filename.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will remove the file extension and the trailing version number (if any) and replace non-alphanumeric characters by dots.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Example: mongo-java-driver-3.3.0.jar will end up as module named </a:t>
            </a:r>
            <a:r>
              <a:rPr lang="en-US" sz="1500" dirty="0" err="1">
                <a:solidFill>
                  <a:srgbClr val="3C5790"/>
                </a:solidFill>
              </a:rPr>
              <a:t>mongo.java.driver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endParaRPr lang="en-US" sz="1500" dirty="0" err="1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11206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8077</TotalTime>
  <Words>3185</Words>
  <Application>Microsoft Office PowerPoint</Application>
  <PresentationFormat>On-screen Show (4:3)</PresentationFormat>
  <Paragraphs>282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143</vt:lpstr>
      <vt:lpstr>Java 9 – New Features</vt:lpstr>
      <vt:lpstr>Contents</vt:lpstr>
      <vt:lpstr>What is Java?</vt:lpstr>
      <vt:lpstr>What is Java? (cont.)</vt:lpstr>
      <vt:lpstr>History</vt:lpstr>
      <vt:lpstr>Java Flavors</vt:lpstr>
      <vt:lpstr>New Features</vt:lpstr>
      <vt:lpstr>Module System</vt:lpstr>
      <vt:lpstr>Module System (cont.)</vt:lpstr>
      <vt:lpstr>Module System (cont.)</vt:lpstr>
      <vt:lpstr>Module System (cont.)</vt:lpstr>
      <vt:lpstr>Module System (cont.)</vt:lpstr>
      <vt:lpstr>Module System (cont.)</vt:lpstr>
      <vt:lpstr>Module System (cont.)</vt:lpstr>
      <vt:lpstr>Module System (cont.)</vt:lpstr>
      <vt:lpstr>Module System (cont.)</vt:lpstr>
      <vt:lpstr>JShell</vt:lpstr>
      <vt:lpstr>Jshell (cont.)</vt:lpstr>
      <vt:lpstr>New HTTP Client</vt:lpstr>
      <vt:lpstr>New HTTP Client (cont.)</vt:lpstr>
      <vt:lpstr>New HTTP Client (cont.)</vt:lpstr>
      <vt:lpstr>New HTTP Client (cont.)</vt:lpstr>
      <vt:lpstr>New HTTP Client (cont.)</vt:lpstr>
      <vt:lpstr>New HTTP Client (cont.)</vt:lpstr>
      <vt:lpstr>New HTTP Client (cont.)</vt:lpstr>
      <vt:lpstr>New HTTP Client (cont.)</vt:lpstr>
      <vt:lpstr>New HTTP Client (cont.)</vt:lpstr>
      <vt:lpstr>Stack-Walking API</vt:lpstr>
      <vt:lpstr>Stack-Walking API (cont.)</vt:lpstr>
      <vt:lpstr>Stack-Walking API (cont.)</vt:lpstr>
      <vt:lpstr>HTML 5 Javadoc</vt:lpstr>
      <vt:lpstr>HTML 5 Javadoc (cont.)</vt:lpstr>
      <vt:lpstr>Unified JVM Logging</vt:lpstr>
      <vt:lpstr>Unified JVM Logging (cont.)</vt:lpstr>
      <vt:lpstr>Reactive Streams</vt:lpstr>
      <vt:lpstr>Reactive Streams (cont.)</vt:lpstr>
      <vt:lpstr>Reactive Streams (cont.)</vt:lpstr>
      <vt:lpstr>Reactive Streams (cont.)</vt:lpstr>
      <vt:lpstr>Reactive Streams (cont.)</vt:lpstr>
      <vt:lpstr>Reactive Streams (cont.)</vt:lpstr>
      <vt:lpstr>Other Improvements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Other Improvements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872</cp:revision>
  <dcterms:created xsi:type="dcterms:W3CDTF">2012-04-12T06:19:17Z</dcterms:created>
  <dcterms:modified xsi:type="dcterms:W3CDTF">2017-07-05T15:44:26Z</dcterms:modified>
</cp:coreProperties>
</file>