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94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8" r:id="rId14"/>
    <p:sldId id="416" r:id="rId15"/>
    <p:sldId id="410" r:id="rId16"/>
    <p:sldId id="411" r:id="rId17"/>
    <p:sldId id="412" r:id="rId18"/>
    <p:sldId id="415" r:id="rId19"/>
    <p:sldId id="407" r:id="rId20"/>
    <p:sldId id="409" r:id="rId21"/>
    <p:sldId id="418" r:id="rId22"/>
    <p:sldId id="419" r:id="rId23"/>
    <p:sldId id="420" r:id="rId24"/>
    <p:sldId id="417" r:id="rId25"/>
    <p:sldId id="421" r:id="rId26"/>
    <p:sldId id="423" r:id="rId27"/>
    <p:sldId id="422" r:id="rId28"/>
    <p:sldId id="413" r:id="rId29"/>
    <p:sldId id="424" r:id="rId30"/>
    <p:sldId id="425" r:id="rId31"/>
    <p:sldId id="426" r:id="rId32"/>
    <p:sldId id="427" r:id="rId33"/>
    <p:sldId id="428" r:id="rId34"/>
    <p:sldId id="429" r:id="rId35"/>
    <p:sldId id="259" r:id="rId3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2" d="100"/>
          <a:sy n="82" d="100"/>
        </p:scale>
        <p:origin x="145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19/06/2017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Java </a:t>
            </a:r>
            <a:r>
              <a:rPr lang="fr-CA" sz="4000" dirty="0" err="1">
                <a:solidFill>
                  <a:schemeClr val="bg1"/>
                </a:solidFill>
              </a:rPr>
              <a:t>Microservices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Spring Boot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Spring Boot makes easy the use of external properties files using </a:t>
            </a:r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ConfigurationProperties</a:t>
            </a:r>
            <a:r>
              <a:rPr lang="en-US" sz="1400" dirty="0">
                <a:solidFill>
                  <a:srgbClr val="3C5790"/>
                </a:solidFill>
              </a:rPr>
              <a:t>(prefix="&lt;PREFIX&gt;").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Spring Boot will try to bind all properties with the prefix &lt;PREFIX&gt; to the Java Bean properties from the controller 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</a:t>
            </a:r>
            <a:r>
              <a:rPr lang="en-US" sz="1400" dirty="0" err="1">
                <a:solidFill>
                  <a:srgbClr val="3C5790"/>
                </a:solidFill>
              </a:rPr>
              <a:t>src</a:t>
            </a:r>
            <a:r>
              <a:rPr lang="en-US" sz="1400" dirty="0">
                <a:solidFill>
                  <a:srgbClr val="3C5790"/>
                </a:solidFill>
              </a:rPr>
              <a:t>/main/resources/</a:t>
            </a:r>
            <a:r>
              <a:rPr lang="en-US" sz="1400" dirty="0" err="1">
                <a:solidFill>
                  <a:srgbClr val="3C5790"/>
                </a:solidFill>
              </a:rPr>
              <a:t>application.properties</a:t>
            </a:r>
            <a:r>
              <a:rPr lang="en-US" sz="1400" dirty="0">
                <a:solidFill>
                  <a:srgbClr val="3C5790"/>
                </a:solidFill>
              </a:rPr>
              <a:t> we need to define properties like: &lt;PREFIX&gt;.property=value.</a:t>
            </a:r>
          </a:p>
        </p:txBody>
      </p:sp>
    </p:spTree>
    <p:extLst>
      <p:ext uri="{BB962C8B-B14F-4D97-AF65-F5344CB8AC3E}">
        <p14:creationId xmlns:p14="http://schemas.microsoft.com/office/powerpoint/2010/main" val="230305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Spring Boot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monitor the microservice application using Spring Boot actuator.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&lt;dependency&gt;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</a:t>
            </a:r>
            <a:r>
              <a:rPr lang="en-US" sz="1400" dirty="0" err="1">
                <a:solidFill>
                  <a:srgbClr val="3C5790"/>
                </a:solidFill>
              </a:rPr>
              <a:t>groupId</a:t>
            </a:r>
            <a:r>
              <a:rPr lang="en-US" sz="1400" dirty="0">
                <a:solidFill>
                  <a:srgbClr val="3C5790"/>
                </a:solidFill>
              </a:rPr>
              <a:t>&gt;</a:t>
            </a:r>
            <a:r>
              <a:rPr lang="en-US" sz="1400" dirty="0" err="1">
                <a:solidFill>
                  <a:srgbClr val="3C5790"/>
                </a:solidFill>
              </a:rPr>
              <a:t>org.springframework.boot</a:t>
            </a:r>
            <a:r>
              <a:rPr lang="en-US" sz="1400" dirty="0">
                <a:solidFill>
                  <a:srgbClr val="3C5790"/>
                </a:solidFill>
              </a:rPr>
              <a:t>&lt;/</a:t>
            </a:r>
            <a:r>
              <a:rPr lang="en-US" sz="1400" dirty="0" err="1">
                <a:solidFill>
                  <a:srgbClr val="3C5790"/>
                </a:solidFill>
              </a:rPr>
              <a:t>groupId</a:t>
            </a:r>
            <a:r>
              <a:rPr lang="en-US" sz="1400" dirty="0">
                <a:solidFill>
                  <a:srgbClr val="3C5790"/>
                </a:solidFill>
              </a:rPr>
              <a:t>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</a:t>
            </a:r>
            <a:r>
              <a:rPr lang="en-US" sz="1400" dirty="0" err="1">
                <a:solidFill>
                  <a:srgbClr val="3C5790"/>
                </a:solidFill>
              </a:rPr>
              <a:t>artifactId</a:t>
            </a:r>
            <a:r>
              <a:rPr lang="en-US" sz="1400" dirty="0">
                <a:solidFill>
                  <a:srgbClr val="3C5790"/>
                </a:solidFill>
              </a:rPr>
              <a:t>&gt;spring-boot-starter-actuator&lt;/</a:t>
            </a:r>
            <a:r>
              <a:rPr lang="en-US" sz="1400" dirty="0" err="1">
                <a:solidFill>
                  <a:srgbClr val="3C5790"/>
                </a:solidFill>
              </a:rPr>
              <a:t>artifactId</a:t>
            </a:r>
            <a:r>
              <a:rPr lang="en-US" sz="1400" dirty="0">
                <a:solidFill>
                  <a:srgbClr val="3C5790"/>
                </a:solidFill>
              </a:rPr>
              <a:t>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&lt;/dependency&gt;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Available URLs are available after adding the dependency.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http://localhost:8080/beans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http://localhost:8080/env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http://localhost:8080/health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http://localhost:8080/metrics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http://localhost:8080/trace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http://localhost:8080/mappings</a:t>
            </a:r>
          </a:p>
        </p:txBody>
      </p:sp>
    </p:spTree>
    <p:extLst>
      <p:ext uri="{BB962C8B-B14F-4D97-AF65-F5344CB8AC3E}">
        <p14:creationId xmlns:p14="http://schemas.microsoft.com/office/powerpoint/2010/main" val="413882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Dropwizard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 was created in December 2011 before </a:t>
            </a:r>
            <a:r>
              <a:rPr lang="en-US" sz="1400" dirty="0" err="1">
                <a:solidFill>
                  <a:srgbClr val="3C5790"/>
                </a:solidFill>
              </a:rPr>
              <a:t>SpringBoot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 doesn't come with a dependency-injection container like Spring or CDI.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Like Spring Boot, </a:t>
            </a:r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 prefers to bundle the entire project into one executable </a:t>
            </a:r>
            <a:r>
              <a:rPr lang="en-US" sz="1400" dirty="0" err="1">
                <a:solidFill>
                  <a:srgbClr val="3C5790"/>
                </a:solidFill>
              </a:rPr>
              <a:t>uber</a:t>
            </a:r>
            <a:r>
              <a:rPr lang="en-US" sz="1400" dirty="0">
                <a:solidFill>
                  <a:srgbClr val="3C5790"/>
                </a:solidFill>
              </a:rPr>
              <a:t> JAR.</a:t>
            </a:r>
          </a:p>
        </p:txBody>
      </p:sp>
    </p:spTree>
    <p:extLst>
      <p:ext uri="{BB962C8B-B14F-4D97-AF65-F5344CB8AC3E}">
        <p14:creationId xmlns:p14="http://schemas.microsoft.com/office/powerpoint/2010/main" val="83129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Dropwizard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 provides the following microservices: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Jetty for servlet container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Jersey for the REST/JAX-RS implementation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Jackson for JSON serialization/deserialization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Hibernate Validator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Guava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Metrics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JDBI for DB interaction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Logback</a:t>
            </a:r>
            <a:r>
              <a:rPr lang="en-US" sz="1400" dirty="0">
                <a:solidFill>
                  <a:srgbClr val="3C5790"/>
                </a:solidFill>
              </a:rPr>
              <a:t> + SLF4J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2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Dropwizard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Jersey is the reference implementation of the JAX-RS standard (JSR 311). The Java API for RESTful Web Services make use of annotations, simplifying the development of web service applications.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 includes Jackson, which is a fast, configurable JSON processor, and is used by Jersey to transform plain Java objects to JSON representations.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JDBI is a library that will allow us to easily create DAO interfaces in case we need database interaction.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includes validation, monitoring, and testing modules, which we'll use to ensure that our services will behave correctly in production environments.</a:t>
            </a:r>
          </a:p>
          <a:p>
            <a:pPr marL="0" indent="0">
              <a:buNone/>
            </a:pP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349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Dropwizard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create a </a:t>
            </a:r>
            <a:r>
              <a:rPr lang="en-US" sz="1400" dirty="0" err="1">
                <a:solidFill>
                  <a:srgbClr val="3C5790"/>
                </a:solidFill>
              </a:rPr>
              <a:t>drowizard</a:t>
            </a:r>
            <a:r>
              <a:rPr lang="en-US" sz="1400" dirty="0">
                <a:solidFill>
                  <a:srgbClr val="3C5790"/>
                </a:solidFill>
              </a:rPr>
              <a:t> project: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mvn</a:t>
            </a:r>
            <a:r>
              <a:rPr lang="en-US" sz="1400" dirty="0">
                <a:solidFill>
                  <a:srgbClr val="3C5790"/>
                </a:solidFill>
              </a:rPr>
              <a:t> -B </a:t>
            </a:r>
            <a:r>
              <a:rPr lang="en-US" sz="1400" dirty="0" err="1">
                <a:solidFill>
                  <a:srgbClr val="3C5790"/>
                </a:solidFill>
              </a:rPr>
              <a:t>archetype:generate</a:t>
            </a:r>
            <a:r>
              <a:rPr lang="en-US" sz="1400" dirty="0">
                <a:solidFill>
                  <a:srgbClr val="3C5790"/>
                </a:solidFill>
              </a:rPr>
              <a:t> \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</a:t>
            </a:r>
            <a:r>
              <a:rPr lang="en-US" sz="1400" dirty="0" err="1">
                <a:solidFill>
                  <a:srgbClr val="3C5790"/>
                </a:solidFill>
              </a:rPr>
              <a:t>DarchetypeGroupId</a:t>
            </a:r>
            <a:r>
              <a:rPr lang="en-US" sz="1400" dirty="0">
                <a:solidFill>
                  <a:srgbClr val="3C5790"/>
                </a:solidFill>
              </a:rPr>
              <a:t>=</a:t>
            </a:r>
            <a:r>
              <a:rPr lang="en-US" sz="1400" dirty="0" err="1">
                <a:solidFill>
                  <a:srgbClr val="3C5790"/>
                </a:solidFill>
              </a:rPr>
              <a:t>io.dropwizard.archetypes</a:t>
            </a:r>
            <a:r>
              <a:rPr lang="en-US" sz="1400" dirty="0">
                <a:solidFill>
                  <a:srgbClr val="3C5790"/>
                </a:solidFill>
              </a:rPr>
              <a:t> \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</a:t>
            </a:r>
            <a:r>
              <a:rPr lang="en-US" sz="1400" dirty="0" err="1">
                <a:solidFill>
                  <a:srgbClr val="3C5790"/>
                </a:solidFill>
              </a:rPr>
              <a:t>DarchetypeArtifactId</a:t>
            </a:r>
            <a:r>
              <a:rPr lang="en-US" sz="1400" dirty="0">
                <a:solidFill>
                  <a:srgbClr val="3C5790"/>
                </a:solidFill>
              </a:rPr>
              <a:t>=java-simple -</a:t>
            </a:r>
            <a:r>
              <a:rPr lang="en-US" sz="1400" dirty="0" err="1">
                <a:solidFill>
                  <a:srgbClr val="3C5790"/>
                </a:solidFill>
              </a:rPr>
              <a:t>DarchetypeVersion</a:t>
            </a:r>
            <a:r>
              <a:rPr lang="en-US" sz="1400" dirty="0">
                <a:solidFill>
                  <a:srgbClr val="3C5790"/>
                </a:solidFill>
              </a:rPr>
              <a:t>=0.9.2 \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</a:t>
            </a:r>
            <a:r>
              <a:rPr lang="en-US" sz="1400" dirty="0" err="1">
                <a:solidFill>
                  <a:srgbClr val="3C5790"/>
                </a:solidFill>
              </a:rPr>
              <a:t>DgroupId</a:t>
            </a:r>
            <a:r>
              <a:rPr lang="en-US" sz="1400" dirty="0">
                <a:solidFill>
                  <a:srgbClr val="3C5790"/>
                </a:solidFill>
              </a:rPr>
              <a:t>=</a:t>
            </a:r>
            <a:r>
              <a:rPr lang="en-US" sz="1400" dirty="0" err="1">
                <a:solidFill>
                  <a:srgbClr val="3C5790"/>
                </a:solidFill>
              </a:rPr>
              <a:t>com.examples.dropwizard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-</a:t>
            </a:r>
            <a:r>
              <a:rPr lang="en-US" sz="1400" dirty="0" err="1">
                <a:solidFill>
                  <a:srgbClr val="3C5790"/>
                </a:solidFill>
              </a:rPr>
              <a:t>DartifactId</a:t>
            </a:r>
            <a:r>
              <a:rPr lang="en-US" sz="1400" dirty="0">
                <a:solidFill>
                  <a:srgbClr val="3C5790"/>
                </a:solidFill>
              </a:rPr>
              <a:t>=hello-</a:t>
            </a:r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 -</a:t>
            </a:r>
            <a:r>
              <a:rPr lang="en-US" sz="1400" dirty="0" err="1">
                <a:solidFill>
                  <a:srgbClr val="3C5790"/>
                </a:solidFill>
              </a:rPr>
              <a:t>Dversion</a:t>
            </a:r>
            <a:r>
              <a:rPr lang="en-US" sz="1400" dirty="0">
                <a:solidFill>
                  <a:srgbClr val="3C5790"/>
                </a:solidFill>
              </a:rPr>
              <a:t>=1.0 -</a:t>
            </a:r>
            <a:r>
              <a:rPr lang="en-US" sz="1400" dirty="0" err="1">
                <a:solidFill>
                  <a:srgbClr val="3C5790"/>
                </a:solidFill>
              </a:rPr>
              <a:t>Dname</a:t>
            </a:r>
            <a:r>
              <a:rPr lang="en-US" sz="1400" dirty="0">
                <a:solidFill>
                  <a:srgbClr val="3C5790"/>
                </a:solidFill>
              </a:rPr>
              <a:t>=</a:t>
            </a:r>
            <a:r>
              <a:rPr lang="en-US" sz="1400" dirty="0" err="1">
                <a:solidFill>
                  <a:srgbClr val="3C5790"/>
                </a:solidFill>
              </a:rPr>
              <a:t>HelloDropwizard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0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Dropwizard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we build and start the application by default the ports 8080 and 8081 will be used.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145" y="3810000"/>
            <a:ext cx="3013710" cy="21526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842" y="2514600"/>
            <a:ext cx="38576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1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Dropwizard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26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add HTTP endpoints using JAX-RS annotations like: @Path, @GET, 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register the endpoints we need to register them to the </a:t>
            </a:r>
            <a:r>
              <a:rPr lang="en-US" sz="1400" dirty="0" err="1">
                <a:solidFill>
                  <a:srgbClr val="3C5790"/>
                </a:solidFill>
              </a:rPr>
              <a:t>Jersery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envirnoment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@Override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public void run(</a:t>
            </a:r>
            <a:r>
              <a:rPr lang="en-US" sz="1400" dirty="0" err="1">
                <a:solidFill>
                  <a:srgbClr val="3C5790"/>
                </a:solidFill>
              </a:rPr>
              <a:t>HelloDropwizardConfiguration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configuration,Environment</a:t>
            </a:r>
            <a:r>
              <a:rPr lang="en-US" sz="1400" dirty="0">
                <a:solidFill>
                  <a:srgbClr val="3C5790"/>
                </a:solidFill>
              </a:rPr>
              <a:t> environment)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environment.jersey</a:t>
            </a:r>
            <a:r>
              <a:rPr lang="en-US" sz="1400" dirty="0">
                <a:solidFill>
                  <a:srgbClr val="3C5790"/>
                </a:solidFill>
              </a:rPr>
              <a:t>().register(new </a:t>
            </a:r>
            <a:r>
              <a:rPr lang="en-US" sz="1400" dirty="0" err="1">
                <a:solidFill>
                  <a:srgbClr val="3C5790"/>
                </a:solidFill>
              </a:rPr>
              <a:t>HelloRestResource</a:t>
            </a:r>
            <a:r>
              <a:rPr lang="en-US" sz="1400" dirty="0">
                <a:solidFill>
                  <a:srgbClr val="3C5790"/>
                </a:solidFill>
              </a:rPr>
              <a:t>());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@Path("/</a:t>
            </a:r>
            <a:r>
              <a:rPr lang="en-US" sz="1400" dirty="0" err="1">
                <a:solidFill>
                  <a:srgbClr val="3C5790"/>
                </a:solidFill>
              </a:rPr>
              <a:t>api</a:t>
            </a:r>
            <a:r>
              <a:rPr lang="en-US" sz="1400" dirty="0">
                <a:solidFill>
                  <a:srgbClr val="3C5790"/>
                </a:solidFill>
              </a:rPr>
              <a:t>")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public class </a:t>
            </a:r>
            <a:r>
              <a:rPr lang="en-US" sz="1400" dirty="0" err="1">
                <a:solidFill>
                  <a:srgbClr val="3C5790"/>
                </a:solidFill>
              </a:rPr>
              <a:t>HelloRestResource</a:t>
            </a:r>
            <a:r>
              <a:rPr lang="en-US" sz="1400" dirty="0">
                <a:solidFill>
                  <a:srgbClr val="3C5790"/>
                </a:solidFill>
              </a:rPr>
              <a:t>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@Path("/hello")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@GET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public String hello()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return "</a:t>
            </a:r>
            <a:r>
              <a:rPr lang="en-US" sz="1400" dirty="0" err="1">
                <a:solidFill>
                  <a:srgbClr val="3C5790"/>
                </a:solidFill>
              </a:rPr>
              <a:t>Hola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Dropwizard</a:t>
            </a:r>
            <a:r>
              <a:rPr lang="en-US" sz="1400" dirty="0">
                <a:solidFill>
                  <a:srgbClr val="3C5790"/>
                </a:solidFill>
              </a:rPr>
              <a:t>";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298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Dropwizard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05000"/>
            <a:ext cx="6858000" cy="473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64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WildFly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Swarm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is a the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application server turned into reusable components called fractions that can be assembled into a microservice application using Java EE APIs.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application server provides a single point for managing, deploying, configuring multiple application within a single instance.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evaluates the pom.xml(or </a:t>
            </a:r>
            <a:r>
              <a:rPr lang="en-US" sz="1400" dirty="0" err="1">
                <a:solidFill>
                  <a:srgbClr val="3C5790"/>
                </a:solidFill>
              </a:rPr>
              <a:t>Gradle</a:t>
            </a:r>
            <a:r>
              <a:rPr lang="en-US" sz="1400" dirty="0">
                <a:solidFill>
                  <a:srgbClr val="3C5790"/>
                </a:solidFill>
              </a:rPr>
              <a:t> file) and determines what </a:t>
            </a:r>
            <a:r>
              <a:rPr lang="en-US" sz="1400" dirty="0" err="1">
                <a:solidFill>
                  <a:srgbClr val="3C5790"/>
                </a:solidFill>
              </a:rPr>
              <a:t>JavaEE</a:t>
            </a:r>
            <a:r>
              <a:rPr lang="en-US" sz="1400" dirty="0">
                <a:solidFill>
                  <a:srgbClr val="3C5790"/>
                </a:solidFill>
              </a:rPr>
              <a:t> dependencies the microservice uses(servlet, EJB, messaging, CDI, JAX-RS, </a:t>
            </a:r>
            <a:r>
              <a:rPr lang="en-US" sz="1400" dirty="0" err="1">
                <a:solidFill>
                  <a:srgbClr val="3C5790"/>
                </a:solidFill>
              </a:rPr>
              <a:t>etc</a:t>
            </a:r>
            <a:r>
              <a:rPr lang="en-US" sz="1400" dirty="0">
                <a:solidFill>
                  <a:srgbClr val="3C5790"/>
                </a:solidFill>
              </a:rPr>
              <a:t>) and then builds tan </a:t>
            </a:r>
            <a:r>
              <a:rPr lang="en-US" sz="1400" dirty="0" err="1">
                <a:solidFill>
                  <a:srgbClr val="3C5790"/>
                </a:solidFill>
              </a:rPr>
              <a:t>uber</a:t>
            </a:r>
            <a:r>
              <a:rPr lang="en-US" sz="1400" dirty="0">
                <a:solidFill>
                  <a:srgbClr val="3C5790"/>
                </a:solidFill>
              </a:rPr>
              <a:t> JAR that includes the minimal  JAVA EE APIs and implementations for running the service.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6A47AF-6235-48BC-B9CF-F9B11398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876675"/>
            <a:ext cx="7058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2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are </a:t>
            </a:r>
            <a:r>
              <a:rPr lang="fr-CA" sz="1600" dirty="0" err="1">
                <a:solidFill>
                  <a:srgbClr val="3C5790"/>
                </a:solidFill>
              </a:rPr>
              <a:t>Microservices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Spring Boot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Dropwizard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WildFly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Swarm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Deploy</a:t>
            </a:r>
            <a:r>
              <a:rPr lang="fr-CA" sz="1600" dirty="0">
                <a:solidFill>
                  <a:srgbClr val="3C5790"/>
                </a:solidFill>
              </a:rPr>
              <a:t> to Docker and </a:t>
            </a:r>
            <a:r>
              <a:rPr lang="fr-CA" sz="1600" dirty="0" err="1">
                <a:solidFill>
                  <a:srgbClr val="3C5790"/>
                </a:solidFill>
              </a:rPr>
              <a:t>Kubernetes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WildFly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Swarm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3 ways to start working with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using from scratch maven or </a:t>
            </a:r>
            <a:r>
              <a:rPr lang="en-US" sz="1400" dirty="0" err="1">
                <a:solidFill>
                  <a:srgbClr val="3C5790"/>
                </a:solidFill>
              </a:rPr>
              <a:t>gradle</a:t>
            </a:r>
            <a:r>
              <a:rPr lang="en-US" sz="1400" dirty="0">
                <a:solidFill>
                  <a:srgbClr val="3C5790"/>
                </a:solidFill>
              </a:rPr>
              <a:t> project add dependencies and maven plugins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using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Generator web console (http://wildfly-swarm.io/generator/)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using </a:t>
            </a:r>
            <a:r>
              <a:rPr lang="en-US" sz="1400" dirty="0" err="1">
                <a:solidFill>
                  <a:srgbClr val="3C5790"/>
                </a:solidFill>
              </a:rPr>
              <a:t>JBoss</a:t>
            </a:r>
            <a:r>
              <a:rPr lang="en-US" sz="1400" dirty="0">
                <a:solidFill>
                  <a:srgbClr val="3C5790"/>
                </a:solidFill>
              </a:rPr>
              <a:t> Forge tool to generate Java project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4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WildFly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Swarm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start Forge, add the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-swarm addon and generate a new project.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command </a:t>
            </a:r>
            <a:r>
              <a:rPr lang="en-US" sz="1400" b="1" dirty="0">
                <a:solidFill>
                  <a:srgbClr val="3C5790"/>
                </a:solidFill>
              </a:rPr>
              <a:t>project-new</a:t>
            </a:r>
            <a:r>
              <a:rPr lang="en-US" sz="1400" dirty="0">
                <a:solidFill>
                  <a:srgbClr val="3C5790"/>
                </a:solidFill>
              </a:rPr>
              <a:t> will start a wizard process.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rest-setup</a:t>
            </a:r>
            <a:r>
              <a:rPr lang="en-US" sz="1400" dirty="0">
                <a:solidFill>
                  <a:srgbClr val="3C5790"/>
                </a:solidFill>
              </a:rPr>
              <a:t> command will add JAX-RS to the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rest-new-endpoint</a:t>
            </a:r>
            <a:r>
              <a:rPr lang="en-US" sz="1400" dirty="0">
                <a:solidFill>
                  <a:srgbClr val="3C5790"/>
                </a:solidFill>
              </a:rPr>
              <a:t> command can be used to create JAX-RS endpoints.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wildfly</a:t>
            </a:r>
            <a:r>
              <a:rPr lang="en-US" sz="1400" b="1" dirty="0">
                <a:solidFill>
                  <a:srgbClr val="3C5790"/>
                </a:solidFill>
              </a:rPr>
              <a:t>-swarm-run</a:t>
            </a:r>
            <a:r>
              <a:rPr lang="en-US" sz="1400" dirty="0">
                <a:solidFill>
                  <a:srgbClr val="3C5790"/>
                </a:solidFill>
              </a:rPr>
              <a:t> command will build and run the maven project.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A77EBA-BA0C-44EF-A35C-018EE98C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91000"/>
            <a:ext cx="8210550" cy="428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015124-5089-4B5F-A9D9-D8CFED3A3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5029200"/>
            <a:ext cx="5181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4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WildFly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Swarm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36D7FA-EE77-4D40-BF8D-6315483CE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2057400"/>
            <a:ext cx="80295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07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WildFly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Swarm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we run the Forge commands we will get bellow class: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682AA-A4F9-4E7F-8135-E22154537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5191125" cy="2114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DDDEEF-1604-4B2C-A180-E8B824BDC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5029200"/>
            <a:ext cx="38671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27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WildFly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Swarm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external configuration if we add frameworks like Apache Commons Configuration and Apache </a:t>
            </a:r>
            <a:r>
              <a:rPr lang="en-US" sz="1400" dirty="0" err="1">
                <a:solidFill>
                  <a:srgbClr val="3C5790"/>
                </a:solidFill>
              </a:rPr>
              <a:t>DeltaSpike</a:t>
            </a:r>
            <a:r>
              <a:rPr lang="en-US" sz="1400" dirty="0">
                <a:solidFill>
                  <a:srgbClr val="3C5790"/>
                </a:solidFill>
              </a:rPr>
              <a:t> Configuration.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Apacge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DeltaSpike</a:t>
            </a:r>
            <a:r>
              <a:rPr lang="en-US" sz="1400" dirty="0">
                <a:solidFill>
                  <a:srgbClr val="3C5790"/>
                </a:solidFill>
              </a:rPr>
              <a:t> is a collection of CDI extensions that can be used for configuration, data access, security.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create a file into META-INF/apache-</a:t>
            </a:r>
            <a:r>
              <a:rPr lang="en-US" sz="1400" dirty="0" err="1">
                <a:solidFill>
                  <a:srgbClr val="3C5790"/>
                </a:solidFill>
              </a:rPr>
              <a:t>deltaspike.properties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ED6AD0-AFE1-4D65-A417-EE4B6D153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459162"/>
            <a:ext cx="60198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82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WildFly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Swarm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expose metrics adding the bellow dependency.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exposes some basic metrics like: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information about the node on which </a:t>
            </a:r>
            <a:r>
              <a:rPr lang="en-US" sz="1400" dirty="0" err="1">
                <a:solidFill>
                  <a:srgbClr val="3C5790"/>
                </a:solidFill>
              </a:rPr>
              <a:t>WildFly</a:t>
            </a:r>
            <a:r>
              <a:rPr lang="en-US" sz="1400" dirty="0">
                <a:solidFill>
                  <a:srgbClr val="3C5790"/>
                </a:solidFill>
              </a:rPr>
              <a:t> Swarm is running using the path </a:t>
            </a:r>
            <a:r>
              <a:rPr lang="en-US" sz="1400" b="1" dirty="0">
                <a:solidFill>
                  <a:srgbClr val="3C5790"/>
                </a:solidFill>
              </a:rPr>
              <a:t>/node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JVM heap usage using the path </a:t>
            </a:r>
            <a:r>
              <a:rPr lang="en-US" sz="1400" b="1" dirty="0">
                <a:solidFill>
                  <a:srgbClr val="3C5790"/>
                </a:solidFill>
              </a:rPr>
              <a:t>/heap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JVM/process thread information using the path </a:t>
            </a:r>
            <a:r>
              <a:rPr lang="en-US" sz="1400" b="1" dirty="0">
                <a:solidFill>
                  <a:srgbClr val="3C5790"/>
                </a:solidFill>
              </a:rPr>
              <a:t>/threads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ECBD07-5BA1-4683-866F-A7A33C676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81400"/>
            <a:ext cx="3429000" cy="8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72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WildFly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Swarm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4A31E-5181-4934-8261-45AFAEF8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76655"/>
            <a:ext cx="2739603" cy="1628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9B422B-215A-450D-90A9-640180EE3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14600"/>
            <a:ext cx="3272963" cy="1751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CDAECE-544D-493B-8115-97653DE69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563" y="2575413"/>
            <a:ext cx="2885093" cy="33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WildFly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Swarm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we need to run the project outside maven we need to run: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mvn</a:t>
            </a:r>
            <a:r>
              <a:rPr lang="en-US" sz="1400" b="1" dirty="0">
                <a:solidFill>
                  <a:srgbClr val="3C5790"/>
                </a:solidFill>
              </a:rPr>
              <a:t> clean install </a:t>
            </a:r>
            <a:r>
              <a:rPr lang="en-US" sz="1400" b="1" dirty="0" err="1">
                <a:solidFill>
                  <a:srgbClr val="3C5790"/>
                </a:solidFill>
              </a:rPr>
              <a:t>wildfly-swarm:run</a:t>
            </a:r>
            <a:endParaRPr lang="en-US" sz="1400" b="1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35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Deploy</a:t>
            </a:r>
            <a:r>
              <a:rPr lang="fr-CA" dirty="0">
                <a:solidFill>
                  <a:schemeClr val="bg1"/>
                </a:solidFill>
              </a:rPr>
              <a:t> to Docker and </a:t>
            </a:r>
            <a:r>
              <a:rPr lang="fr-CA" dirty="0" err="1">
                <a:solidFill>
                  <a:schemeClr val="bg1"/>
                </a:solidFill>
              </a:rPr>
              <a:t>Kubernetes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offer a clean solution to immutable delivery.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Docker allows to package the application and all the dependencies it needs into a lightweight, layered, image format.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Dockers uses these images to run instances which run the application inside Linux containers with isolated CPU, memory, network and disk usage.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containers are a form of application virtualization or process virtualization.</a:t>
            </a:r>
          </a:p>
        </p:txBody>
      </p:sp>
    </p:spTree>
    <p:extLst>
      <p:ext uri="{BB962C8B-B14F-4D97-AF65-F5344CB8AC3E}">
        <p14:creationId xmlns:p14="http://schemas.microsoft.com/office/powerpoint/2010/main" val="2656500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Deploy</a:t>
            </a:r>
            <a:r>
              <a:rPr lang="fr-CA" dirty="0">
                <a:solidFill>
                  <a:schemeClr val="bg1"/>
                </a:solidFill>
              </a:rPr>
              <a:t> to Docker and </a:t>
            </a:r>
            <a:r>
              <a:rPr lang="fr-CA" dirty="0" err="1">
                <a:solidFill>
                  <a:schemeClr val="bg1"/>
                </a:solidFill>
              </a:rPr>
              <a:t>Kubernetes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Google is running Linux containers at scale and are managed by the Borg cluster management platform.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Kubernetes</a:t>
            </a:r>
            <a:r>
              <a:rPr lang="en-US" sz="1400" dirty="0">
                <a:solidFill>
                  <a:srgbClr val="3C5790"/>
                </a:solidFill>
              </a:rPr>
              <a:t> is an open source container cluster management platform created by the same engineers who build Borg at Google.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pod</a:t>
            </a:r>
            <a:r>
              <a:rPr lang="en-US" sz="1400" dirty="0">
                <a:solidFill>
                  <a:srgbClr val="3C5790"/>
                </a:solidFill>
              </a:rPr>
              <a:t> is a group of one or more Docker containers.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Labels</a:t>
            </a:r>
            <a:r>
              <a:rPr lang="en-US" sz="1400" dirty="0">
                <a:solidFill>
                  <a:srgbClr val="3C5790"/>
                </a:solidFill>
              </a:rPr>
              <a:t> are simple key/value pairs that we can assign to pods (node=backend, </a:t>
            </a:r>
            <a:r>
              <a:rPr lang="en-US" sz="1400" dirty="0" err="1">
                <a:solidFill>
                  <a:srgbClr val="3C5790"/>
                </a:solidFill>
              </a:rPr>
              <a:t>etc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Kubernetes orchestrates, schedules and manages pods.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an application runs inside of Kubernetes, it's running within a Docker container inside of a pod.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Kubernetetes</a:t>
            </a:r>
            <a:r>
              <a:rPr lang="en-US" sz="1400" dirty="0">
                <a:solidFill>
                  <a:srgbClr val="3C5790"/>
                </a:solidFill>
              </a:rPr>
              <a:t> has a concept called </a:t>
            </a:r>
            <a:r>
              <a:rPr lang="en-US" sz="1400" b="1" dirty="0" err="1">
                <a:solidFill>
                  <a:srgbClr val="3C5790"/>
                </a:solidFill>
              </a:rPr>
              <a:t>ReplicationController</a:t>
            </a:r>
            <a:r>
              <a:rPr lang="en-US" sz="1400" dirty="0">
                <a:solidFill>
                  <a:srgbClr val="3C5790"/>
                </a:solidFill>
              </a:rPr>
              <a:t> that manages the number of replicas for a given set of microservices.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79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are </a:t>
            </a:r>
            <a:r>
              <a:rPr lang="fr-CA" dirty="0" err="1">
                <a:solidFill>
                  <a:schemeClr val="bg1"/>
                </a:solidFill>
              </a:rPr>
              <a:t>Microservices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Microservices</a:t>
            </a:r>
            <a:r>
              <a:rPr lang="en-US" sz="1500" dirty="0">
                <a:solidFill>
                  <a:srgbClr val="3C5790"/>
                </a:solidFill>
              </a:rPr>
              <a:t> are a more concrete and modern interpretation of service-oriented architectures (SOA) used to build distributed software systems.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Services in a microservice architecture (MSA) are processes that communicate with each other over a network in order to fulfill a goal.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MSA is an approach to building software systems that decomposes business domain models into smaller systems.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Deploy</a:t>
            </a:r>
            <a:r>
              <a:rPr lang="fr-CA" dirty="0">
                <a:solidFill>
                  <a:schemeClr val="bg1"/>
                </a:solidFill>
              </a:rPr>
              <a:t> to Docker and </a:t>
            </a:r>
            <a:r>
              <a:rPr lang="fr-CA" dirty="0" err="1">
                <a:solidFill>
                  <a:schemeClr val="bg1"/>
                </a:solidFill>
              </a:rPr>
              <a:t>Kubernetes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easy way to get started developing microservices with Docker and Kubernetes is to use </a:t>
            </a:r>
            <a:r>
              <a:rPr lang="en-US" sz="1400" b="1" dirty="0">
                <a:solidFill>
                  <a:srgbClr val="3C5790"/>
                </a:solidFill>
              </a:rPr>
              <a:t>Red Hat Container Development Kit (CDK)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CDK is free, small, self-contained VM that runs on a single machine that contains: Docker, Kubernetes and a web console(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the CDK installed, we can build, deploy and run microservices as Docker containers and deliver microservices through other application lifecycle management features inside of 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60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Deploy</a:t>
            </a:r>
            <a:r>
              <a:rPr lang="fr-CA" dirty="0">
                <a:solidFill>
                  <a:schemeClr val="bg1"/>
                </a:solidFill>
              </a:rPr>
              <a:t> to Docker and </a:t>
            </a:r>
            <a:r>
              <a:rPr lang="fr-CA" dirty="0" err="1">
                <a:solidFill>
                  <a:schemeClr val="bg1"/>
                </a:solidFill>
              </a:rPr>
              <a:t>Kubernetes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start up the CDK we navigate ./components/</a:t>
            </a:r>
            <a:r>
              <a:rPr lang="en-US" sz="1400" dirty="0" err="1">
                <a:solidFill>
                  <a:srgbClr val="3C5790"/>
                </a:solidFill>
              </a:rPr>
              <a:t>rhel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rhel-ose</a:t>
            </a:r>
            <a:r>
              <a:rPr lang="en-US" sz="1400" dirty="0">
                <a:solidFill>
                  <a:srgbClr val="3C5790"/>
                </a:solidFill>
              </a:rPr>
              <a:t> subdirectory and execute: </a:t>
            </a:r>
            <a:r>
              <a:rPr lang="en-US" sz="1400" b="1" dirty="0">
                <a:solidFill>
                  <a:srgbClr val="3C5790"/>
                </a:solidFill>
              </a:rPr>
              <a:t>vagrant 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BB124-0881-4C22-836B-16484745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95600"/>
            <a:ext cx="8305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40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Deploy</a:t>
            </a:r>
            <a:r>
              <a:rPr lang="fr-CA" dirty="0">
                <a:solidFill>
                  <a:schemeClr val="bg1"/>
                </a:solidFill>
              </a:rPr>
              <a:t> to Docker and </a:t>
            </a:r>
            <a:r>
              <a:rPr lang="fr-CA" dirty="0" err="1">
                <a:solidFill>
                  <a:schemeClr val="bg1"/>
                </a:solidFill>
              </a:rPr>
              <a:t>Kubernetes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It will boot the VM that exposes a Docker daemon at tcp://10.1.2.2:2376 and the Kubernetes API at https://10.1.2.2:8443.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46DFD-F36C-43FF-81DE-AC07E76BE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43200"/>
            <a:ext cx="7772400" cy="30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84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Deploy</a:t>
            </a:r>
            <a:r>
              <a:rPr lang="fr-CA" dirty="0">
                <a:solidFill>
                  <a:schemeClr val="bg1"/>
                </a:solidFill>
              </a:rPr>
              <a:t> to Docker and </a:t>
            </a:r>
            <a:r>
              <a:rPr lang="fr-CA" dirty="0" err="1">
                <a:solidFill>
                  <a:schemeClr val="bg1"/>
                </a:solidFill>
              </a:rPr>
              <a:t>Kubernetes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FC62C-F13B-4700-9FD4-812A2872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62200"/>
            <a:ext cx="8839200" cy="381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24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Deploy</a:t>
            </a:r>
            <a:r>
              <a:rPr lang="fr-CA" dirty="0">
                <a:solidFill>
                  <a:schemeClr val="bg1"/>
                </a:solidFill>
              </a:rPr>
              <a:t> to Docker and </a:t>
            </a:r>
            <a:r>
              <a:rPr lang="fr-CA" dirty="0" err="1">
                <a:solidFill>
                  <a:schemeClr val="bg1"/>
                </a:solidFill>
              </a:rPr>
              <a:t>Kubernetes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33B53-ACA3-44C9-9423-0DB5A3655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8534400" cy="424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27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https://en.wikipedia.org/wiki/Microservices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O'Reilly - Microservices for Java Developers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benefit of distributing different responsibilities of the system into different smaller services is that it enhances the cohesion and decreases the coupling.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makes it much easier to change and add functions and qualities to the system at any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allows the architecture of an individual service to emerge through continuous refactoring.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reduces the need for a big up-front design and allows for releasing software early and continuously.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microservice</a:t>
            </a:r>
            <a:r>
              <a:rPr lang="en-US" sz="1400" dirty="0">
                <a:solidFill>
                  <a:srgbClr val="3C5790"/>
                </a:solidFill>
              </a:rPr>
              <a:t> is a separate entity.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can be deployed as an isolated service on a platform as a service(PAAS).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communication between the services are via network calls to enforce between the services and avoid tight coupling.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</a:t>
            </a:r>
            <a:r>
              <a:rPr lang="en-US" sz="1400" dirty="0" err="1">
                <a:solidFill>
                  <a:srgbClr val="3C5790"/>
                </a:solidFill>
              </a:rPr>
              <a:t>microservices</a:t>
            </a:r>
            <a:r>
              <a:rPr lang="en-US" sz="1400" dirty="0">
                <a:solidFill>
                  <a:srgbClr val="3C5790"/>
                </a:solidFill>
              </a:rPr>
              <a:t> we can change a single service and deploy it independently of the rest of the 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allow the functionality to be consumed in </a:t>
            </a:r>
            <a:r>
              <a:rPr lang="en-US" sz="1400">
                <a:solidFill>
                  <a:srgbClr val="3C5790"/>
                </a:solidFill>
              </a:rPr>
              <a:t>different ways </a:t>
            </a:r>
            <a:r>
              <a:rPr lang="en-US" sz="1400" dirty="0">
                <a:solidFill>
                  <a:srgbClr val="3C5790"/>
                </a:solidFill>
              </a:rPr>
              <a:t>for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29253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Spring Boot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Spring Boot is a java framework for building microservices based on Spring DI.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allows the creation of services through reduced boilerplate, configuration.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Spring Boot offers a large collection of sets of libraries.</a:t>
            </a:r>
          </a:p>
        </p:txBody>
      </p:sp>
    </p:spTree>
    <p:extLst>
      <p:ext uri="{BB962C8B-B14F-4D97-AF65-F5344CB8AC3E}">
        <p14:creationId xmlns:p14="http://schemas.microsoft.com/office/powerpoint/2010/main" val="4112527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Spring Boot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Best way to create a project is by using the Spring INITIALIZR (http://start.spring.io/).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Spring Boot CLI can also be used also.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57" y="2612571"/>
            <a:ext cx="8184143" cy="33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4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Spring Boot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spring </a:t>
            </a:r>
            <a:r>
              <a:rPr lang="en-US" sz="1400" dirty="0" err="1">
                <a:solidFill>
                  <a:srgbClr val="3C5790"/>
                </a:solidFill>
              </a:rPr>
              <a:t>init</a:t>
            </a:r>
            <a:r>
              <a:rPr lang="en-US" sz="1400" dirty="0">
                <a:solidFill>
                  <a:srgbClr val="3C5790"/>
                </a:solidFill>
              </a:rPr>
              <a:t> --build maven --</a:t>
            </a:r>
            <a:r>
              <a:rPr lang="en-US" sz="1400" dirty="0" err="1">
                <a:solidFill>
                  <a:srgbClr val="3C5790"/>
                </a:solidFill>
              </a:rPr>
              <a:t>groupId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com.examples</a:t>
            </a:r>
            <a:r>
              <a:rPr lang="en-US" sz="1400" dirty="0">
                <a:solidFill>
                  <a:srgbClr val="3C5790"/>
                </a:solidFill>
              </a:rPr>
              <a:t> --version 1.0 --java-version 1.8 --dependencies web --name hello-</a:t>
            </a:r>
            <a:r>
              <a:rPr lang="en-US" sz="1400" dirty="0" err="1">
                <a:solidFill>
                  <a:srgbClr val="3C5790"/>
                </a:solidFill>
              </a:rPr>
              <a:t>springboot</a:t>
            </a:r>
            <a:r>
              <a:rPr lang="en-US" sz="1400" dirty="0">
                <a:solidFill>
                  <a:srgbClr val="3C5790"/>
                </a:solidFill>
              </a:rPr>
              <a:t> hello-</a:t>
            </a:r>
            <a:r>
              <a:rPr lang="en-US" sz="1400" dirty="0" err="1">
                <a:solidFill>
                  <a:srgbClr val="3C5790"/>
                </a:solidFill>
              </a:rPr>
              <a:t>springboot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After running the command using Spring CLI a directory will be created with the name of the project.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Options: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--</a:t>
            </a:r>
            <a:r>
              <a:rPr lang="en-US" sz="1400" b="1" dirty="0">
                <a:solidFill>
                  <a:srgbClr val="3C5790"/>
                </a:solidFill>
              </a:rPr>
              <a:t>build</a:t>
            </a:r>
            <a:r>
              <a:rPr lang="en-US" sz="1400" dirty="0">
                <a:solidFill>
                  <a:srgbClr val="3C5790"/>
                </a:solidFill>
              </a:rPr>
              <a:t>: what management tool to use: maven or </a:t>
            </a:r>
            <a:r>
              <a:rPr lang="en-US" sz="1400" dirty="0" err="1">
                <a:solidFill>
                  <a:srgbClr val="3C5790"/>
                </a:solidFill>
              </a:rPr>
              <a:t>gradle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--</a:t>
            </a:r>
            <a:r>
              <a:rPr lang="en-US" sz="1400" b="1" dirty="0" err="1">
                <a:solidFill>
                  <a:srgbClr val="3C5790"/>
                </a:solidFill>
              </a:rPr>
              <a:t>groupId</a:t>
            </a:r>
            <a:r>
              <a:rPr lang="en-US" sz="1400" dirty="0">
                <a:solidFill>
                  <a:srgbClr val="3C5790"/>
                </a:solidFill>
              </a:rPr>
              <a:t>: used for maven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--</a:t>
            </a:r>
            <a:r>
              <a:rPr lang="en-US" sz="1400" b="1" dirty="0">
                <a:solidFill>
                  <a:srgbClr val="3C5790"/>
                </a:solidFill>
              </a:rPr>
              <a:t>version</a:t>
            </a:r>
            <a:r>
              <a:rPr lang="en-US" sz="1400" dirty="0">
                <a:solidFill>
                  <a:srgbClr val="3C5790"/>
                </a:solidFill>
              </a:rPr>
              <a:t>: application version.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--</a:t>
            </a:r>
            <a:r>
              <a:rPr lang="en-US" sz="1400" b="1" dirty="0">
                <a:solidFill>
                  <a:srgbClr val="3C5790"/>
                </a:solidFill>
              </a:rPr>
              <a:t>java-version</a:t>
            </a:r>
            <a:r>
              <a:rPr lang="en-US" sz="1400" dirty="0">
                <a:solidFill>
                  <a:srgbClr val="3C5790"/>
                </a:solidFill>
              </a:rPr>
              <a:t>: specifies compiler build version for the JDK.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--</a:t>
            </a:r>
            <a:r>
              <a:rPr lang="en-US" sz="1400" b="1" dirty="0">
                <a:solidFill>
                  <a:srgbClr val="3C5790"/>
                </a:solidFill>
              </a:rPr>
              <a:t>dependencies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  <a:r>
              <a:rPr lang="en-US" sz="1400" dirty="0" err="1">
                <a:solidFill>
                  <a:srgbClr val="3C5790"/>
                </a:solidFill>
              </a:rPr>
              <a:t>jpa</a:t>
            </a:r>
            <a:r>
              <a:rPr lang="en-US" sz="1400" dirty="0">
                <a:solidFill>
                  <a:srgbClr val="3C5790"/>
                </a:solidFill>
              </a:rPr>
              <a:t>, security, </a:t>
            </a:r>
            <a:r>
              <a:rPr lang="en-US" sz="1400" dirty="0" err="1">
                <a:solidFill>
                  <a:srgbClr val="3C5790"/>
                </a:solidFill>
              </a:rPr>
              <a:t>cassandra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start the application with maven we need to run: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mvn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spring-boot:run</a:t>
            </a:r>
            <a:endParaRPr lang="en-US" sz="1400" b="1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2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Spring Boot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create rest controllers using </a:t>
            </a:r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RestController</a:t>
            </a:r>
            <a:r>
              <a:rPr lang="en-US" sz="1400" dirty="0">
                <a:solidFill>
                  <a:srgbClr val="3C5790"/>
                </a:solidFill>
              </a:rPr>
              <a:t> annotation to tell Spring that we are exposing HTTP endpoints.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</a:t>
            </a:r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RequestMapping</a:t>
            </a:r>
            <a:r>
              <a:rPr lang="en-US" sz="1400" dirty="0">
                <a:solidFill>
                  <a:srgbClr val="3C5790"/>
                </a:solidFill>
              </a:rPr>
              <a:t> we specify parts of the HTTP URI path to classes, methods and parameters in the code.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build and run the application again we use: </a:t>
            </a:r>
            <a:r>
              <a:rPr lang="en-US" sz="1400" b="1" dirty="0" err="1">
                <a:solidFill>
                  <a:srgbClr val="3C5790"/>
                </a:solidFill>
              </a:rPr>
              <a:t>mvn</a:t>
            </a:r>
            <a:r>
              <a:rPr lang="en-US" sz="1400" b="1" dirty="0">
                <a:solidFill>
                  <a:srgbClr val="3C5790"/>
                </a:solidFill>
              </a:rPr>
              <a:t> clean package </a:t>
            </a:r>
            <a:r>
              <a:rPr lang="en-US" sz="1400" b="1" dirty="0" err="1">
                <a:solidFill>
                  <a:srgbClr val="3C5790"/>
                </a:solidFill>
              </a:rPr>
              <a:t>spring-boot:run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088734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10892</TotalTime>
  <Words>1754</Words>
  <Application>Microsoft Office PowerPoint</Application>
  <PresentationFormat>On-screen Show (4:3)</PresentationFormat>
  <Paragraphs>168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143</vt:lpstr>
      <vt:lpstr>Java Microservices</vt:lpstr>
      <vt:lpstr>Contents</vt:lpstr>
      <vt:lpstr>What are Microservices?</vt:lpstr>
      <vt:lpstr>Features</vt:lpstr>
      <vt:lpstr>Features (cont.)</vt:lpstr>
      <vt:lpstr>Spring Boot</vt:lpstr>
      <vt:lpstr>Spring Boot (cont.)</vt:lpstr>
      <vt:lpstr>Spring Boot (cont.)</vt:lpstr>
      <vt:lpstr>Spring Boot (cont.)</vt:lpstr>
      <vt:lpstr>Spring Boot (cont.)</vt:lpstr>
      <vt:lpstr>Spring Boot (cont.)</vt:lpstr>
      <vt:lpstr>Dropwizard</vt:lpstr>
      <vt:lpstr>Dropwizard (cont.)</vt:lpstr>
      <vt:lpstr>Dropwizard (cont.)</vt:lpstr>
      <vt:lpstr>Dropwizard (cont.)</vt:lpstr>
      <vt:lpstr>Dropwizard (cont.)</vt:lpstr>
      <vt:lpstr>Dropwizard (cont.)</vt:lpstr>
      <vt:lpstr>Dropwizard (cont.)</vt:lpstr>
      <vt:lpstr>WildFly Swarm</vt:lpstr>
      <vt:lpstr>WildFly Swarm (cont.)</vt:lpstr>
      <vt:lpstr>WildFly Swarm (cont.)</vt:lpstr>
      <vt:lpstr>WildFly Swarm (cont.)</vt:lpstr>
      <vt:lpstr>WildFly Swarm (cont.)</vt:lpstr>
      <vt:lpstr>WildFly Swarm (cont.)</vt:lpstr>
      <vt:lpstr>WildFly Swarm (cont.)</vt:lpstr>
      <vt:lpstr>WildFly Swarm (cont.)</vt:lpstr>
      <vt:lpstr>WildFly Swarm (cont.)</vt:lpstr>
      <vt:lpstr>Deploy to Docker and Kubernetes</vt:lpstr>
      <vt:lpstr>Deploy to Docker and Kubernetes </vt:lpstr>
      <vt:lpstr>Deploy to Docker and Kubernetes</vt:lpstr>
      <vt:lpstr>Deploy to Docker and Kubernetes</vt:lpstr>
      <vt:lpstr>Deploy to Docker and Kubernetes</vt:lpstr>
      <vt:lpstr>Deploy to Docker and Kubernetes</vt:lpstr>
      <vt:lpstr>Deploy to Docker and Kubernetes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786</cp:revision>
  <dcterms:created xsi:type="dcterms:W3CDTF">2012-04-12T06:19:17Z</dcterms:created>
  <dcterms:modified xsi:type="dcterms:W3CDTF">2017-06-19T06:32:17Z</dcterms:modified>
</cp:coreProperties>
</file>