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1" r:id="rId5"/>
    <p:sldId id="300" r:id="rId6"/>
    <p:sldId id="302" r:id="rId7"/>
    <p:sldId id="303" r:id="rId8"/>
    <p:sldId id="304" r:id="rId9"/>
    <p:sldId id="306" r:id="rId10"/>
    <p:sldId id="329" r:id="rId11"/>
    <p:sldId id="308" r:id="rId12"/>
    <p:sldId id="309" r:id="rId13"/>
    <p:sldId id="310" r:id="rId14"/>
    <p:sldId id="313" r:id="rId15"/>
    <p:sldId id="311" r:id="rId16"/>
    <p:sldId id="307" r:id="rId17"/>
    <p:sldId id="312" r:id="rId18"/>
    <p:sldId id="314" r:id="rId19"/>
    <p:sldId id="315" r:id="rId20"/>
    <p:sldId id="316" r:id="rId21"/>
    <p:sldId id="320" r:id="rId22"/>
    <p:sldId id="332" r:id="rId23"/>
    <p:sldId id="317" r:id="rId24"/>
    <p:sldId id="318" r:id="rId25"/>
    <p:sldId id="331" r:id="rId26"/>
    <p:sldId id="319" r:id="rId27"/>
    <p:sldId id="330" r:id="rId28"/>
    <p:sldId id="321" r:id="rId29"/>
    <p:sldId id="333" r:id="rId30"/>
    <p:sldId id="334" r:id="rId31"/>
    <p:sldId id="322" r:id="rId32"/>
    <p:sldId id="325" r:id="rId33"/>
    <p:sldId id="335" r:id="rId34"/>
    <p:sldId id="323" r:id="rId35"/>
    <p:sldId id="324" r:id="rId36"/>
    <p:sldId id="326" r:id="rId37"/>
    <p:sldId id="327" r:id="rId38"/>
    <p:sldId id="328" r:id="rId39"/>
    <p:sldId id="336" r:id="rId40"/>
    <p:sldId id="337" r:id="rId41"/>
    <p:sldId id="259" r:id="rId42"/>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4" autoAdjust="0"/>
    <p:restoredTop sz="94660"/>
  </p:normalViewPr>
  <p:slideViewPr>
    <p:cSldViewPr>
      <p:cViewPr varScale="1">
        <p:scale>
          <a:sx n="82" d="100"/>
          <a:sy n="82" d="100"/>
        </p:scale>
        <p:origin x="1459"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18/06/2017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18/06/2017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18/06/2017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18/06/2017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18/06/2017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18/06/2017</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18/06/2017</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18/06/2017</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18/06/2017</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18/06/2017</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18/06/2017</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18/06/2017</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ro-RO" sz="4000" dirty="0">
                <a:solidFill>
                  <a:schemeClr val="bg1"/>
                </a:solidFill>
              </a:rPr>
              <a:t>Java </a:t>
            </a:r>
            <a:r>
              <a:rPr lang="en-US" sz="4000" dirty="0" err="1">
                <a:solidFill>
                  <a:schemeClr val="bg1"/>
                </a:solidFill>
              </a:rPr>
              <a:t>Optmization</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Core (cont.)</a:t>
            </a:r>
            <a:endParaRPr lang="fr-CA" sz="3000" dirty="0">
              <a:solidFill>
                <a:schemeClr val="bg1"/>
              </a:solidFill>
            </a:endParaRPr>
          </a:p>
        </p:txBody>
      </p:sp>
      <p:pic>
        <p:nvPicPr>
          <p:cNvPr id="2" name="Picture 1">
            <a:extLst>
              <a:ext uri="{FF2B5EF4-FFF2-40B4-BE49-F238E27FC236}">
                <a16:creationId xmlns:a16="http://schemas.microsoft.com/office/drawing/2014/main" id="{4DF96B36-DA66-421C-B414-477F38DFC904}"/>
              </a:ext>
            </a:extLst>
          </p:cNvPr>
          <p:cNvPicPr>
            <a:picLocks noChangeAspect="1"/>
          </p:cNvPicPr>
          <p:nvPr/>
        </p:nvPicPr>
        <p:blipFill>
          <a:blip r:embed="rId3"/>
          <a:stretch>
            <a:fillRect/>
          </a:stretch>
        </p:blipFill>
        <p:spPr>
          <a:xfrm>
            <a:off x="854924" y="1957618"/>
            <a:ext cx="6993676" cy="4829352"/>
          </a:xfrm>
          <a:prstGeom prst="rect">
            <a:avLst/>
          </a:prstGeom>
        </p:spPr>
      </p:pic>
    </p:spTree>
    <p:extLst>
      <p:ext uri="{BB962C8B-B14F-4D97-AF65-F5344CB8AC3E}">
        <p14:creationId xmlns:p14="http://schemas.microsoft.com/office/powerpoint/2010/main" val="492643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JVM</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1066800"/>
          </a:xfrm>
        </p:spPr>
        <p:txBody>
          <a:bodyPr/>
          <a:lstStyle/>
          <a:p>
            <a:r>
              <a:rPr lang="en-US" sz="1400" dirty="0">
                <a:solidFill>
                  <a:srgbClr val="3C5790"/>
                </a:solidFill>
              </a:rPr>
              <a:t>Bytecode is an intermediate representation that is not tied to a specific machine architecture.</a:t>
            </a:r>
          </a:p>
          <a:p>
            <a:r>
              <a:rPr lang="en-US" sz="1400" dirty="0">
                <a:solidFill>
                  <a:srgbClr val="3C5790"/>
                </a:solidFill>
              </a:rPr>
              <a:t>Decoupling from the machine architecture provides portability, meaning developed software can run on any platform supported by the JVM and provides an abstraction from the Java language.</a:t>
            </a:r>
          </a:p>
        </p:txBody>
      </p:sp>
      <p:pic>
        <p:nvPicPr>
          <p:cNvPr id="2" name="Picture 1">
            <a:extLst>
              <a:ext uri="{FF2B5EF4-FFF2-40B4-BE49-F238E27FC236}">
                <a16:creationId xmlns:a16="http://schemas.microsoft.com/office/drawing/2014/main" id="{AF884BB9-8790-44F7-A35D-E94D124DC6D0}"/>
              </a:ext>
            </a:extLst>
          </p:cNvPr>
          <p:cNvPicPr>
            <a:picLocks noChangeAspect="1"/>
          </p:cNvPicPr>
          <p:nvPr/>
        </p:nvPicPr>
        <p:blipFill>
          <a:blip r:embed="rId3"/>
          <a:stretch>
            <a:fillRect/>
          </a:stretch>
        </p:blipFill>
        <p:spPr>
          <a:xfrm>
            <a:off x="3200400" y="2895600"/>
            <a:ext cx="1981640" cy="3571082"/>
          </a:xfrm>
          <a:prstGeom prst="rect">
            <a:avLst/>
          </a:prstGeom>
        </p:spPr>
      </p:pic>
    </p:spTree>
    <p:extLst>
      <p:ext uri="{BB962C8B-B14F-4D97-AF65-F5344CB8AC3E}">
        <p14:creationId xmlns:p14="http://schemas.microsoft.com/office/powerpoint/2010/main" val="3648674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JVM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Regardless of the source code compiler used, the resulting class file has a defined structure specified by the VM specification.</a:t>
            </a:r>
          </a:p>
          <a:p>
            <a:r>
              <a:rPr lang="en-US" sz="1400" dirty="0">
                <a:solidFill>
                  <a:srgbClr val="3C5790"/>
                </a:solidFill>
              </a:rPr>
              <a:t>Any class that is loaded by the JVM will be verified to conform to the expected format before being allowed to run.</a:t>
            </a:r>
          </a:p>
        </p:txBody>
      </p:sp>
    </p:spTree>
    <p:extLst>
      <p:ext uri="{BB962C8B-B14F-4D97-AF65-F5344CB8AC3E}">
        <p14:creationId xmlns:p14="http://schemas.microsoft.com/office/powerpoint/2010/main" val="1647720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JVM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Class anatomy:</a:t>
            </a:r>
          </a:p>
          <a:p>
            <a:r>
              <a:rPr lang="en-US" sz="1400" b="1" dirty="0">
                <a:solidFill>
                  <a:srgbClr val="3C5790"/>
                </a:solidFill>
              </a:rPr>
              <a:t>Magic</a:t>
            </a:r>
            <a:r>
              <a:rPr lang="en-US" sz="1400" dirty="0">
                <a:solidFill>
                  <a:srgbClr val="3C5790"/>
                </a:solidFill>
              </a:rPr>
              <a:t> </a:t>
            </a:r>
            <a:r>
              <a:rPr lang="en-US" sz="1400" b="1" dirty="0">
                <a:solidFill>
                  <a:srgbClr val="3C5790"/>
                </a:solidFill>
              </a:rPr>
              <a:t>number</a:t>
            </a:r>
            <a:r>
              <a:rPr lang="en-US" sz="1400" dirty="0">
                <a:solidFill>
                  <a:srgbClr val="3C5790"/>
                </a:solidFill>
              </a:rPr>
              <a:t>: 0xCAFEBABE.</a:t>
            </a:r>
          </a:p>
          <a:p>
            <a:r>
              <a:rPr lang="en-US" sz="1400" b="1" dirty="0">
                <a:solidFill>
                  <a:srgbClr val="3C5790"/>
                </a:solidFill>
              </a:rPr>
              <a:t>Class File Format Version</a:t>
            </a:r>
            <a:r>
              <a:rPr lang="en-US" sz="1400" dirty="0">
                <a:solidFill>
                  <a:srgbClr val="3C5790"/>
                </a:solidFill>
              </a:rPr>
              <a:t>: minor and major version of the class</a:t>
            </a:r>
          </a:p>
          <a:p>
            <a:r>
              <a:rPr lang="en-US" sz="1400" b="1" dirty="0">
                <a:solidFill>
                  <a:srgbClr val="3C5790"/>
                </a:solidFill>
              </a:rPr>
              <a:t>Constant</a:t>
            </a:r>
            <a:r>
              <a:rPr lang="en-US" sz="1400" dirty="0">
                <a:solidFill>
                  <a:srgbClr val="3C5790"/>
                </a:solidFill>
              </a:rPr>
              <a:t> </a:t>
            </a:r>
            <a:r>
              <a:rPr lang="en-US" sz="1400" b="1" dirty="0">
                <a:solidFill>
                  <a:srgbClr val="3C5790"/>
                </a:solidFill>
              </a:rPr>
              <a:t>Pool</a:t>
            </a:r>
            <a:r>
              <a:rPr lang="en-US" sz="1400" dirty="0">
                <a:solidFill>
                  <a:srgbClr val="3C5790"/>
                </a:solidFill>
              </a:rPr>
              <a:t>: pool of constants for the class</a:t>
            </a:r>
          </a:p>
          <a:p>
            <a:r>
              <a:rPr lang="en-US" sz="1400" b="1" dirty="0">
                <a:solidFill>
                  <a:srgbClr val="3C5790"/>
                </a:solidFill>
              </a:rPr>
              <a:t>Access</a:t>
            </a:r>
            <a:r>
              <a:rPr lang="en-US" sz="1400" dirty="0">
                <a:solidFill>
                  <a:srgbClr val="3C5790"/>
                </a:solidFill>
              </a:rPr>
              <a:t> </a:t>
            </a:r>
            <a:r>
              <a:rPr lang="en-US" sz="1400" b="1" dirty="0">
                <a:solidFill>
                  <a:srgbClr val="3C5790"/>
                </a:solidFill>
              </a:rPr>
              <a:t>Flags</a:t>
            </a:r>
            <a:r>
              <a:rPr lang="en-US" sz="1400" dirty="0">
                <a:solidFill>
                  <a:srgbClr val="3C5790"/>
                </a:solidFill>
              </a:rPr>
              <a:t>: indicators if the class is abstract, static, etc.</a:t>
            </a:r>
          </a:p>
          <a:p>
            <a:r>
              <a:rPr lang="en-US" sz="1400" b="1" dirty="0">
                <a:solidFill>
                  <a:srgbClr val="3C5790"/>
                </a:solidFill>
              </a:rPr>
              <a:t>This</a:t>
            </a:r>
            <a:r>
              <a:rPr lang="en-US" sz="1400" dirty="0">
                <a:solidFill>
                  <a:srgbClr val="3C5790"/>
                </a:solidFill>
              </a:rPr>
              <a:t> </a:t>
            </a:r>
            <a:r>
              <a:rPr lang="en-US" sz="1400" b="1" dirty="0">
                <a:solidFill>
                  <a:srgbClr val="3C5790"/>
                </a:solidFill>
              </a:rPr>
              <a:t>Class</a:t>
            </a:r>
            <a:r>
              <a:rPr lang="en-US" sz="1400" dirty="0">
                <a:solidFill>
                  <a:srgbClr val="3C5790"/>
                </a:solidFill>
              </a:rPr>
              <a:t>: name of the current class</a:t>
            </a:r>
          </a:p>
          <a:p>
            <a:r>
              <a:rPr lang="en-US" sz="1400" b="1" dirty="0">
                <a:solidFill>
                  <a:srgbClr val="3C5790"/>
                </a:solidFill>
              </a:rPr>
              <a:t>Super</a:t>
            </a:r>
            <a:r>
              <a:rPr lang="en-US" sz="1400" dirty="0">
                <a:solidFill>
                  <a:srgbClr val="3C5790"/>
                </a:solidFill>
              </a:rPr>
              <a:t> </a:t>
            </a:r>
            <a:r>
              <a:rPr lang="en-US" sz="1400" b="1" dirty="0">
                <a:solidFill>
                  <a:srgbClr val="3C5790"/>
                </a:solidFill>
              </a:rPr>
              <a:t>Class</a:t>
            </a:r>
            <a:r>
              <a:rPr lang="en-US" sz="1400" dirty="0">
                <a:solidFill>
                  <a:srgbClr val="3C5790"/>
                </a:solidFill>
              </a:rPr>
              <a:t>: name of the super class</a:t>
            </a:r>
          </a:p>
          <a:p>
            <a:r>
              <a:rPr lang="en-US" sz="1400" b="1" dirty="0">
                <a:solidFill>
                  <a:srgbClr val="3C5790"/>
                </a:solidFill>
              </a:rPr>
              <a:t>Interfaces</a:t>
            </a:r>
            <a:r>
              <a:rPr lang="en-US" sz="1400" dirty="0">
                <a:solidFill>
                  <a:srgbClr val="3C5790"/>
                </a:solidFill>
              </a:rPr>
              <a:t>: any interfaces in the class</a:t>
            </a:r>
          </a:p>
          <a:p>
            <a:r>
              <a:rPr lang="en-US" sz="1400" b="1" dirty="0">
                <a:solidFill>
                  <a:srgbClr val="3C5790"/>
                </a:solidFill>
              </a:rPr>
              <a:t>Fields</a:t>
            </a:r>
            <a:r>
              <a:rPr lang="en-US" sz="1400" dirty="0">
                <a:solidFill>
                  <a:srgbClr val="3C5790"/>
                </a:solidFill>
              </a:rPr>
              <a:t>: any fields in the class</a:t>
            </a:r>
          </a:p>
          <a:p>
            <a:r>
              <a:rPr lang="en-US" sz="1400" b="1" dirty="0">
                <a:solidFill>
                  <a:srgbClr val="3C5790"/>
                </a:solidFill>
              </a:rPr>
              <a:t>Methods</a:t>
            </a:r>
            <a:r>
              <a:rPr lang="en-US" sz="1400" dirty="0">
                <a:solidFill>
                  <a:srgbClr val="3C5790"/>
                </a:solidFill>
              </a:rPr>
              <a:t>: any methods in the class</a:t>
            </a:r>
          </a:p>
          <a:p>
            <a:r>
              <a:rPr lang="en-US" sz="1400" b="1" dirty="0">
                <a:solidFill>
                  <a:srgbClr val="3C5790"/>
                </a:solidFill>
              </a:rPr>
              <a:t>Attributes</a:t>
            </a:r>
            <a:r>
              <a:rPr lang="en-US" sz="1400" dirty="0">
                <a:solidFill>
                  <a:srgbClr val="3C5790"/>
                </a:solidFill>
              </a:rPr>
              <a:t>: any attributes of the class.</a:t>
            </a:r>
          </a:p>
          <a:p>
            <a:endParaRPr lang="en-US" sz="1400" dirty="0">
              <a:solidFill>
                <a:srgbClr val="3C5790"/>
              </a:solidFill>
            </a:endParaRPr>
          </a:p>
        </p:txBody>
      </p:sp>
    </p:spTree>
    <p:extLst>
      <p:ext uri="{BB962C8B-B14F-4D97-AF65-F5344CB8AC3E}">
        <p14:creationId xmlns:p14="http://schemas.microsoft.com/office/powerpoint/2010/main" val="4218200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JVM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Every class file starts with the magic number 0xCAFEBABE, the first 4 bytes in </a:t>
            </a:r>
            <a:r>
              <a:rPr lang="en-US" sz="1400" dirty="0" err="1">
                <a:solidFill>
                  <a:srgbClr val="3C5790"/>
                </a:solidFill>
              </a:rPr>
              <a:t>hexidecimal</a:t>
            </a:r>
            <a:r>
              <a:rPr lang="en-US" sz="1400" dirty="0">
                <a:solidFill>
                  <a:srgbClr val="3C5790"/>
                </a:solidFill>
              </a:rPr>
              <a:t> serving to denote the class file format.</a:t>
            </a:r>
          </a:p>
          <a:p>
            <a:r>
              <a:rPr lang="en-US" sz="1400" dirty="0">
                <a:solidFill>
                  <a:srgbClr val="3C5790"/>
                </a:solidFill>
              </a:rPr>
              <a:t>The following 4 bytes represent the minor and major versions used to compile the class file.</a:t>
            </a:r>
          </a:p>
          <a:p>
            <a:r>
              <a:rPr lang="en-US" sz="1400" dirty="0">
                <a:solidFill>
                  <a:srgbClr val="3C5790"/>
                </a:solidFill>
              </a:rPr>
              <a:t>The major minor version is checked by the </a:t>
            </a:r>
            <a:r>
              <a:rPr lang="en-US" sz="1400" dirty="0" err="1">
                <a:solidFill>
                  <a:srgbClr val="3C5790"/>
                </a:solidFill>
              </a:rPr>
              <a:t>classloader</a:t>
            </a:r>
            <a:r>
              <a:rPr lang="en-US" sz="1400" dirty="0">
                <a:solidFill>
                  <a:srgbClr val="3C5790"/>
                </a:solidFill>
              </a:rPr>
              <a:t> to ensure compatibility, if these aren't compatible an </a:t>
            </a:r>
            <a:r>
              <a:rPr lang="en-US" sz="1400" dirty="0" err="1">
                <a:solidFill>
                  <a:srgbClr val="3C5790"/>
                </a:solidFill>
              </a:rPr>
              <a:t>UnsupportedClassVersionError</a:t>
            </a:r>
            <a:r>
              <a:rPr lang="en-US" sz="1400" dirty="0">
                <a:solidFill>
                  <a:srgbClr val="3C5790"/>
                </a:solidFill>
              </a:rPr>
              <a:t> will be thrown at runtime.</a:t>
            </a:r>
          </a:p>
        </p:txBody>
      </p:sp>
    </p:spTree>
    <p:extLst>
      <p:ext uri="{BB962C8B-B14F-4D97-AF65-F5344CB8AC3E}">
        <p14:creationId xmlns:p14="http://schemas.microsoft.com/office/powerpoint/2010/main" val="3060605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JVM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685800"/>
          </a:xfrm>
        </p:spPr>
        <p:txBody>
          <a:bodyPr/>
          <a:lstStyle/>
          <a:p>
            <a:r>
              <a:rPr lang="en-US" sz="1400" dirty="0">
                <a:solidFill>
                  <a:srgbClr val="3C5790"/>
                </a:solidFill>
              </a:rPr>
              <a:t>We create a simple Java class that prints “Hello World”.</a:t>
            </a:r>
          </a:p>
        </p:txBody>
      </p:sp>
      <p:pic>
        <p:nvPicPr>
          <p:cNvPr id="2" name="Picture 1">
            <a:extLst>
              <a:ext uri="{FF2B5EF4-FFF2-40B4-BE49-F238E27FC236}">
                <a16:creationId xmlns:a16="http://schemas.microsoft.com/office/drawing/2014/main" id="{FBEEAEC4-163E-4853-97C1-290E5895FF76}"/>
              </a:ext>
            </a:extLst>
          </p:cNvPr>
          <p:cNvPicPr>
            <a:picLocks noChangeAspect="1"/>
          </p:cNvPicPr>
          <p:nvPr/>
        </p:nvPicPr>
        <p:blipFill>
          <a:blip r:embed="rId3"/>
          <a:stretch>
            <a:fillRect/>
          </a:stretch>
        </p:blipFill>
        <p:spPr>
          <a:xfrm>
            <a:off x="1647825" y="3276600"/>
            <a:ext cx="5543550" cy="2028825"/>
          </a:xfrm>
          <a:prstGeom prst="rect">
            <a:avLst/>
          </a:prstGeom>
        </p:spPr>
      </p:pic>
    </p:spTree>
    <p:extLst>
      <p:ext uri="{BB962C8B-B14F-4D97-AF65-F5344CB8AC3E}">
        <p14:creationId xmlns:p14="http://schemas.microsoft.com/office/powerpoint/2010/main" val="1845560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JVM (cont.)</a:t>
            </a:r>
            <a:endParaRPr lang="fr-CA" sz="3000" dirty="0">
              <a:solidFill>
                <a:schemeClr val="bg1"/>
              </a:solidFill>
            </a:endParaRPr>
          </a:p>
        </p:txBody>
      </p:sp>
      <p:pic>
        <p:nvPicPr>
          <p:cNvPr id="4" name="Picture 3">
            <a:extLst>
              <a:ext uri="{FF2B5EF4-FFF2-40B4-BE49-F238E27FC236}">
                <a16:creationId xmlns:a16="http://schemas.microsoft.com/office/drawing/2014/main" id="{4A7252F2-52E0-4195-ABAD-FC09D5C68F27}"/>
              </a:ext>
            </a:extLst>
          </p:cNvPr>
          <p:cNvPicPr>
            <a:picLocks noChangeAspect="1"/>
          </p:cNvPicPr>
          <p:nvPr/>
        </p:nvPicPr>
        <p:blipFill>
          <a:blip r:embed="rId3"/>
          <a:stretch>
            <a:fillRect/>
          </a:stretch>
        </p:blipFill>
        <p:spPr>
          <a:xfrm>
            <a:off x="609600" y="2743200"/>
            <a:ext cx="8043862" cy="4000469"/>
          </a:xfrm>
          <a:prstGeom prst="rect">
            <a:avLst/>
          </a:prstGeom>
        </p:spPr>
      </p:pic>
      <p:sp>
        <p:nvSpPr>
          <p:cNvPr id="7" name="Espace réservé du contenu 4">
            <a:extLst>
              <a:ext uri="{FF2B5EF4-FFF2-40B4-BE49-F238E27FC236}">
                <a16:creationId xmlns:a16="http://schemas.microsoft.com/office/drawing/2014/main" id="{EE87B971-AD7A-47D4-8550-76CA33574E0C}"/>
              </a:ext>
            </a:extLst>
          </p:cNvPr>
          <p:cNvSpPr>
            <a:spLocks noGrp="1"/>
          </p:cNvSpPr>
          <p:nvPr>
            <p:ph idx="1"/>
          </p:nvPr>
        </p:nvSpPr>
        <p:spPr>
          <a:xfrm>
            <a:off x="76200" y="1981200"/>
            <a:ext cx="8686800" cy="533400"/>
          </a:xfrm>
        </p:spPr>
        <p:txBody>
          <a:bodyPr/>
          <a:lstStyle/>
          <a:p>
            <a:r>
              <a:rPr lang="en-US" sz="1400" dirty="0">
                <a:solidFill>
                  <a:srgbClr val="3C5790"/>
                </a:solidFill>
              </a:rPr>
              <a:t>Java ships with a class file disassembler called </a:t>
            </a:r>
            <a:r>
              <a:rPr lang="en-US" sz="1400" b="1" dirty="0" err="1">
                <a:solidFill>
                  <a:srgbClr val="3C5790"/>
                </a:solidFill>
              </a:rPr>
              <a:t>javap</a:t>
            </a:r>
            <a:r>
              <a:rPr lang="en-US" sz="1400" dirty="0">
                <a:solidFill>
                  <a:srgbClr val="3C5790"/>
                </a:solidFill>
              </a:rPr>
              <a:t>, allowing inspection of .class files.</a:t>
            </a:r>
          </a:p>
        </p:txBody>
      </p:sp>
    </p:spTree>
    <p:extLst>
      <p:ext uri="{BB962C8B-B14F-4D97-AF65-F5344CB8AC3E}">
        <p14:creationId xmlns:p14="http://schemas.microsoft.com/office/powerpoint/2010/main" val="4183945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JVM (cont.)</a:t>
            </a:r>
            <a:endParaRPr lang="fr-CA" sz="3000" dirty="0">
              <a:solidFill>
                <a:schemeClr val="bg1"/>
              </a:solidFill>
            </a:endParaRPr>
          </a:p>
        </p:txBody>
      </p:sp>
      <p:sp>
        <p:nvSpPr>
          <p:cNvPr id="4099" name="Espace réservé du contenu 4"/>
          <p:cNvSpPr>
            <a:spLocks noGrp="1"/>
          </p:cNvSpPr>
          <p:nvPr>
            <p:ph idx="1"/>
          </p:nvPr>
        </p:nvSpPr>
        <p:spPr>
          <a:xfrm>
            <a:off x="6096000" y="1981200"/>
            <a:ext cx="2819400" cy="2286000"/>
          </a:xfrm>
        </p:spPr>
        <p:txBody>
          <a:bodyPr/>
          <a:lstStyle/>
          <a:p>
            <a:r>
              <a:rPr lang="en-US" sz="1400" dirty="0" err="1">
                <a:solidFill>
                  <a:srgbClr val="3C5790"/>
                </a:solidFill>
              </a:rPr>
              <a:t>javap</a:t>
            </a:r>
            <a:r>
              <a:rPr lang="en-US" sz="1400" dirty="0">
                <a:solidFill>
                  <a:srgbClr val="3C5790"/>
                </a:solidFill>
              </a:rPr>
              <a:t> also has a -v option that provides the full </a:t>
            </a:r>
            <a:r>
              <a:rPr lang="en-US" sz="1400" dirty="0" err="1">
                <a:solidFill>
                  <a:srgbClr val="3C5790"/>
                </a:solidFill>
              </a:rPr>
              <a:t>classfile</a:t>
            </a:r>
            <a:r>
              <a:rPr lang="en-US" sz="1400" dirty="0">
                <a:solidFill>
                  <a:srgbClr val="3C5790"/>
                </a:solidFill>
              </a:rPr>
              <a:t> header information and constant pool details.</a:t>
            </a:r>
          </a:p>
        </p:txBody>
      </p:sp>
      <p:pic>
        <p:nvPicPr>
          <p:cNvPr id="2" name="Picture 1">
            <a:extLst>
              <a:ext uri="{FF2B5EF4-FFF2-40B4-BE49-F238E27FC236}">
                <a16:creationId xmlns:a16="http://schemas.microsoft.com/office/drawing/2014/main" id="{0CC304D4-DE88-40E1-B960-551F7336AB65}"/>
              </a:ext>
            </a:extLst>
          </p:cNvPr>
          <p:cNvPicPr>
            <a:picLocks noChangeAspect="1"/>
          </p:cNvPicPr>
          <p:nvPr/>
        </p:nvPicPr>
        <p:blipFill>
          <a:blip r:embed="rId3"/>
          <a:stretch>
            <a:fillRect/>
          </a:stretch>
        </p:blipFill>
        <p:spPr>
          <a:xfrm>
            <a:off x="685800" y="1904999"/>
            <a:ext cx="5257800" cy="4870383"/>
          </a:xfrm>
          <a:prstGeom prst="rect">
            <a:avLst/>
          </a:prstGeom>
        </p:spPr>
      </p:pic>
    </p:spTree>
    <p:extLst>
      <p:ext uri="{BB962C8B-B14F-4D97-AF65-F5344CB8AC3E}">
        <p14:creationId xmlns:p14="http://schemas.microsoft.com/office/powerpoint/2010/main" val="1550530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JVM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The first instruction executed in the constructor is aload_0, which places the this reference onto the first position in the stack.</a:t>
            </a:r>
          </a:p>
          <a:p>
            <a:r>
              <a:rPr lang="en-US" sz="1400" dirty="0">
                <a:solidFill>
                  <a:srgbClr val="3C5790"/>
                </a:solidFill>
              </a:rPr>
              <a:t>The </a:t>
            </a:r>
            <a:r>
              <a:rPr lang="en-US" sz="1400" dirty="0" err="1">
                <a:solidFill>
                  <a:srgbClr val="3C5790"/>
                </a:solidFill>
              </a:rPr>
              <a:t>invokespecial</a:t>
            </a:r>
            <a:r>
              <a:rPr lang="en-US" sz="1400" dirty="0">
                <a:solidFill>
                  <a:srgbClr val="3C5790"/>
                </a:solidFill>
              </a:rPr>
              <a:t> command is then called, which invokes an instance method that has specific handling for calling super constructors and the creation of objects.</a:t>
            </a:r>
          </a:p>
          <a:p>
            <a:r>
              <a:rPr lang="en-US" sz="1400" dirty="0">
                <a:solidFill>
                  <a:srgbClr val="3C5790"/>
                </a:solidFill>
              </a:rPr>
              <a:t>Opcodes in the JVM are concise and represent the type, the operation and the interaction between local variables, the constant pool and the stack.</a:t>
            </a:r>
          </a:p>
          <a:p>
            <a:r>
              <a:rPr lang="en-US" sz="1400" dirty="0">
                <a:solidFill>
                  <a:srgbClr val="3C5790"/>
                </a:solidFill>
              </a:rPr>
              <a:t>iconst_0 pushes the </a:t>
            </a:r>
            <a:r>
              <a:rPr lang="en-US" sz="1400" dirty="0" err="1">
                <a:solidFill>
                  <a:srgbClr val="3C5790"/>
                </a:solidFill>
              </a:rPr>
              <a:t>int</a:t>
            </a:r>
            <a:r>
              <a:rPr lang="en-US" sz="1400" dirty="0">
                <a:solidFill>
                  <a:srgbClr val="3C5790"/>
                </a:solidFill>
              </a:rPr>
              <a:t> constant 0 onto the evaluation stack.</a:t>
            </a:r>
          </a:p>
          <a:p>
            <a:r>
              <a:rPr lang="en-US" sz="1400" dirty="0">
                <a:solidFill>
                  <a:srgbClr val="3C5790"/>
                </a:solidFill>
              </a:rPr>
              <a:t>istore_1 stores this constant value into the local variable at offset 1.</a:t>
            </a:r>
          </a:p>
          <a:p>
            <a:r>
              <a:rPr lang="en-US" sz="1400" dirty="0">
                <a:solidFill>
                  <a:srgbClr val="3C5790"/>
                </a:solidFill>
              </a:rPr>
              <a:t>The variable at offset 1 is then loaded back onto the stack and the constant 10 is pushed for comparison using </a:t>
            </a:r>
            <a:r>
              <a:rPr lang="en-US" sz="1400" dirty="0" err="1">
                <a:solidFill>
                  <a:srgbClr val="3C5790"/>
                </a:solidFill>
              </a:rPr>
              <a:t>if_icmpge</a:t>
            </a:r>
            <a:r>
              <a:rPr lang="en-US" sz="1400" dirty="0">
                <a:solidFill>
                  <a:srgbClr val="3C5790"/>
                </a:solidFill>
              </a:rPr>
              <a:t> (“if integer compare greater or equal”).</a:t>
            </a:r>
          </a:p>
        </p:txBody>
      </p:sp>
    </p:spTree>
    <p:extLst>
      <p:ext uri="{BB962C8B-B14F-4D97-AF65-F5344CB8AC3E}">
        <p14:creationId xmlns:p14="http://schemas.microsoft.com/office/powerpoint/2010/main" val="3872717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JVM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The JVM is a stack based interpreted machine.</a:t>
            </a:r>
          </a:p>
          <a:p>
            <a:r>
              <a:rPr lang="en-US" sz="1400" dirty="0">
                <a:solidFill>
                  <a:srgbClr val="3C5790"/>
                </a:solidFill>
              </a:rPr>
              <a:t>When our application is launched using the java HelloWorld command, the entry point into the application will be the main() method of </a:t>
            </a:r>
            <a:r>
              <a:rPr lang="en-US" sz="1400" dirty="0" err="1">
                <a:solidFill>
                  <a:srgbClr val="3C5790"/>
                </a:solidFill>
              </a:rPr>
              <a:t>HelloWorld.class</a:t>
            </a:r>
            <a:r>
              <a:rPr lang="en-US" sz="1400" dirty="0">
                <a:solidFill>
                  <a:srgbClr val="3C5790"/>
                </a:solidFill>
              </a:rPr>
              <a:t>.</a:t>
            </a:r>
          </a:p>
          <a:p>
            <a:r>
              <a:rPr lang="en-US" sz="1400" dirty="0">
                <a:solidFill>
                  <a:srgbClr val="3C5790"/>
                </a:solidFill>
              </a:rPr>
              <a:t>The OS starts the virtual machine process and a chain of class loaders is initialized.</a:t>
            </a:r>
          </a:p>
        </p:txBody>
      </p:sp>
    </p:spTree>
    <p:extLst>
      <p:ext uri="{BB962C8B-B14F-4D97-AF65-F5344CB8AC3E}">
        <p14:creationId xmlns:p14="http://schemas.microsoft.com/office/powerpoint/2010/main" val="534315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071688" y="16002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a:t>
            </a:r>
            <a:r>
              <a:rPr lang="ro-RO" sz="1600" dirty="0">
                <a:solidFill>
                  <a:srgbClr val="3C5790"/>
                </a:solidFill>
              </a:rPr>
              <a:t>Java</a:t>
            </a:r>
            <a:r>
              <a:rPr lang="en-US" sz="1600" dirty="0">
                <a:solidFill>
                  <a:srgbClr val="3C5790"/>
                </a:solidFill>
              </a:rPr>
              <a:t> </a:t>
            </a:r>
            <a:r>
              <a:rPr lang="fr-CA" sz="1600" dirty="0">
                <a:solidFill>
                  <a:srgbClr val="3C5790"/>
                </a:solidFill>
              </a:rPr>
              <a:t>?</a:t>
            </a:r>
            <a:endParaRPr lang="ro-RO" sz="1600" dirty="0">
              <a:solidFill>
                <a:srgbClr val="3C5790"/>
              </a:solidFill>
            </a:endParaRPr>
          </a:p>
          <a:p>
            <a:r>
              <a:rPr lang="ro-RO" sz="1600" dirty="0">
                <a:solidFill>
                  <a:srgbClr val="3C5790"/>
                </a:solidFill>
              </a:rPr>
              <a:t>History</a:t>
            </a:r>
          </a:p>
          <a:p>
            <a:r>
              <a:rPr lang="en-US" sz="1600" dirty="0">
                <a:solidFill>
                  <a:srgbClr val="3C5790"/>
                </a:solidFill>
              </a:rPr>
              <a:t>Core</a:t>
            </a:r>
          </a:p>
          <a:p>
            <a:r>
              <a:rPr lang="en-US" sz="1600" dirty="0">
                <a:solidFill>
                  <a:srgbClr val="3C5790"/>
                </a:solidFill>
              </a:rPr>
              <a:t>JVM</a:t>
            </a:r>
          </a:p>
          <a:p>
            <a:r>
              <a:rPr lang="en-US" sz="1600" dirty="0">
                <a:solidFill>
                  <a:srgbClr val="3C5790"/>
                </a:solidFill>
              </a:rPr>
              <a:t>Operating System</a:t>
            </a:r>
            <a:endParaRPr lang="ro-RO" sz="1600" dirty="0">
              <a:solidFill>
                <a:srgbClr val="3C5790"/>
              </a:solidFill>
            </a:endParaRPr>
          </a:p>
          <a:p>
            <a:r>
              <a:rPr lang="fr-CA" sz="1600" dirty="0">
                <a:solidFill>
                  <a:srgbClr val="3C5790"/>
                </a:solidFill>
              </a:rPr>
              <a:t>Bibliography</a:t>
            </a:r>
          </a:p>
          <a:p>
            <a:pPr>
              <a:buNone/>
            </a:pP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JVM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This initial loader is known as the Bootstrap </a:t>
            </a:r>
            <a:r>
              <a:rPr lang="en-US" sz="1400" dirty="0" err="1">
                <a:solidFill>
                  <a:srgbClr val="3C5790"/>
                </a:solidFill>
              </a:rPr>
              <a:t>classloader</a:t>
            </a:r>
            <a:r>
              <a:rPr lang="en-US" sz="1400" dirty="0">
                <a:solidFill>
                  <a:srgbClr val="3C5790"/>
                </a:solidFill>
              </a:rPr>
              <a:t>, and contains classes in the core Java runtime.</a:t>
            </a:r>
          </a:p>
          <a:p>
            <a:r>
              <a:rPr lang="en-US" sz="1400" dirty="0">
                <a:solidFill>
                  <a:srgbClr val="3C5790"/>
                </a:solidFill>
              </a:rPr>
              <a:t>In current versions these are loaded from rt.jar; this is changing in Java 9.</a:t>
            </a:r>
          </a:p>
          <a:p>
            <a:r>
              <a:rPr lang="en-US" sz="1400" dirty="0">
                <a:solidFill>
                  <a:srgbClr val="3C5790"/>
                </a:solidFill>
              </a:rPr>
              <a:t>The Extension </a:t>
            </a:r>
            <a:r>
              <a:rPr lang="en-US" sz="1400" dirty="0" err="1">
                <a:solidFill>
                  <a:srgbClr val="3C5790"/>
                </a:solidFill>
              </a:rPr>
              <a:t>classloader</a:t>
            </a:r>
            <a:r>
              <a:rPr lang="en-US" sz="1400" dirty="0">
                <a:solidFill>
                  <a:srgbClr val="3C5790"/>
                </a:solidFill>
              </a:rPr>
              <a:t> is created next, it defines its parent to be the Bootstrap </a:t>
            </a:r>
            <a:r>
              <a:rPr lang="en-US" sz="1400" dirty="0" err="1">
                <a:solidFill>
                  <a:srgbClr val="3C5790"/>
                </a:solidFill>
              </a:rPr>
              <a:t>classloader</a:t>
            </a:r>
            <a:r>
              <a:rPr lang="en-US" sz="1400" dirty="0">
                <a:solidFill>
                  <a:srgbClr val="3C5790"/>
                </a:solidFill>
              </a:rPr>
              <a:t>, and will delegate to parent if needed.</a:t>
            </a:r>
          </a:p>
          <a:p>
            <a:r>
              <a:rPr lang="en-US" sz="1400" dirty="0">
                <a:solidFill>
                  <a:srgbClr val="3C5790"/>
                </a:solidFill>
              </a:rPr>
              <a:t>Finally the Application </a:t>
            </a:r>
            <a:r>
              <a:rPr lang="en-US" sz="1400" dirty="0" err="1">
                <a:solidFill>
                  <a:srgbClr val="3C5790"/>
                </a:solidFill>
              </a:rPr>
              <a:t>classloader</a:t>
            </a:r>
            <a:r>
              <a:rPr lang="en-US" sz="1400" dirty="0">
                <a:solidFill>
                  <a:srgbClr val="3C5790"/>
                </a:solidFill>
              </a:rPr>
              <a:t> is created, which is responsible for loading in user classes from the defined </a:t>
            </a:r>
            <a:r>
              <a:rPr lang="en-US" sz="1400" dirty="0" err="1">
                <a:solidFill>
                  <a:srgbClr val="3C5790"/>
                </a:solidFill>
              </a:rPr>
              <a:t>classpath</a:t>
            </a:r>
            <a:r>
              <a:rPr lang="en-US" sz="1400" dirty="0">
                <a:solidFill>
                  <a:srgbClr val="3C5790"/>
                </a:solidFill>
              </a:rPr>
              <a:t>.</a:t>
            </a:r>
          </a:p>
        </p:txBody>
      </p:sp>
    </p:spTree>
    <p:extLst>
      <p:ext uri="{BB962C8B-B14F-4D97-AF65-F5344CB8AC3E}">
        <p14:creationId xmlns:p14="http://schemas.microsoft.com/office/powerpoint/2010/main" val="2565597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JVM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Java loads in dependencies on new classes when they are first encountered during the execution of the program. </a:t>
            </a:r>
          </a:p>
          <a:p>
            <a:r>
              <a:rPr lang="en-US" sz="1400" dirty="0">
                <a:solidFill>
                  <a:srgbClr val="3C5790"/>
                </a:solidFill>
              </a:rPr>
              <a:t>If a class loader fails to find a class it will try to delegate the lookup to the parent.</a:t>
            </a:r>
          </a:p>
          <a:p>
            <a:r>
              <a:rPr lang="en-US" sz="1400" dirty="0">
                <a:solidFill>
                  <a:srgbClr val="3C5790"/>
                </a:solidFill>
              </a:rPr>
              <a:t>If the chain of lookups reaches the bootstrap class loader and isn’t found a </a:t>
            </a:r>
            <a:r>
              <a:rPr lang="en-US" sz="1400" dirty="0" err="1">
                <a:solidFill>
                  <a:srgbClr val="3C5790"/>
                </a:solidFill>
              </a:rPr>
              <a:t>ClassNotFoundException</a:t>
            </a:r>
            <a:r>
              <a:rPr lang="en-US" sz="1400" dirty="0">
                <a:solidFill>
                  <a:srgbClr val="3C5790"/>
                </a:solidFill>
              </a:rPr>
              <a:t> will be thrown.</a:t>
            </a:r>
          </a:p>
        </p:txBody>
      </p:sp>
    </p:spTree>
    <p:extLst>
      <p:ext uri="{BB962C8B-B14F-4D97-AF65-F5344CB8AC3E}">
        <p14:creationId xmlns:p14="http://schemas.microsoft.com/office/powerpoint/2010/main" val="1439218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JVM (cont.)</a:t>
            </a:r>
            <a:endParaRPr lang="fr-CA" sz="3000" dirty="0">
              <a:solidFill>
                <a:schemeClr val="bg1"/>
              </a:solidFill>
            </a:endParaRPr>
          </a:p>
        </p:txBody>
      </p:sp>
      <p:pic>
        <p:nvPicPr>
          <p:cNvPr id="4" name="Picture 3">
            <a:extLst>
              <a:ext uri="{FF2B5EF4-FFF2-40B4-BE49-F238E27FC236}">
                <a16:creationId xmlns:a16="http://schemas.microsoft.com/office/drawing/2014/main" id="{F5B2B25F-1467-4385-BC69-737CCDD0DE5E}"/>
              </a:ext>
            </a:extLst>
          </p:cNvPr>
          <p:cNvPicPr>
            <a:picLocks noChangeAspect="1"/>
          </p:cNvPicPr>
          <p:nvPr/>
        </p:nvPicPr>
        <p:blipFill>
          <a:blip r:embed="rId3"/>
          <a:stretch>
            <a:fillRect/>
          </a:stretch>
        </p:blipFill>
        <p:spPr>
          <a:xfrm>
            <a:off x="1219200" y="1828800"/>
            <a:ext cx="5815013" cy="4940756"/>
          </a:xfrm>
          <a:prstGeom prst="rect">
            <a:avLst/>
          </a:prstGeom>
        </p:spPr>
      </p:pic>
    </p:spTree>
    <p:extLst>
      <p:ext uri="{BB962C8B-B14F-4D97-AF65-F5344CB8AC3E}">
        <p14:creationId xmlns:p14="http://schemas.microsoft.com/office/powerpoint/2010/main" val="1396566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JVM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762000"/>
          </a:xfrm>
        </p:spPr>
        <p:txBody>
          <a:bodyPr/>
          <a:lstStyle/>
          <a:p>
            <a:r>
              <a:rPr lang="en-US" sz="1400" dirty="0" err="1">
                <a:solidFill>
                  <a:srgbClr val="3C5790"/>
                </a:solidFill>
              </a:rPr>
              <a:t>HotSpot</a:t>
            </a:r>
            <a:r>
              <a:rPr lang="en-US" sz="1400" dirty="0">
                <a:solidFill>
                  <a:srgbClr val="3C5790"/>
                </a:solidFill>
              </a:rPr>
              <a:t> JVM</a:t>
            </a:r>
          </a:p>
        </p:txBody>
      </p:sp>
      <p:pic>
        <p:nvPicPr>
          <p:cNvPr id="2" name="Picture 1">
            <a:extLst>
              <a:ext uri="{FF2B5EF4-FFF2-40B4-BE49-F238E27FC236}">
                <a16:creationId xmlns:a16="http://schemas.microsoft.com/office/drawing/2014/main" id="{E6589E86-6FDB-4859-BA5F-57199DC862C6}"/>
              </a:ext>
            </a:extLst>
          </p:cNvPr>
          <p:cNvPicPr>
            <a:picLocks noChangeAspect="1"/>
          </p:cNvPicPr>
          <p:nvPr/>
        </p:nvPicPr>
        <p:blipFill>
          <a:blip r:embed="rId3"/>
          <a:stretch>
            <a:fillRect/>
          </a:stretch>
        </p:blipFill>
        <p:spPr>
          <a:xfrm>
            <a:off x="762000" y="2590800"/>
            <a:ext cx="7410450" cy="3638550"/>
          </a:xfrm>
          <a:prstGeom prst="rect">
            <a:avLst/>
          </a:prstGeom>
        </p:spPr>
      </p:pic>
    </p:spTree>
    <p:extLst>
      <p:ext uri="{BB962C8B-B14F-4D97-AF65-F5344CB8AC3E}">
        <p14:creationId xmlns:p14="http://schemas.microsoft.com/office/powerpoint/2010/main" val="26245628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JVM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In April 1999 Sun introduced one of the biggest changes to Java in terms of performance.</a:t>
            </a:r>
          </a:p>
          <a:p>
            <a:r>
              <a:rPr lang="en-US" sz="1400" dirty="0">
                <a:solidFill>
                  <a:srgbClr val="3C5790"/>
                </a:solidFill>
              </a:rPr>
              <a:t>The </a:t>
            </a:r>
            <a:r>
              <a:rPr lang="en-US" sz="1400" dirty="0" err="1">
                <a:solidFill>
                  <a:srgbClr val="3C5790"/>
                </a:solidFill>
              </a:rPr>
              <a:t>HotSpot</a:t>
            </a:r>
            <a:r>
              <a:rPr lang="en-US" sz="1400" dirty="0">
                <a:solidFill>
                  <a:srgbClr val="3C5790"/>
                </a:solidFill>
              </a:rPr>
              <a:t> virtual machine is a key feature of Java that has evolved to enable performance that is comparative to languages such as C and C++.</a:t>
            </a:r>
          </a:p>
          <a:p>
            <a:r>
              <a:rPr lang="en-US" sz="1400" dirty="0" err="1">
                <a:solidFill>
                  <a:srgbClr val="3C5790"/>
                </a:solidFill>
              </a:rPr>
              <a:t>HotSpot</a:t>
            </a:r>
            <a:r>
              <a:rPr lang="en-US" sz="1400" dirty="0">
                <a:solidFill>
                  <a:srgbClr val="3C5790"/>
                </a:solidFill>
              </a:rPr>
              <a:t> works by monitoring the application while it's running in interpreted mode and observing parts of code that are most frequently executed.</a:t>
            </a:r>
          </a:p>
          <a:p>
            <a:r>
              <a:rPr lang="en-US" sz="1400" dirty="0">
                <a:solidFill>
                  <a:srgbClr val="3C5790"/>
                </a:solidFill>
              </a:rPr>
              <a:t>During this analysis process programmatic trace information is captured that allows for more sophisticated optimization.</a:t>
            </a:r>
          </a:p>
        </p:txBody>
      </p:sp>
    </p:spTree>
    <p:extLst>
      <p:ext uri="{BB962C8B-B14F-4D97-AF65-F5344CB8AC3E}">
        <p14:creationId xmlns:p14="http://schemas.microsoft.com/office/powerpoint/2010/main" val="3225333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JVM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err="1">
                <a:solidFill>
                  <a:srgbClr val="3C5790"/>
                </a:solidFill>
              </a:rPr>
              <a:t>HotSpot</a:t>
            </a:r>
            <a:r>
              <a:rPr lang="en-US" sz="1400" dirty="0">
                <a:solidFill>
                  <a:srgbClr val="3C5790"/>
                </a:solidFill>
              </a:rPr>
              <a:t> Java Virtual Machine is composed of the following memory spaces:</a:t>
            </a:r>
          </a:p>
          <a:p>
            <a:r>
              <a:rPr lang="en-US" sz="1400" b="1" dirty="0">
                <a:solidFill>
                  <a:srgbClr val="3C5790"/>
                </a:solidFill>
              </a:rPr>
              <a:t>Java</a:t>
            </a:r>
            <a:r>
              <a:rPr lang="en-US" sz="1400" dirty="0">
                <a:solidFill>
                  <a:srgbClr val="3C5790"/>
                </a:solidFill>
              </a:rPr>
              <a:t> </a:t>
            </a:r>
            <a:r>
              <a:rPr lang="en-US" sz="1400" b="1" dirty="0">
                <a:solidFill>
                  <a:srgbClr val="3C5790"/>
                </a:solidFill>
              </a:rPr>
              <a:t>Heap</a:t>
            </a:r>
            <a:r>
              <a:rPr lang="en-US" sz="1400" dirty="0">
                <a:solidFill>
                  <a:srgbClr val="3C5790"/>
                </a:solidFill>
              </a:rPr>
              <a:t>: Primary storage of the Java program class instances and arrays.</a:t>
            </a:r>
          </a:p>
          <a:p>
            <a:r>
              <a:rPr lang="en-US" sz="1400" b="1" dirty="0">
                <a:solidFill>
                  <a:srgbClr val="3C5790"/>
                </a:solidFill>
              </a:rPr>
              <a:t>Permanent</a:t>
            </a:r>
            <a:r>
              <a:rPr lang="en-US" sz="1400" dirty="0">
                <a:solidFill>
                  <a:srgbClr val="3C5790"/>
                </a:solidFill>
              </a:rPr>
              <a:t> </a:t>
            </a:r>
            <a:r>
              <a:rPr lang="en-US" sz="1400" b="1" dirty="0">
                <a:solidFill>
                  <a:srgbClr val="3C5790"/>
                </a:solidFill>
              </a:rPr>
              <a:t>Generation</a:t>
            </a:r>
            <a:r>
              <a:rPr lang="en-US" sz="1400" dirty="0">
                <a:solidFill>
                  <a:srgbClr val="3C5790"/>
                </a:solidFill>
              </a:rPr>
              <a:t>(JDK 1.7 and older): primary storage for the Java class metadata.</a:t>
            </a:r>
          </a:p>
          <a:p>
            <a:r>
              <a:rPr lang="en-US" sz="1400" b="1" dirty="0" err="1">
                <a:solidFill>
                  <a:srgbClr val="3C5790"/>
                </a:solidFill>
              </a:rPr>
              <a:t>Metaspace</a:t>
            </a:r>
            <a:r>
              <a:rPr lang="en-US" sz="1400" dirty="0">
                <a:solidFill>
                  <a:srgbClr val="3C5790"/>
                </a:solidFill>
              </a:rPr>
              <a:t> (JDK 1.8 and later):  the </a:t>
            </a:r>
            <a:r>
              <a:rPr lang="en-US" sz="1400" dirty="0" err="1">
                <a:solidFill>
                  <a:srgbClr val="3C5790"/>
                </a:solidFill>
              </a:rPr>
              <a:t>PermGen</a:t>
            </a:r>
            <a:r>
              <a:rPr lang="en-US" sz="1400" dirty="0">
                <a:solidFill>
                  <a:srgbClr val="3C5790"/>
                </a:solidFill>
              </a:rPr>
              <a:t> space is replaced by the </a:t>
            </a:r>
            <a:r>
              <a:rPr lang="en-US" sz="1400" dirty="0" err="1">
                <a:solidFill>
                  <a:srgbClr val="3C5790"/>
                </a:solidFill>
              </a:rPr>
              <a:t>metaspace</a:t>
            </a:r>
            <a:r>
              <a:rPr lang="en-US" sz="1400" dirty="0">
                <a:solidFill>
                  <a:srgbClr val="3C5790"/>
                </a:solidFill>
              </a:rPr>
              <a:t> and using native memory.</a:t>
            </a:r>
          </a:p>
          <a:p>
            <a:r>
              <a:rPr lang="en-US" sz="1400" b="1" dirty="0">
                <a:solidFill>
                  <a:srgbClr val="3C5790"/>
                </a:solidFill>
              </a:rPr>
              <a:t>Native</a:t>
            </a:r>
            <a:r>
              <a:rPr lang="en-US" sz="1400" dirty="0">
                <a:solidFill>
                  <a:srgbClr val="3C5790"/>
                </a:solidFill>
              </a:rPr>
              <a:t> </a:t>
            </a:r>
            <a:r>
              <a:rPr lang="en-US" sz="1400" b="1" dirty="0">
                <a:solidFill>
                  <a:srgbClr val="3C5790"/>
                </a:solidFill>
              </a:rPr>
              <a:t>Heap</a:t>
            </a:r>
            <a:r>
              <a:rPr lang="en-US" sz="1400" dirty="0">
                <a:solidFill>
                  <a:srgbClr val="3C5790"/>
                </a:solidFill>
              </a:rPr>
              <a:t>: native memory storage for the threads, stack, code cache including objects such as MMAP files and third party native libraries.</a:t>
            </a:r>
          </a:p>
        </p:txBody>
      </p:sp>
    </p:spTree>
    <p:extLst>
      <p:ext uri="{BB962C8B-B14F-4D97-AF65-F5344CB8AC3E}">
        <p14:creationId xmlns:p14="http://schemas.microsoft.com/office/powerpoint/2010/main" val="99737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JVM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The method of taking interpreted code and compiling once it passes a threshold is known as </a:t>
            </a:r>
            <a:r>
              <a:rPr lang="en-US" sz="1400" b="1" dirty="0">
                <a:solidFill>
                  <a:srgbClr val="3C5790"/>
                </a:solidFill>
              </a:rPr>
              <a:t>Just-In-Time(JIT)</a:t>
            </a:r>
            <a:r>
              <a:rPr lang="en-US" sz="1400" dirty="0">
                <a:solidFill>
                  <a:srgbClr val="3C5790"/>
                </a:solidFill>
              </a:rPr>
              <a:t> compilation.</a:t>
            </a:r>
          </a:p>
          <a:p>
            <a:r>
              <a:rPr lang="en-US" sz="1400" dirty="0">
                <a:solidFill>
                  <a:srgbClr val="3C5790"/>
                </a:solidFill>
              </a:rPr>
              <a:t>One of the key benefits of JIT is having trace information that is collected during the interpreted phase, enabling </a:t>
            </a:r>
            <a:r>
              <a:rPr lang="en-US" sz="1400" dirty="0" err="1">
                <a:solidFill>
                  <a:srgbClr val="3C5790"/>
                </a:solidFill>
              </a:rPr>
              <a:t>HotSpot</a:t>
            </a:r>
            <a:r>
              <a:rPr lang="en-US" sz="1400" dirty="0">
                <a:solidFill>
                  <a:srgbClr val="3C5790"/>
                </a:solidFill>
              </a:rPr>
              <a:t> to make more optimizations.</a:t>
            </a:r>
          </a:p>
          <a:p>
            <a:r>
              <a:rPr lang="en-US" sz="1400" dirty="0" err="1">
                <a:solidFill>
                  <a:srgbClr val="3C5790"/>
                </a:solidFill>
              </a:rPr>
              <a:t>HotSpot</a:t>
            </a:r>
            <a:r>
              <a:rPr lang="en-US" sz="1400" dirty="0">
                <a:solidFill>
                  <a:srgbClr val="3C5790"/>
                </a:solidFill>
              </a:rPr>
              <a:t> has improved with every new release.</a:t>
            </a:r>
          </a:p>
          <a:p>
            <a:r>
              <a:rPr lang="en-US" sz="1400" dirty="0" err="1">
                <a:solidFill>
                  <a:srgbClr val="3C5790"/>
                </a:solidFill>
              </a:rPr>
              <a:t>HotSpot’s</a:t>
            </a:r>
            <a:r>
              <a:rPr lang="en-US" sz="1400" dirty="0">
                <a:solidFill>
                  <a:srgbClr val="3C5790"/>
                </a:solidFill>
              </a:rPr>
              <a:t> compilation subsystem is one of the two most important subsystems that the virtual machine provides. The other is automatic memory management.</a:t>
            </a:r>
          </a:p>
        </p:txBody>
      </p:sp>
    </p:spTree>
    <p:extLst>
      <p:ext uri="{BB962C8B-B14F-4D97-AF65-F5344CB8AC3E}">
        <p14:creationId xmlns:p14="http://schemas.microsoft.com/office/powerpoint/2010/main" val="231613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JVM (cont.)</a:t>
            </a:r>
            <a:endParaRPr lang="fr-CA" sz="3000" dirty="0">
              <a:solidFill>
                <a:schemeClr val="bg1"/>
              </a:solidFill>
            </a:endParaRPr>
          </a:p>
        </p:txBody>
      </p:sp>
      <p:pic>
        <p:nvPicPr>
          <p:cNvPr id="4" name="Picture 3">
            <a:extLst>
              <a:ext uri="{FF2B5EF4-FFF2-40B4-BE49-F238E27FC236}">
                <a16:creationId xmlns:a16="http://schemas.microsoft.com/office/drawing/2014/main" id="{55E3CACA-4062-46F7-8572-BF0E78468A89}"/>
              </a:ext>
            </a:extLst>
          </p:cNvPr>
          <p:cNvPicPr>
            <a:picLocks noChangeAspect="1"/>
          </p:cNvPicPr>
          <p:nvPr/>
        </p:nvPicPr>
        <p:blipFill>
          <a:blip r:embed="rId3"/>
          <a:stretch>
            <a:fillRect/>
          </a:stretch>
        </p:blipFill>
        <p:spPr>
          <a:xfrm>
            <a:off x="1451021" y="1752600"/>
            <a:ext cx="4568779" cy="5019689"/>
          </a:xfrm>
          <a:prstGeom prst="rect">
            <a:avLst/>
          </a:prstGeom>
        </p:spPr>
      </p:pic>
    </p:spTree>
    <p:extLst>
      <p:ext uri="{BB962C8B-B14F-4D97-AF65-F5344CB8AC3E}">
        <p14:creationId xmlns:p14="http://schemas.microsoft.com/office/powerpoint/2010/main" val="3824146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JVM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In languages such as C, C\++ and Objective-C the programmer is responsible for managing the allocation and releasing of memory.</a:t>
            </a:r>
          </a:p>
          <a:p>
            <a:r>
              <a:rPr lang="en-US" sz="1400" dirty="0">
                <a:solidFill>
                  <a:srgbClr val="3C5790"/>
                </a:solidFill>
              </a:rPr>
              <a:t>The benefits of managing your own memory and lifetime of objects are more deterministic performance and the ability to tie resource lifetime to the creation and deletion of objects.</a:t>
            </a:r>
          </a:p>
          <a:p>
            <a:r>
              <a:rPr lang="en-US" sz="1400" dirty="0">
                <a:solidFill>
                  <a:srgbClr val="3C5790"/>
                </a:solidFill>
              </a:rPr>
              <a:t>Java looked to help resolve the problem by introducing automatically managed heap memory using a process known as Garbage Collection (GC).</a:t>
            </a:r>
          </a:p>
          <a:p>
            <a:r>
              <a:rPr lang="en-US" sz="1400" dirty="0">
                <a:solidFill>
                  <a:srgbClr val="3C5790"/>
                </a:solidFill>
              </a:rPr>
              <a:t>Garbage Collection is a non-deterministic process that triggers to recover and rescue no-longer needed memory when the JVM requires more memory for allocation.</a:t>
            </a:r>
          </a:p>
        </p:txBody>
      </p:sp>
    </p:spTree>
    <p:extLst>
      <p:ext uri="{BB962C8B-B14F-4D97-AF65-F5344CB8AC3E}">
        <p14:creationId xmlns:p14="http://schemas.microsoft.com/office/powerpoint/2010/main" val="3999388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JVM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In order to provide efficient garbage collection, the Heap is essentially divided into sub areas.</a:t>
            </a:r>
          </a:p>
          <a:p>
            <a:r>
              <a:rPr lang="en-US" sz="1400" b="1" dirty="0">
                <a:solidFill>
                  <a:srgbClr val="3C5790"/>
                </a:solidFill>
              </a:rPr>
              <a:t>Young Generation (nursery space)</a:t>
            </a:r>
          </a:p>
          <a:p>
            <a:pPr lvl="1"/>
            <a:r>
              <a:rPr lang="en-US" sz="1400" dirty="0">
                <a:solidFill>
                  <a:srgbClr val="3C5790"/>
                </a:solidFill>
              </a:rPr>
              <a:t>Part of the heap reserved for allocation of new or short-lived objects.</a:t>
            </a:r>
          </a:p>
          <a:p>
            <a:pPr lvl="1"/>
            <a:r>
              <a:rPr lang="en-US" sz="1400" dirty="0">
                <a:solidFill>
                  <a:srgbClr val="3C5790"/>
                </a:solidFill>
              </a:rPr>
              <a:t>Objects that have lived long enough in the young space are promoted to the old space.</a:t>
            </a:r>
          </a:p>
          <a:p>
            <a:pPr lvl="1"/>
            <a:r>
              <a:rPr lang="en-US" sz="1400" dirty="0">
                <a:solidFill>
                  <a:srgbClr val="3C5790"/>
                </a:solidFill>
              </a:rPr>
              <a:t>Garbage is collected by a fast but stop-the-world YG collector.</a:t>
            </a:r>
          </a:p>
          <a:p>
            <a:r>
              <a:rPr lang="en-US" sz="1400" b="1" dirty="0">
                <a:solidFill>
                  <a:srgbClr val="3C5790"/>
                </a:solidFill>
              </a:rPr>
              <a:t>Old Generation (tenured space)</a:t>
            </a:r>
          </a:p>
          <a:p>
            <a:pPr lvl="1"/>
            <a:r>
              <a:rPr lang="en-US" sz="1400" dirty="0">
                <a:solidFill>
                  <a:srgbClr val="3C5790"/>
                </a:solidFill>
              </a:rPr>
              <a:t>Part of the heap reserved for long-lived objects.</a:t>
            </a:r>
          </a:p>
          <a:p>
            <a:pPr lvl="1"/>
            <a:r>
              <a:rPr lang="en-US" sz="1400" dirty="0">
                <a:solidFill>
                  <a:srgbClr val="3C5790"/>
                </a:solidFill>
              </a:rPr>
              <a:t>Garbage is usually collected by a parallel or mostly concurrent collector.</a:t>
            </a:r>
          </a:p>
        </p:txBody>
      </p:sp>
    </p:spTree>
    <p:extLst>
      <p:ext uri="{BB962C8B-B14F-4D97-AF65-F5344CB8AC3E}">
        <p14:creationId xmlns:p14="http://schemas.microsoft.com/office/powerpoint/2010/main" val="1008372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a:t>
            </a:r>
            <a:r>
              <a:rPr lang="ro-RO" dirty="0">
                <a:solidFill>
                  <a:schemeClr val="bg1"/>
                </a:solidFill>
              </a:rPr>
              <a:t>Java</a:t>
            </a:r>
            <a:r>
              <a:rPr lang="fr-CA" dirty="0">
                <a:solidFill>
                  <a:schemeClr val="bg1"/>
                </a:solidFill>
              </a:rPr>
              <a:t>?</a:t>
            </a:r>
          </a:p>
        </p:txBody>
      </p:sp>
      <p:sp>
        <p:nvSpPr>
          <p:cNvPr id="4099" name="Espace réservé du contenu 4"/>
          <p:cNvSpPr>
            <a:spLocks noGrp="1"/>
          </p:cNvSpPr>
          <p:nvPr>
            <p:ph idx="1"/>
          </p:nvPr>
        </p:nvSpPr>
        <p:spPr>
          <a:xfrm>
            <a:off x="228600" y="2133600"/>
            <a:ext cx="8686800" cy="3733800"/>
          </a:xfrm>
        </p:spPr>
        <p:txBody>
          <a:bodyPr/>
          <a:lstStyle/>
          <a:p>
            <a:r>
              <a:rPr lang="en-US" sz="1500" b="1" dirty="0">
                <a:solidFill>
                  <a:srgbClr val="3C5790"/>
                </a:solidFill>
              </a:rPr>
              <a:t>Java</a:t>
            </a:r>
            <a:r>
              <a:rPr lang="en-US" sz="1500" dirty="0">
                <a:solidFill>
                  <a:srgbClr val="3C5790"/>
                </a:solidFill>
              </a:rPr>
              <a:t> is a programming language created by Sun Microsystems.</a:t>
            </a:r>
          </a:p>
          <a:p>
            <a:r>
              <a:rPr lang="en-US" sz="1500" dirty="0">
                <a:solidFill>
                  <a:srgbClr val="3C5790"/>
                </a:solidFill>
              </a:rPr>
              <a:t>Java is used in a wide variety of computing platforms from embedded devices and mobile phones on  the low end, to enterprise servers and supercomputers on the high end.</a:t>
            </a:r>
          </a:p>
          <a:p>
            <a:r>
              <a:rPr lang="en-US" sz="1500" dirty="0">
                <a:solidFill>
                  <a:srgbClr val="3C5790"/>
                </a:solidFill>
              </a:rPr>
              <a:t>Java eliminates certain low-level constructs such   as pointers and has a very simple memory model where every object is allocated on the heap and all variables of object types are references. </a:t>
            </a:r>
          </a:p>
          <a:p>
            <a:r>
              <a:rPr lang="en-US" sz="1500" dirty="0">
                <a:solidFill>
                  <a:srgbClr val="3C5790"/>
                </a:solidFill>
              </a:rPr>
              <a:t>Memory management is handled through integrated automatic garbage collection performed by the JVM.</a:t>
            </a:r>
          </a:p>
          <a:p>
            <a:r>
              <a:rPr lang="en-US" sz="1500" dirty="0">
                <a:solidFill>
                  <a:srgbClr val="3C5790"/>
                </a:solidFill>
              </a:rPr>
              <a:t>The heart of the Java platform is the concept of a "virtual machine" that executes Java </a:t>
            </a:r>
            <a:r>
              <a:rPr lang="en-US" sz="1500" b="1" dirty="0" err="1">
                <a:solidFill>
                  <a:srgbClr val="3C5790"/>
                </a:solidFill>
              </a:rPr>
              <a:t>bytecode</a:t>
            </a:r>
            <a:r>
              <a:rPr lang="en-US" sz="1500" dirty="0">
                <a:solidFill>
                  <a:srgbClr val="3C5790"/>
                </a:solidFill>
              </a:rPr>
              <a:t> programs. This </a:t>
            </a:r>
            <a:r>
              <a:rPr lang="en-US" sz="1500" dirty="0" err="1">
                <a:solidFill>
                  <a:srgbClr val="3C5790"/>
                </a:solidFill>
              </a:rPr>
              <a:t>bytecode</a:t>
            </a:r>
            <a:r>
              <a:rPr lang="en-US" sz="1500" dirty="0">
                <a:solidFill>
                  <a:srgbClr val="3C5790"/>
                </a:solidFill>
              </a:rPr>
              <a:t> is the same no matter what hardware or operating system the program is running under.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JVM (cont.)</a:t>
            </a:r>
            <a:endParaRPr lang="fr-CA" sz="3000" dirty="0">
              <a:solidFill>
                <a:schemeClr val="bg1"/>
              </a:solidFill>
            </a:endParaRPr>
          </a:p>
        </p:txBody>
      </p:sp>
      <p:pic>
        <p:nvPicPr>
          <p:cNvPr id="4" name="Picture 3">
            <a:extLst>
              <a:ext uri="{FF2B5EF4-FFF2-40B4-BE49-F238E27FC236}">
                <a16:creationId xmlns:a16="http://schemas.microsoft.com/office/drawing/2014/main" id="{AB6F2E70-051A-4F72-8A52-6DC1272B7666}"/>
              </a:ext>
            </a:extLst>
          </p:cNvPr>
          <p:cNvPicPr>
            <a:picLocks noChangeAspect="1"/>
          </p:cNvPicPr>
          <p:nvPr/>
        </p:nvPicPr>
        <p:blipFill>
          <a:blip r:embed="rId3"/>
          <a:stretch>
            <a:fillRect/>
          </a:stretch>
        </p:blipFill>
        <p:spPr>
          <a:xfrm>
            <a:off x="1219200" y="1981200"/>
            <a:ext cx="6339981" cy="4743450"/>
          </a:xfrm>
          <a:prstGeom prst="rect">
            <a:avLst/>
          </a:prstGeom>
        </p:spPr>
      </p:pic>
    </p:spTree>
    <p:extLst>
      <p:ext uri="{BB962C8B-B14F-4D97-AF65-F5344CB8AC3E}">
        <p14:creationId xmlns:p14="http://schemas.microsoft.com/office/powerpoint/2010/main" val="735338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JVM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1143000"/>
          </a:xfrm>
        </p:spPr>
        <p:txBody>
          <a:bodyPr/>
          <a:lstStyle/>
          <a:p>
            <a:r>
              <a:rPr lang="en-US" sz="1400" dirty="0">
                <a:solidFill>
                  <a:srgbClr val="3C5790"/>
                </a:solidFill>
              </a:rPr>
              <a:t>Java and the JVM provide a portable execution environment that is independent of the OS.</a:t>
            </a:r>
          </a:p>
          <a:p>
            <a:r>
              <a:rPr lang="en-US" sz="1400" dirty="0">
                <a:solidFill>
                  <a:srgbClr val="3C5790"/>
                </a:solidFill>
              </a:rPr>
              <a:t>Some fundamental services, such as thread scheduling the underlying operating system must be accessed.</a:t>
            </a:r>
          </a:p>
          <a:p>
            <a:r>
              <a:rPr lang="en-US" sz="1400" dirty="0">
                <a:solidFill>
                  <a:srgbClr val="3C5790"/>
                </a:solidFill>
              </a:rPr>
              <a:t>This capability is provided by native methods, which are denoted by the keyword native.</a:t>
            </a:r>
          </a:p>
          <a:p>
            <a:r>
              <a:rPr lang="en-US" sz="1400" dirty="0">
                <a:solidFill>
                  <a:srgbClr val="3C5790"/>
                </a:solidFill>
              </a:rPr>
              <a:t>They are written in C, but are accessible as ordinary Java methods using JNI(Java Native Interface).</a:t>
            </a:r>
          </a:p>
        </p:txBody>
      </p:sp>
      <p:pic>
        <p:nvPicPr>
          <p:cNvPr id="2" name="Picture 1">
            <a:extLst>
              <a:ext uri="{FF2B5EF4-FFF2-40B4-BE49-F238E27FC236}">
                <a16:creationId xmlns:a16="http://schemas.microsoft.com/office/drawing/2014/main" id="{24B39811-73CB-4877-BA3C-DD6090B15D06}"/>
              </a:ext>
            </a:extLst>
          </p:cNvPr>
          <p:cNvPicPr>
            <a:picLocks noChangeAspect="1"/>
          </p:cNvPicPr>
          <p:nvPr/>
        </p:nvPicPr>
        <p:blipFill>
          <a:blip r:embed="rId3"/>
          <a:stretch>
            <a:fillRect/>
          </a:stretch>
        </p:blipFill>
        <p:spPr>
          <a:xfrm>
            <a:off x="1485900" y="3200400"/>
            <a:ext cx="5867400" cy="3382736"/>
          </a:xfrm>
          <a:prstGeom prst="rect">
            <a:avLst/>
          </a:prstGeom>
        </p:spPr>
      </p:pic>
    </p:spTree>
    <p:extLst>
      <p:ext uri="{BB962C8B-B14F-4D97-AF65-F5344CB8AC3E}">
        <p14:creationId xmlns:p14="http://schemas.microsoft.com/office/powerpoint/2010/main" val="3460543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JVM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1371600"/>
          </a:xfrm>
        </p:spPr>
        <p:txBody>
          <a:bodyPr/>
          <a:lstStyle/>
          <a:p>
            <a:r>
              <a:rPr lang="en-US" sz="1400" dirty="0">
                <a:solidFill>
                  <a:srgbClr val="3C5790"/>
                </a:solidFill>
              </a:rPr>
              <a:t>The native </a:t>
            </a:r>
            <a:r>
              <a:rPr lang="en-US" sz="1400" dirty="0" err="1">
                <a:solidFill>
                  <a:srgbClr val="3C5790"/>
                </a:solidFill>
              </a:rPr>
              <a:t>System.currentTimeMillis</a:t>
            </a:r>
            <a:r>
              <a:rPr lang="en-US" sz="1400" dirty="0">
                <a:solidFill>
                  <a:srgbClr val="3C5790"/>
                </a:solidFill>
              </a:rPr>
              <a:t>() method is mapped to the JVM entry point method </a:t>
            </a:r>
            <a:r>
              <a:rPr lang="en-US" sz="1400" dirty="0" err="1">
                <a:solidFill>
                  <a:srgbClr val="3C5790"/>
                </a:solidFill>
              </a:rPr>
              <a:t>JVM_CurrentTimeMillis</a:t>
            </a:r>
            <a:r>
              <a:rPr lang="en-US" sz="1400" dirty="0">
                <a:solidFill>
                  <a:srgbClr val="3C5790"/>
                </a:solidFill>
              </a:rPr>
              <a:t>.</a:t>
            </a:r>
          </a:p>
          <a:p>
            <a:r>
              <a:rPr lang="en-US" sz="1400" dirty="0">
                <a:solidFill>
                  <a:srgbClr val="3C5790"/>
                </a:solidFill>
              </a:rPr>
              <a:t>The mapping is done via the JNI </a:t>
            </a:r>
            <a:r>
              <a:rPr lang="en-US" sz="1400" dirty="0" err="1">
                <a:solidFill>
                  <a:srgbClr val="3C5790"/>
                </a:solidFill>
              </a:rPr>
              <a:t>Java_java_lang_System_registerNatives</a:t>
            </a:r>
            <a:r>
              <a:rPr lang="en-US" sz="1400" dirty="0">
                <a:solidFill>
                  <a:srgbClr val="3C5790"/>
                </a:solidFill>
              </a:rPr>
              <a:t> mechanism contained in java/</a:t>
            </a:r>
            <a:r>
              <a:rPr lang="en-US" sz="1400" dirty="0" err="1">
                <a:solidFill>
                  <a:srgbClr val="3C5790"/>
                </a:solidFill>
              </a:rPr>
              <a:t>lang</a:t>
            </a:r>
            <a:r>
              <a:rPr lang="en-US" sz="1400" dirty="0">
                <a:solidFill>
                  <a:srgbClr val="3C5790"/>
                </a:solidFill>
              </a:rPr>
              <a:t>/</a:t>
            </a:r>
            <a:r>
              <a:rPr lang="en-US" sz="1400" dirty="0" err="1">
                <a:solidFill>
                  <a:srgbClr val="3C5790"/>
                </a:solidFill>
              </a:rPr>
              <a:t>System.c</a:t>
            </a:r>
            <a:r>
              <a:rPr lang="en-US" sz="1400" dirty="0">
                <a:solidFill>
                  <a:srgbClr val="3C5790"/>
                </a:solidFill>
              </a:rPr>
              <a:t>.</a:t>
            </a:r>
          </a:p>
          <a:p>
            <a:r>
              <a:rPr lang="en-US" sz="1400" dirty="0">
                <a:solidFill>
                  <a:srgbClr val="3C5790"/>
                </a:solidFill>
              </a:rPr>
              <a:t>This method is defined in the </a:t>
            </a:r>
            <a:r>
              <a:rPr lang="en-US" sz="1400" dirty="0" err="1">
                <a:solidFill>
                  <a:srgbClr val="3C5790"/>
                </a:solidFill>
              </a:rPr>
              <a:t>os</a:t>
            </a:r>
            <a:r>
              <a:rPr lang="en-US" sz="1400" dirty="0">
                <a:solidFill>
                  <a:srgbClr val="3C5790"/>
                </a:solidFill>
              </a:rPr>
              <a:t> namespace, and is unsurprisingly operating system-dependent.</a:t>
            </a:r>
          </a:p>
        </p:txBody>
      </p:sp>
    </p:spTree>
    <p:extLst>
      <p:ext uri="{BB962C8B-B14F-4D97-AF65-F5344CB8AC3E}">
        <p14:creationId xmlns:p14="http://schemas.microsoft.com/office/powerpoint/2010/main" val="4079447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JVM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2057400"/>
          </a:xfrm>
        </p:spPr>
        <p:txBody>
          <a:bodyPr/>
          <a:lstStyle/>
          <a:p>
            <a:r>
              <a:rPr lang="en-US" sz="1400" b="1" dirty="0">
                <a:solidFill>
                  <a:srgbClr val="3C5790"/>
                </a:solidFill>
              </a:rPr>
              <a:t>JDK 1.8 </a:t>
            </a:r>
            <a:r>
              <a:rPr lang="en-US" sz="1400" b="1" dirty="0" err="1">
                <a:solidFill>
                  <a:srgbClr val="3C5790"/>
                </a:solidFill>
              </a:rPr>
              <a:t>Metaspace</a:t>
            </a:r>
            <a:endParaRPr lang="en-US" sz="1400" b="1" dirty="0">
              <a:solidFill>
                <a:srgbClr val="3C5790"/>
              </a:solidFill>
            </a:endParaRPr>
          </a:p>
          <a:p>
            <a:r>
              <a:rPr lang="en-US" sz="1400" dirty="0">
                <a:solidFill>
                  <a:srgbClr val="3C5790"/>
                </a:solidFill>
              </a:rPr>
              <a:t>By default, the </a:t>
            </a:r>
            <a:r>
              <a:rPr lang="en-US" sz="1400" dirty="0" err="1">
                <a:solidFill>
                  <a:srgbClr val="3C5790"/>
                </a:solidFill>
              </a:rPr>
              <a:t>Metaspace</a:t>
            </a:r>
            <a:r>
              <a:rPr lang="en-US" sz="1400" dirty="0">
                <a:solidFill>
                  <a:srgbClr val="3C5790"/>
                </a:solidFill>
              </a:rPr>
              <a:t> memory space is unbounded and will use the available process and/or OS native memory available for dynamic expansions.</a:t>
            </a:r>
          </a:p>
          <a:p>
            <a:r>
              <a:rPr lang="en-US" sz="1400" dirty="0">
                <a:solidFill>
                  <a:srgbClr val="3C5790"/>
                </a:solidFill>
              </a:rPr>
              <a:t>The memory space is divided into chunks and allocated by the JVM via </a:t>
            </a:r>
            <a:r>
              <a:rPr lang="en-US" sz="1400" dirty="0" err="1">
                <a:solidFill>
                  <a:srgbClr val="3C5790"/>
                </a:solidFill>
              </a:rPr>
              <a:t>mmap</a:t>
            </a:r>
            <a:r>
              <a:rPr lang="en-US" sz="1400" dirty="0">
                <a:solidFill>
                  <a:srgbClr val="3C5790"/>
                </a:solidFill>
              </a:rPr>
              <a:t>.</a:t>
            </a:r>
          </a:p>
          <a:p>
            <a:r>
              <a:rPr lang="en-US" sz="1400" dirty="0">
                <a:solidFill>
                  <a:srgbClr val="3C5790"/>
                </a:solidFill>
              </a:rPr>
              <a:t>The JVM option -</a:t>
            </a:r>
            <a:r>
              <a:rPr lang="en-US" sz="1400" dirty="0" err="1">
                <a:solidFill>
                  <a:srgbClr val="3C5790"/>
                </a:solidFill>
              </a:rPr>
              <a:t>XX:MaxMetaspaceSize</a:t>
            </a:r>
            <a:r>
              <a:rPr lang="en-US" sz="1400" dirty="0">
                <a:solidFill>
                  <a:srgbClr val="3C5790"/>
                </a:solidFill>
              </a:rPr>
              <a:t>=&lt;NNN&gt; allows to limit the amount of native memory committed for class metadata.</a:t>
            </a:r>
          </a:p>
          <a:p>
            <a:r>
              <a:rPr lang="en-US" sz="1400" dirty="0">
                <a:solidFill>
                  <a:srgbClr val="3C5790"/>
                </a:solidFill>
              </a:rPr>
              <a:t>It is recommended to use it as a safeguard mechanism when facing physical resources (RAM) constraints and other scenarios such as the presence of memory leaks.</a:t>
            </a:r>
          </a:p>
        </p:txBody>
      </p:sp>
    </p:spTree>
    <p:extLst>
      <p:ext uri="{BB962C8B-B14F-4D97-AF65-F5344CB8AC3E}">
        <p14:creationId xmlns:p14="http://schemas.microsoft.com/office/powerpoint/2010/main" val="2226120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Operating System </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The software platforms that run on that hardware has also increased in complexity to exploit the new capabilities.</a:t>
            </a:r>
          </a:p>
          <a:p>
            <a:r>
              <a:rPr lang="en-US" sz="1400" dirty="0">
                <a:solidFill>
                  <a:srgbClr val="3C5790"/>
                </a:solidFill>
              </a:rPr>
              <a:t>The point of an operating system is to control access to resources that must be shared between multiple executing processes.</a:t>
            </a:r>
          </a:p>
          <a:p>
            <a:r>
              <a:rPr lang="en-US" sz="1400" dirty="0">
                <a:solidFill>
                  <a:srgbClr val="3C5790"/>
                </a:solidFill>
              </a:rPr>
              <a:t>All resources are finite, and all processes are greedy, so the need for a central system to arbitrate and meter access is essential.</a:t>
            </a:r>
          </a:p>
          <a:p>
            <a:r>
              <a:rPr lang="en-US" sz="1400" dirty="0">
                <a:solidFill>
                  <a:srgbClr val="3C5790"/>
                </a:solidFill>
              </a:rPr>
              <a:t>The two most important resources are memory and CPU time.</a:t>
            </a:r>
          </a:p>
          <a:p>
            <a:r>
              <a:rPr lang="en-US" sz="1400" dirty="0">
                <a:solidFill>
                  <a:srgbClr val="3C5790"/>
                </a:solidFill>
              </a:rPr>
              <a:t>The use of the buffers improves performance for software’s access time to memory.</a:t>
            </a:r>
          </a:p>
        </p:txBody>
      </p:sp>
    </p:spTree>
    <p:extLst>
      <p:ext uri="{BB962C8B-B14F-4D97-AF65-F5344CB8AC3E}">
        <p14:creationId xmlns:p14="http://schemas.microsoft.com/office/powerpoint/2010/main" val="3268071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Operating System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1600200"/>
          </a:xfrm>
        </p:spPr>
        <p:txBody>
          <a:bodyPr/>
          <a:lstStyle/>
          <a:p>
            <a:r>
              <a:rPr lang="en-US" sz="1400" dirty="0">
                <a:solidFill>
                  <a:srgbClr val="3C5790"/>
                </a:solidFill>
              </a:rPr>
              <a:t>Access to the CPU is controlled by the process scheduler.</a:t>
            </a:r>
          </a:p>
          <a:p>
            <a:r>
              <a:rPr lang="en-US" sz="1400" dirty="0">
                <a:solidFill>
                  <a:srgbClr val="3C5790"/>
                </a:solidFill>
              </a:rPr>
              <a:t>It uses a queue named “run queue” as a waiting area for threads or processes that are eligible to run but which must wait their turn for the CPU.</a:t>
            </a:r>
          </a:p>
          <a:p>
            <a:r>
              <a:rPr lang="en-US" sz="1400" dirty="0">
                <a:solidFill>
                  <a:srgbClr val="3C5790"/>
                </a:solidFill>
              </a:rPr>
              <a:t>On a modern system there are effectively always more threads / processes that want to run than can, and so this CPU contention requires a mechanism to resolve it.</a:t>
            </a:r>
          </a:p>
          <a:p>
            <a:r>
              <a:rPr lang="en-US" sz="1400" dirty="0">
                <a:solidFill>
                  <a:srgbClr val="3C5790"/>
                </a:solidFill>
              </a:rPr>
              <a:t>The job of the scheduler is to respond to interrupts, and to manage access to the CPU cores.</a:t>
            </a:r>
          </a:p>
        </p:txBody>
      </p:sp>
      <p:pic>
        <p:nvPicPr>
          <p:cNvPr id="2" name="Picture 1">
            <a:extLst>
              <a:ext uri="{FF2B5EF4-FFF2-40B4-BE49-F238E27FC236}">
                <a16:creationId xmlns:a16="http://schemas.microsoft.com/office/drawing/2014/main" id="{40DB975B-3FA7-4589-823E-8F4F6CB108EC}"/>
              </a:ext>
            </a:extLst>
          </p:cNvPr>
          <p:cNvPicPr>
            <a:picLocks noChangeAspect="1"/>
          </p:cNvPicPr>
          <p:nvPr/>
        </p:nvPicPr>
        <p:blipFill>
          <a:blip r:embed="rId3"/>
          <a:stretch>
            <a:fillRect/>
          </a:stretch>
        </p:blipFill>
        <p:spPr>
          <a:xfrm>
            <a:off x="1447800" y="3503075"/>
            <a:ext cx="5715000" cy="3278725"/>
          </a:xfrm>
          <a:prstGeom prst="rect">
            <a:avLst/>
          </a:prstGeom>
        </p:spPr>
      </p:pic>
    </p:spTree>
    <p:extLst>
      <p:ext uri="{BB962C8B-B14F-4D97-AF65-F5344CB8AC3E}">
        <p14:creationId xmlns:p14="http://schemas.microsoft.com/office/powerpoint/2010/main" val="970329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Operating System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The OS scheduler moves threads on and off the single core in the system.</a:t>
            </a:r>
          </a:p>
          <a:p>
            <a:r>
              <a:rPr lang="en-US" sz="1400" dirty="0">
                <a:solidFill>
                  <a:srgbClr val="3C5790"/>
                </a:solidFill>
              </a:rPr>
              <a:t>At the end of the time quantum, the scheduler moves the thread to the back of the run queue to wait until it reaches the front of the queue and is eligible to run again.</a:t>
            </a:r>
          </a:p>
          <a:p>
            <a:r>
              <a:rPr lang="en-US" sz="1400" dirty="0">
                <a:solidFill>
                  <a:srgbClr val="3C5790"/>
                </a:solidFill>
              </a:rPr>
              <a:t>If a thread wants to voluntarily give up its time quantum it can do so either for a fixed amount of time (via sleep()), or until a condition is met (using wait()). Finally, a thread can also block on I/O or a software lock.</a:t>
            </a:r>
          </a:p>
        </p:txBody>
      </p:sp>
    </p:spTree>
    <p:extLst>
      <p:ext uri="{BB962C8B-B14F-4D97-AF65-F5344CB8AC3E}">
        <p14:creationId xmlns:p14="http://schemas.microsoft.com/office/powerpoint/2010/main" val="24919752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Operating System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dirty="0">
                <a:solidFill>
                  <a:srgbClr val="3C5790"/>
                </a:solidFill>
              </a:rPr>
              <a:t>Context</a:t>
            </a:r>
            <a:r>
              <a:rPr lang="en-US" sz="1400" dirty="0">
                <a:solidFill>
                  <a:srgbClr val="3C5790"/>
                </a:solidFill>
              </a:rPr>
              <a:t> </a:t>
            </a:r>
            <a:r>
              <a:rPr lang="en-US" sz="1400" b="1" dirty="0">
                <a:solidFill>
                  <a:srgbClr val="3C5790"/>
                </a:solidFill>
              </a:rPr>
              <a:t>switches</a:t>
            </a:r>
            <a:r>
              <a:rPr lang="en-US" sz="1400" dirty="0">
                <a:solidFill>
                  <a:srgbClr val="3C5790"/>
                </a:solidFill>
              </a:rPr>
              <a:t> can be a very costly operation, whether between user threads or from user mode into kernel mode.</a:t>
            </a:r>
          </a:p>
          <a:p>
            <a:r>
              <a:rPr lang="en-US" sz="1400" dirty="0">
                <a:solidFill>
                  <a:srgbClr val="3C5790"/>
                </a:solidFill>
              </a:rPr>
              <a:t>A context switch into kernel mode will invalidate the TLBs and potentially other caches.</a:t>
            </a:r>
          </a:p>
          <a:p>
            <a:r>
              <a:rPr lang="en-US" sz="1400" dirty="0">
                <a:solidFill>
                  <a:srgbClr val="3C5790"/>
                </a:solidFill>
              </a:rPr>
              <a:t>When the call returns, these cashes will have to be refilled and so the effect of a kernel mode switch persists even after control has returned to user space.</a:t>
            </a:r>
          </a:p>
        </p:txBody>
      </p:sp>
    </p:spTree>
    <p:extLst>
      <p:ext uri="{BB962C8B-B14F-4D97-AF65-F5344CB8AC3E}">
        <p14:creationId xmlns:p14="http://schemas.microsoft.com/office/powerpoint/2010/main" val="3819408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Operating System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1447800"/>
          </a:xfrm>
        </p:spPr>
        <p:txBody>
          <a:bodyPr/>
          <a:lstStyle/>
          <a:p>
            <a:r>
              <a:rPr lang="en-US" sz="1400" dirty="0">
                <a:solidFill>
                  <a:srgbClr val="3C5790"/>
                </a:solidFill>
              </a:rPr>
              <a:t>CPU usage is divided in 2 categories: </a:t>
            </a:r>
            <a:r>
              <a:rPr lang="en-US" sz="1400" b="1" dirty="0">
                <a:solidFill>
                  <a:srgbClr val="3C5790"/>
                </a:solidFill>
              </a:rPr>
              <a:t>user</a:t>
            </a:r>
            <a:r>
              <a:rPr lang="en-US" sz="1400" dirty="0">
                <a:solidFill>
                  <a:srgbClr val="3C5790"/>
                </a:solidFill>
              </a:rPr>
              <a:t> </a:t>
            </a:r>
            <a:r>
              <a:rPr lang="en-US" sz="1400" b="1" dirty="0">
                <a:solidFill>
                  <a:srgbClr val="3C5790"/>
                </a:solidFill>
              </a:rPr>
              <a:t>time</a:t>
            </a:r>
            <a:r>
              <a:rPr lang="en-US" sz="1400" dirty="0">
                <a:solidFill>
                  <a:srgbClr val="3C5790"/>
                </a:solidFill>
              </a:rPr>
              <a:t> and </a:t>
            </a:r>
            <a:r>
              <a:rPr lang="en-US" sz="1400" b="1" dirty="0">
                <a:solidFill>
                  <a:srgbClr val="3C5790"/>
                </a:solidFill>
              </a:rPr>
              <a:t>system</a:t>
            </a:r>
            <a:r>
              <a:rPr lang="en-US" sz="1400" dirty="0">
                <a:solidFill>
                  <a:srgbClr val="3C5790"/>
                </a:solidFill>
              </a:rPr>
              <a:t> </a:t>
            </a:r>
            <a:r>
              <a:rPr lang="en-US" sz="1400" b="1" dirty="0">
                <a:solidFill>
                  <a:srgbClr val="3C5790"/>
                </a:solidFill>
              </a:rPr>
              <a:t>time</a:t>
            </a:r>
            <a:r>
              <a:rPr lang="en-US" sz="1400" dirty="0">
                <a:solidFill>
                  <a:srgbClr val="3C5790"/>
                </a:solidFill>
              </a:rPr>
              <a:t>.</a:t>
            </a:r>
          </a:p>
          <a:p>
            <a:r>
              <a:rPr lang="en-US" sz="1400" dirty="0">
                <a:solidFill>
                  <a:srgbClr val="3C5790"/>
                </a:solidFill>
              </a:rPr>
              <a:t>User time is the percentage of time the CPU is executing application code.</a:t>
            </a:r>
          </a:p>
          <a:p>
            <a:r>
              <a:rPr lang="en-US" sz="1400" dirty="0">
                <a:solidFill>
                  <a:srgbClr val="3C5790"/>
                </a:solidFill>
              </a:rPr>
              <a:t>System time is the percentage of time the CPU is executing kernel code. </a:t>
            </a:r>
          </a:p>
          <a:p>
            <a:r>
              <a:rPr lang="en-US" sz="1400" dirty="0">
                <a:solidFill>
                  <a:srgbClr val="3C5790"/>
                </a:solidFill>
              </a:rPr>
              <a:t>The goal in performance is to drive CPU usage as high as possible for a short time as possible.</a:t>
            </a:r>
          </a:p>
          <a:p>
            <a:r>
              <a:rPr lang="en-US" sz="1400" b="1" dirty="0" err="1">
                <a:solidFill>
                  <a:srgbClr val="3C5790"/>
                </a:solidFill>
              </a:rPr>
              <a:t>vmstat</a:t>
            </a:r>
            <a:r>
              <a:rPr lang="en-US" sz="1400" dirty="0">
                <a:solidFill>
                  <a:srgbClr val="3C5790"/>
                </a:solidFill>
              </a:rPr>
              <a:t> is a good Linux utility.</a:t>
            </a:r>
          </a:p>
        </p:txBody>
      </p:sp>
      <p:pic>
        <p:nvPicPr>
          <p:cNvPr id="2" name="Picture 1">
            <a:extLst>
              <a:ext uri="{FF2B5EF4-FFF2-40B4-BE49-F238E27FC236}">
                <a16:creationId xmlns:a16="http://schemas.microsoft.com/office/drawing/2014/main" id="{64615F36-0BDB-4380-9F9A-BBF0532D4A04}"/>
              </a:ext>
            </a:extLst>
          </p:cNvPr>
          <p:cNvPicPr>
            <a:picLocks noChangeAspect="1"/>
          </p:cNvPicPr>
          <p:nvPr/>
        </p:nvPicPr>
        <p:blipFill>
          <a:blip r:embed="rId3"/>
          <a:stretch>
            <a:fillRect/>
          </a:stretch>
        </p:blipFill>
        <p:spPr>
          <a:xfrm>
            <a:off x="642937" y="3810000"/>
            <a:ext cx="7858125" cy="1762125"/>
          </a:xfrm>
          <a:prstGeom prst="rect">
            <a:avLst/>
          </a:prstGeom>
        </p:spPr>
      </p:pic>
    </p:spTree>
    <p:extLst>
      <p:ext uri="{BB962C8B-B14F-4D97-AF65-F5344CB8AC3E}">
        <p14:creationId xmlns:p14="http://schemas.microsoft.com/office/powerpoint/2010/main" val="20522101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Operating System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1295400"/>
          </a:xfrm>
        </p:spPr>
        <p:txBody>
          <a:bodyPr/>
          <a:lstStyle/>
          <a:p>
            <a:r>
              <a:rPr lang="en-US" sz="1400" dirty="0">
                <a:solidFill>
                  <a:srgbClr val="3C5790"/>
                </a:solidFill>
              </a:rPr>
              <a:t>Monitoring disk usage can indicate if the application is doing lot of disk I/O.</a:t>
            </a:r>
          </a:p>
          <a:p>
            <a:r>
              <a:rPr lang="en-US" sz="1400" dirty="0">
                <a:solidFill>
                  <a:srgbClr val="3C5790"/>
                </a:solidFill>
              </a:rPr>
              <a:t>Knowing when disk I/O is a bottleneck is tricky because it depends on the behavior of the application.</a:t>
            </a:r>
          </a:p>
          <a:p>
            <a:r>
              <a:rPr lang="en-US" sz="1400" dirty="0">
                <a:solidFill>
                  <a:srgbClr val="3C5790"/>
                </a:solidFill>
              </a:rPr>
              <a:t>If the application is performing more I/O than the disk can handle the disk I/O statistics will be high.</a:t>
            </a:r>
          </a:p>
          <a:p>
            <a:r>
              <a:rPr lang="en-US" sz="1400" dirty="0">
                <a:solidFill>
                  <a:srgbClr val="3C5790"/>
                </a:solidFill>
              </a:rPr>
              <a:t>The </a:t>
            </a:r>
            <a:r>
              <a:rPr lang="en-US" sz="1400" b="1" dirty="0" err="1">
                <a:solidFill>
                  <a:srgbClr val="3C5790"/>
                </a:solidFill>
              </a:rPr>
              <a:t>iostat</a:t>
            </a:r>
            <a:r>
              <a:rPr lang="en-US" sz="1400" dirty="0">
                <a:solidFill>
                  <a:srgbClr val="3C5790"/>
                </a:solidFill>
              </a:rPr>
              <a:t> utility on Linux can be used.</a:t>
            </a:r>
          </a:p>
        </p:txBody>
      </p:sp>
      <p:pic>
        <p:nvPicPr>
          <p:cNvPr id="2" name="Picture 1">
            <a:extLst>
              <a:ext uri="{FF2B5EF4-FFF2-40B4-BE49-F238E27FC236}">
                <a16:creationId xmlns:a16="http://schemas.microsoft.com/office/drawing/2014/main" id="{5867B8DC-DEA8-4CEB-B8E8-DE675E77D8EC}"/>
              </a:ext>
            </a:extLst>
          </p:cNvPr>
          <p:cNvPicPr>
            <a:picLocks noChangeAspect="1"/>
          </p:cNvPicPr>
          <p:nvPr/>
        </p:nvPicPr>
        <p:blipFill>
          <a:blip r:embed="rId3"/>
          <a:stretch>
            <a:fillRect/>
          </a:stretch>
        </p:blipFill>
        <p:spPr>
          <a:xfrm>
            <a:off x="971550" y="3581400"/>
            <a:ext cx="7200900" cy="2181225"/>
          </a:xfrm>
          <a:prstGeom prst="rect">
            <a:avLst/>
          </a:prstGeom>
        </p:spPr>
      </p:pic>
    </p:spTree>
    <p:extLst>
      <p:ext uri="{BB962C8B-B14F-4D97-AF65-F5344CB8AC3E}">
        <p14:creationId xmlns:p14="http://schemas.microsoft.com/office/powerpoint/2010/main" val="2573458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a:t>
            </a:r>
            <a:r>
              <a:rPr lang="ro-RO" dirty="0">
                <a:solidFill>
                  <a:schemeClr val="bg1"/>
                </a:solidFill>
              </a:rPr>
              <a:t>Java</a:t>
            </a:r>
            <a:r>
              <a:rPr lang="fr-CA" dirty="0">
                <a:solidFill>
                  <a:schemeClr val="bg1"/>
                </a:solidFill>
              </a:rPr>
              <a:t>?</a:t>
            </a:r>
            <a:r>
              <a:rPr lang="ro-RO" dirty="0">
                <a:solidFill>
                  <a:schemeClr val="bg1"/>
                </a:solidFill>
              </a:rPr>
              <a:t> (cont.)</a:t>
            </a:r>
            <a:endParaRPr lang="fr-CA" dirty="0">
              <a:solidFill>
                <a:schemeClr val="bg1"/>
              </a:solidFill>
            </a:endParaRPr>
          </a:p>
        </p:txBody>
      </p:sp>
      <p:sp>
        <p:nvSpPr>
          <p:cNvPr id="4099" name="Espace réservé du contenu 4"/>
          <p:cNvSpPr>
            <a:spLocks noGrp="1"/>
          </p:cNvSpPr>
          <p:nvPr>
            <p:ph idx="1"/>
          </p:nvPr>
        </p:nvSpPr>
        <p:spPr>
          <a:xfrm>
            <a:off x="228600" y="2133600"/>
            <a:ext cx="8686800" cy="3733800"/>
          </a:xfrm>
        </p:spPr>
        <p:txBody>
          <a:bodyPr/>
          <a:lstStyle/>
          <a:p>
            <a:r>
              <a:rPr lang="en-US" sz="1500" dirty="0">
                <a:solidFill>
                  <a:srgbClr val="3C5790"/>
                </a:solidFill>
              </a:rPr>
              <a:t>There is a </a:t>
            </a:r>
            <a:r>
              <a:rPr lang="en-US" sz="1500" b="1" dirty="0">
                <a:solidFill>
                  <a:srgbClr val="3C5790"/>
                </a:solidFill>
              </a:rPr>
              <a:t>JIT(Just-In-Time)</a:t>
            </a:r>
            <a:r>
              <a:rPr lang="en-US" sz="1500" dirty="0">
                <a:solidFill>
                  <a:srgbClr val="3C5790"/>
                </a:solidFill>
              </a:rPr>
              <a:t> compiler within the Java Virtual Machine, or JVM.  The JIT compiler translates the Java </a:t>
            </a:r>
            <a:r>
              <a:rPr lang="en-US" sz="1500" dirty="0" err="1">
                <a:solidFill>
                  <a:srgbClr val="3C5790"/>
                </a:solidFill>
              </a:rPr>
              <a:t>bytecode</a:t>
            </a:r>
            <a:r>
              <a:rPr lang="en-US" sz="1500" dirty="0">
                <a:solidFill>
                  <a:srgbClr val="3C5790"/>
                </a:solidFill>
              </a:rPr>
              <a:t> into native processor instructions at run-time and caches the native code in memory during execution. The use of a JIT compiler means that Java applications, after a short delay during loading and once they have "warmed up" by being all or mostly  JIT-compiled, tend to run about as fast as native programs.</a:t>
            </a:r>
          </a:p>
          <a:p>
            <a:r>
              <a:rPr lang="en-US" sz="1500" dirty="0">
                <a:solidFill>
                  <a:srgbClr val="3C5790"/>
                </a:solidFill>
              </a:rPr>
              <a:t>The Java programs are cross-platform or platform independent, but the code of the Java Virtual Machines (JVM) that execute these programs is not.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Operating System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1219200"/>
          </a:xfrm>
        </p:spPr>
        <p:txBody>
          <a:bodyPr/>
          <a:lstStyle/>
          <a:p>
            <a:r>
              <a:rPr lang="en-US" sz="1400" dirty="0">
                <a:solidFill>
                  <a:srgbClr val="3C5790"/>
                </a:solidFill>
              </a:rPr>
              <a:t>Network usage is similar to disk traffic.</a:t>
            </a:r>
          </a:p>
          <a:p>
            <a:r>
              <a:rPr lang="en-US" sz="1400" dirty="0">
                <a:solidFill>
                  <a:srgbClr val="3C5790"/>
                </a:solidFill>
              </a:rPr>
              <a:t>The application can be inefficient using network if the bandwidth is to low.</a:t>
            </a:r>
          </a:p>
          <a:p>
            <a:r>
              <a:rPr lang="en-US" sz="1400" dirty="0">
                <a:solidFill>
                  <a:srgbClr val="3C5790"/>
                </a:solidFill>
              </a:rPr>
              <a:t>On Unix system the basic network tool is </a:t>
            </a:r>
            <a:r>
              <a:rPr lang="en-US" sz="1400" b="1" dirty="0" err="1">
                <a:solidFill>
                  <a:srgbClr val="3C5790"/>
                </a:solidFill>
              </a:rPr>
              <a:t>netstat</a:t>
            </a:r>
            <a:r>
              <a:rPr lang="en-US" sz="1400" dirty="0">
                <a:solidFill>
                  <a:srgbClr val="3C5790"/>
                </a:solidFill>
              </a:rPr>
              <a:t>. </a:t>
            </a:r>
          </a:p>
          <a:p>
            <a:r>
              <a:rPr lang="en-US" sz="1400" dirty="0">
                <a:solidFill>
                  <a:srgbClr val="3C5790"/>
                </a:solidFill>
              </a:rPr>
              <a:t>There are many open source and commercial tools that monitor network bandwidth.</a:t>
            </a:r>
          </a:p>
        </p:txBody>
      </p:sp>
      <p:pic>
        <p:nvPicPr>
          <p:cNvPr id="2" name="Picture 1">
            <a:extLst>
              <a:ext uri="{FF2B5EF4-FFF2-40B4-BE49-F238E27FC236}">
                <a16:creationId xmlns:a16="http://schemas.microsoft.com/office/drawing/2014/main" id="{4E81AA66-E89C-4AB2-92E2-4F90711DFC25}"/>
              </a:ext>
            </a:extLst>
          </p:cNvPr>
          <p:cNvPicPr>
            <a:picLocks noChangeAspect="1"/>
          </p:cNvPicPr>
          <p:nvPr/>
        </p:nvPicPr>
        <p:blipFill>
          <a:blip r:embed="rId3"/>
          <a:stretch>
            <a:fillRect/>
          </a:stretch>
        </p:blipFill>
        <p:spPr>
          <a:xfrm>
            <a:off x="461962" y="3505200"/>
            <a:ext cx="7915275" cy="857250"/>
          </a:xfrm>
          <a:prstGeom prst="rect">
            <a:avLst/>
          </a:prstGeom>
        </p:spPr>
      </p:pic>
    </p:spTree>
    <p:extLst>
      <p:ext uri="{BB962C8B-B14F-4D97-AF65-F5344CB8AC3E}">
        <p14:creationId xmlns:p14="http://schemas.microsoft.com/office/powerpoint/2010/main" val="32058250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rPr>
              <a:t>https://dzone.com/refcardz/java-performance-optimization</a:t>
            </a:r>
          </a:p>
          <a:p>
            <a:r>
              <a:rPr lang="en-US" sz="1600" dirty="0" err="1">
                <a:solidFill>
                  <a:schemeClr val="bg1"/>
                </a:solidFill>
              </a:rPr>
              <a:t>OReilly</a:t>
            </a:r>
            <a:r>
              <a:rPr lang="en-US" sz="1600" dirty="0">
                <a:solidFill>
                  <a:schemeClr val="bg1"/>
                </a:solidFill>
              </a:rPr>
              <a:t> Optimizing Java</a:t>
            </a:r>
          </a:p>
          <a:p>
            <a:r>
              <a:rPr lang="en-US" sz="1600" dirty="0" err="1">
                <a:solidFill>
                  <a:schemeClr val="bg1"/>
                </a:solidFill>
              </a:rPr>
              <a:t>Oreilly</a:t>
            </a:r>
            <a:r>
              <a:rPr lang="en-US" sz="1600" dirty="0">
                <a:solidFill>
                  <a:schemeClr val="bg1"/>
                </a:solidFill>
              </a:rPr>
              <a:t> Java Performance The Definitive Guide</a:t>
            </a:r>
          </a:p>
          <a:p>
            <a:r>
              <a:rPr lang="en-US" sz="1600" dirty="0">
                <a:solidFill>
                  <a:schemeClr val="bg1"/>
                </a:solidFill>
              </a:rPr>
              <a:t>Java Performance Companion</a:t>
            </a:r>
            <a:endParaRPr lang="fr-CA" sz="16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a:solidFill>
                  <a:schemeClr val="bg1"/>
                </a:solidFill>
              </a:rPr>
              <a:t>History</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The initial Java release was named </a:t>
            </a:r>
            <a:r>
              <a:rPr lang="en-US" sz="1400" b="1" dirty="0">
                <a:solidFill>
                  <a:srgbClr val="3C5790"/>
                </a:solidFill>
              </a:rPr>
              <a:t>Oak</a:t>
            </a:r>
            <a:r>
              <a:rPr lang="en-US" sz="1400" dirty="0">
                <a:solidFill>
                  <a:srgbClr val="3C5790"/>
                </a:solidFill>
              </a:rPr>
              <a:t>, and the first stable version was JDK 1.0.2, called Java 1.</a:t>
            </a:r>
          </a:p>
          <a:p>
            <a:r>
              <a:rPr lang="en-US" sz="1400" dirty="0">
                <a:solidFill>
                  <a:srgbClr val="3C5790"/>
                </a:solidFill>
              </a:rPr>
              <a:t>JDK 1.0 - 23 January  1996</a:t>
            </a:r>
          </a:p>
          <a:p>
            <a:r>
              <a:rPr lang="en-US" sz="1400" dirty="0">
                <a:solidFill>
                  <a:srgbClr val="3C5790"/>
                </a:solidFill>
              </a:rPr>
              <a:t>JDK 1.1 – 19 February 1997</a:t>
            </a:r>
          </a:p>
          <a:p>
            <a:r>
              <a:rPr lang="en-US" sz="1400" dirty="0">
                <a:solidFill>
                  <a:srgbClr val="3C5790"/>
                </a:solidFill>
              </a:rPr>
              <a:t>J2SE 1.2 – 8 December 1998 (codename Playground)</a:t>
            </a:r>
          </a:p>
          <a:p>
            <a:r>
              <a:rPr lang="en-US" sz="1400" dirty="0">
                <a:solidFill>
                  <a:srgbClr val="3C5790"/>
                </a:solidFill>
              </a:rPr>
              <a:t>J2SE 1.3 – 8 May 2000 (codename Kestrel)</a:t>
            </a:r>
          </a:p>
          <a:p>
            <a:r>
              <a:rPr lang="en-US" sz="1400" dirty="0">
                <a:solidFill>
                  <a:srgbClr val="3C5790"/>
                </a:solidFill>
              </a:rPr>
              <a:t>J2SE 1.4 – 6 February 2002 (codename Merlin)</a:t>
            </a:r>
          </a:p>
          <a:p>
            <a:r>
              <a:rPr lang="en-US" sz="1400" dirty="0">
                <a:solidFill>
                  <a:srgbClr val="3C5790"/>
                </a:solidFill>
              </a:rPr>
              <a:t>J2SE 5.0 – 30 September 2004 (codename Tiger)</a:t>
            </a:r>
          </a:p>
          <a:p>
            <a:r>
              <a:rPr lang="en-US" sz="1400" dirty="0">
                <a:solidFill>
                  <a:srgbClr val="3C5790"/>
                </a:solidFill>
              </a:rPr>
              <a:t>Java SE 6 – 11 December 2006 (codename Mustang)</a:t>
            </a:r>
          </a:p>
          <a:p>
            <a:r>
              <a:rPr lang="en-US" sz="1400" dirty="0">
                <a:solidFill>
                  <a:srgbClr val="3C5790"/>
                </a:solidFill>
              </a:rPr>
              <a:t>Java SE 7 – 7 July 2011(codename Dolphin)</a:t>
            </a:r>
          </a:p>
          <a:p>
            <a:r>
              <a:rPr lang="en-US" sz="1400" dirty="0">
                <a:solidFill>
                  <a:srgbClr val="3C5790"/>
                </a:solidFill>
              </a:rPr>
              <a:t>Java SE 8 is expected in summer 2013</a:t>
            </a:r>
          </a:p>
          <a:p>
            <a:r>
              <a:rPr lang="en-US" sz="1400" dirty="0">
                <a:solidFill>
                  <a:srgbClr val="3C5790"/>
                </a:solidFill>
              </a:rPr>
              <a:t>The Java distribution comes in different flavors: </a:t>
            </a:r>
          </a:p>
          <a:p>
            <a:r>
              <a:rPr lang="en-US" sz="1400" b="1" dirty="0">
                <a:solidFill>
                  <a:srgbClr val="3C5790"/>
                </a:solidFill>
              </a:rPr>
              <a:t>Java Card </a:t>
            </a:r>
            <a:r>
              <a:rPr lang="en-US" sz="1400" dirty="0">
                <a:solidFill>
                  <a:srgbClr val="3C5790"/>
                </a:solidFill>
                <a:sym typeface="Wingdings" pitchFamily="2" charset="2"/>
              </a:rPr>
              <a:t></a:t>
            </a:r>
            <a:r>
              <a:rPr lang="en-US" sz="1400" dirty="0">
                <a:solidFill>
                  <a:srgbClr val="3C5790"/>
                </a:solidFill>
              </a:rPr>
              <a:t>run securely on smart cards and similar small-memory devices.</a:t>
            </a:r>
          </a:p>
          <a:p>
            <a:r>
              <a:rPr lang="en-US" sz="1400" b="1" dirty="0">
                <a:solidFill>
                  <a:srgbClr val="3C5790"/>
                </a:solidFill>
              </a:rPr>
              <a:t>Java ME</a:t>
            </a:r>
            <a:r>
              <a:rPr lang="en-US" sz="1400" dirty="0">
                <a:solidFill>
                  <a:srgbClr val="3C5790"/>
                </a:solidFill>
              </a:rPr>
              <a:t>(Micro Edition) </a:t>
            </a:r>
            <a:r>
              <a:rPr lang="en-US" sz="1400" dirty="0">
                <a:solidFill>
                  <a:srgbClr val="3C5790"/>
                </a:solidFill>
                <a:sym typeface="Wingdings" pitchFamily="2" charset="2"/>
              </a:rPr>
              <a:t> Specifies several different sets of libraries (known as profiles) for devices with limited storage, display, and power capacities.</a:t>
            </a:r>
          </a:p>
          <a:p>
            <a:r>
              <a:rPr lang="en-US" sz="1400" b="1" dirty="0">
                <a:solidFill>
                  <a:srgbClr val="3C5790"/>
                </a:solidFill>
                <a:sym typeface="Wingdings" pitchFamily="2" charset="2"/>
              </a:rPr>
              <a:t>Java SE</a:t>
            </a:r>
            <a:r>
              <a:rPr lang="en-US" sz="1400" dirty="0">
                <a:solidFill>
                  <a:srgbClr val="3C5790"/>
                </a:solidFill>
                <a:sym typeface="Wingdings" pitchFamily="2" charset="2"/>
              </a:rPr>
              <a:t>(Standard Edition)  for general-purpose use on desktop PCs, servers and similar devices.</a:t>
            </a:r>
          </a:p>
          <a:p>
            <a:r>
              <a:rPr lang="en-US" sz="1400" b="1" dirty="0">
                <a:solidFill>
                  <a:srgbClr val="3C5790"/>
                </a:solidFill>
                <a:sym typeface="Wingdings" pitchFamily="2" charset="2"/>
              </a:rPr>
              <a:t>Java EE</a:t>
            </a:r>
            <a:r>
              <a:rPr lang="en-US" sz="1400" dirty="0">
                <a:solidFill>
                  <a:srgbClr val="3C5790"/>
                </a:solidFill>
                <a:sym typeface="Wingdings" pitchFamily="2" charset="2"/>
              </a:rPr>
              <a:t>(Enterprise Edition)  </a:t>
            </a:r>
            <a:r>
              <a:rPr lang="fr-FR" sz="1400" dirty="0">
                <a:solidFill>
                  <a:srgbClr val="3C5790"/>
                </a:solidFill>
                <a:sym typeface="Wingdings" pitchFamily="2" charset="2"/>
              </a:rPr>
              <a:t>Java SE plus </a:t>
            </a:r>
            <a:r>
              <a:rPr lang="fr-FR" sz="1400" dirty="0" err="1">
                <a:solidFill>
                  <a:srgbClr val="3C5790"/>
                </a:solidFill>
                <a:sym typeface="Wingdings" pitchFamily="2" charset="2"/>
              </a:rPr>
              <a:t>various</a:t>
            </a:r>
            <a:r>
              <a:rPr lang="fr-FR" sz="1400" dirty="0">
                <a:solidFill>
                  <a:srgbClr val="3C5790"/>
                </a:solidFill>
                <a:sym typeface="Wingdings" pitchFamily="2" charset="2"/>
              </a:rPr>
              <a:t> APIs </a:t>
            </a:r>
            <a:r>
              <a:rPr lang="fr-FR" sz="1400" dirty="0" err="1">
                <a:solidFill>
                  <a:srgbClr val="3C5790"/>
                </a:solidFill>
                <a:sym typeface="Wingdings" pitchFamily="2" charset="2"/>
              </a:rPr>
              <a:t>useful</a:t>
            </a:r>
            <a:r>
              <a:rPr lang="fr-FR" sz="1400" dirty="0">
                <a:solidFill>
                  <a:srgbClr val="3C5790"/>
                </a:solidFill>
                <a:sym typeface="Wingdings" pitchFamily="2" charset="2"/>
              </a:rPr>
              <a:t> for multi-</a:t>
            </a:r>
            <a:r>
              <a:rPr lang="fr-FR" sz="1400" dirty="0" err="1">
                <a:solidFill>
                  <a:srgbClr val="3C5790"/>
                </a:solidFill>
                <a:sym typeface="Wingdings" pitchFamily="2" charset="2"/>
              </a:rPr>
              <a:t>tier</a:t>
            </a:r>
            <a:r>
              <a:rPr lang="fr-FR" sz="1400" dirty="0">
                <a:solidFill>
                  <a:srgbClr val="3C5790"/>
                </a:solidFill>
                <a:sym typeface="Wingdings" pitchFamily="2" charset="2"/>
              </a:rPr>
              <a:t> </a:t>
            </a:r>
            <a:r>
              <a:rPr lang="fr-FR" sz="1400" dirty="0" err="1">
                <a:solidFill>
                  <a:srgbClr val="3C5790"/>
                </a:solidFill>
                <a:sym typeface="Wingdings" pitchFamily="2" charset="2"/>
              </a:rPr>
              <a:t>client–server</a:t>
            </a:r>
            <a:r>
              <a:rPr lang="fr-FR" sz="1400" dirty="0">
                <a:solidFill>
                  <a:srgbClr val="3C5790"/>
                </a:solidFill>
                <a:sym typeface="Wingdings" pitchFamily="2" charset="2"/>
              </a:rPr>
              <a:t> </a:t>
            </a:r>
            <a:r>
              <a:rPr lang="fr-FR" sz="1400" dirty="0" err="1">
                <a:solidFill>
                  <a:srgbClr val="3C5790"/>
                </a:solidFill>
                <a:sym typeface="Wingdings" pitchFamily="2" charset="2"/>
              </a:rPr>
              <a:t>enterprise</a:t>
            </a:r>
            <a:r>
              <a:rPr lang="fr-FR" sz="1400" dirty="0">
                <a:solidFill>
                  <a:srgbClr val="3C5790"/>
                </a:solidFill>
                <a:sym typeface="Wingdings" pitchFamily="2" charset="2"/>
              </a:rPr>
              <a:t> applications.</a:t>
            </a:r>
            <a:endParaRPr lang="en-US" sz="1400" dirty="0">
              <a:solidFill>
                <a:srgbClr val="3C5790"/>
              </a:solidFill>
              <a:sym typeface="Wingdings" pitchFamily="2" charset="2"/>
            </a:endParaRPr>
          </a:p>
          <a:p>
            <a:endParaRPr lang="en-US" sz="1400" dirty="0">
              <a:solidFill>
                <a:srgbClr val="3C579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sz="3200" dirty="0">
                <a:solidFill>
                  <a:schemeClr val="bg1"/>
                </a:solidFill>
              </a:rPr>
              <a:t>Tools</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On Unix-based systems, there are useful tools like </a:t>
            </a:r>
            <a:r>
              <a:rPr lang="en-US" sz="1400" b="1" dirty="0" err="1">
                <a:solidFill>
                  <a:srgbClr val="3C5790"/>
                </a:solidFill>
              </a:rPr>
              <a:t>vmstat</a:t>
            </a:r>
            <a:r>
              <a:rPr lang="en-US" sz="1400" dirty="0">
                <a:solidFill>
                  <a:srgbClr val="3C5790"/>
                </a:solidFill>
              </a:rPr>
              <a:t>, </a:t>
            </a:r>
            <a:r>
              <a:rPr lang="en-US" sz="1400" b="1" dirty="0" err="1">
                <a:solidFill>
                  <a:srgbClr val="3C5790"/>
                </a:solidFill>
              </a:rPr>
              <a:t>iostat</a:t>
            </a:r>
            <a:r>
              <a:rPr lang="en-US" sz="1400" dirty="0" err="1">
                <a:solidFill>
                  <a:srgbClr val="3C5790"/>
                </a:solidFill>
              </a:rPr>
              <a:t>,</a:t>
            </a:r>
            <a:r>
              <a:rPr lang="en-US" sz="1400" b="1" dirty="0" err="1">
                <a:solidFill>
                  <a:srgbClr val="3C5790"/>
                </a:solidFill>
              </a:rPr>
              <a:t>prstat</a:t>
            </a:r>
            <a:r>
              <a:rPr lang="en-US" sz="1400" dirty="0">
                <a:solidFill>
                  <a:srgbClr val="3C5790"/>
                </a:solidFill>
              </a:rPr>
              <a:t>, and so on.</a:t>
            </a:r>
          </a:p>
          <a:p>
            <a:r>
              <a:rPr lang="en-US" sz="1400" dirty="0">
                <a:solidFill>
                  <a:srgbClr val="3C5790"/>
                </a:solidFill>
              </a:rPr>
              <a:t>On Windows, there are graphical resource monitors as well as command-line utilities like </a:t>
            </a:r>
            <a:r>
              <a:rPr lang="en-US" sz="1400" b="1" dirty="0" err="1">
                <a:solidFill>
                  <a:srgbClr val="3C5790"/>
                </a:solidFill>
              </a:rPr>
              <a:t>typeperf</a:t>
            </a:r>
            <a:r>
              <a:rPr lang="en-US" sz="1400" dirty="0">
                <a:solidFill>
                  <a:srgbClr val="3C5790"/>
                </a:solidFill>
              </a:rPr>
              <a:t>.</a:t>
            </a:r>
            <a:endParaRPr lang="ro-RO" sz="1400" dirty="0">
              <a:solidFill>
                <a:srgbClr val="3C5790"/>
              </a:solidFill>
            </a:endParaRPr>
          </a:p>
          <a:p>
            <a:r>
              <a:rPr lang="en-US" sz="1400" b="1" dirty="0" err="1">
                <a:solidFill>
                  <a:srgbClr val="3C5790"/>
                </a:solidFill>
              </a:rPr>
              <a:t>jcmd</a:t>
            </a:r>
            <a:r>
              <a:rPr lang="en-US" sz="1400" dirty="0">
                <a:solidFill>
                  <a:srgbClr val="3C5790"/>
                </a:solidFill>
              </a:rPr>
              <a:t>: Prints basic class, thread, and VM information for a Java process. </a:t>
            </a:r>
          </a:p>
          <a:p>
            <a:r>
              <a:rPr lang="en-US" sz="1400" b="1" dirty="0" err="1">
                <a:solidFill>
                  <a:srgbClr val="3C5790"/>
                </a:solidFill>
              </a:rPr>
              <a:t>jconsole</a:t>
            </a:r>
            <a:r>
              <a:rPr lang="en-US" sz="1400" dirty="0">
                <a:solidFill>
                  <a:srgbClr val="3C5790"/>
                </a:solidFill>
              </a:rPr>
              <a:t>: Provides a graphical view of JVM activities, including thread usage, class usage, and GC activities.</a:t>
            </a:r>
          </a:p>
          <a:p>
            <a:r>
              <a:rPr lang="en-US" sz="1400" b="1" dirty="0" err="1">
                <a:solidFill>
                  <a:srgbClr val="3C5790"/>
                </a:solidFill>
              </a:rPr>
              <a:t>jhat</a:t>
            </a:r>
            <a:r>
              <a:rPr lang="en-US" sz="1400" dirty="0">
                <a:solidFill>
                  <a:srgbClr val="3C5790"/>
                </a:solidFill>
              </a:rPr>
              <a:t>: Reads and helps analyze memory heap dumps. This is a post processing utility.</a:t>
            </a:r>
          </a:p>
          <a:p>
            <a:r>
              <a:rPr lang="en-US" sz="1400" b="1" dirty="0" err="1">
                <a:solidFill>
                  <a:srgbClr val="3C5790"/>
                </a:solidFill>
              </a:rPr>
              <a:t>jmap</a:t>
            </a:r>
            <a:r>
              <a:rPr lang="en-US" sz="1400" dirty="0">
                <a:solidFill>
                  <a:srgbClr val="3C5790"/>
                </a:solidFill>
              </a:rPr>
              <a:t>: Provides heap dumps and other information about JVM memory usage.</a:t>
            </a:r>
          </a:p>
          <a:p>
            <a:r>
              <a:rPr lang="en-US" sz="1400" b="1" dirty="0" err="1">
                <a:solidFill>
                  <a:srgbClr val="3C5790"/>
                </a:solidFill>
              </a:rPr>
              <a:t>jinfo</a:t>
            </a:r>
            <a:r>
              <a:rPr lang="en-US" sz="1400" dirty="0">
                <a:solidFill>
                  <a:srgbClr val="3C5790"/>
                </a:solidFill>
              </a:rPr>
              <a:t>: Provides visibility into the system properties of the JVM, and allows some system properties to be set dynamically.</a:t>
            </a:r>
          </a:p>
          <a:p>
            <a:r>
              <a:rPr lang="en-US" sz="1400" b="1" dirty="0" err="1">
                <a:solidFill>
                  <a:srgbClr val="3C5790"/>
                </a:solidFill>
              </a:rPr>
              <a:t>jstack</a:t>
            </a:r>
            <a:r>
              <a:rPr lang="en-US" sz="1400" dirty="0">
                <a:solidFill>
                  <a:srgbClr val="3C5790"/>
                </a:solidFill>
              </a:rPr>
              <a:t>: Dumps the stacks of a Java process. Suitable for scripting.</a:t>
            </a:r>
          </a:p>
          <a:p>
            <a:r>
              <a:rPr lang="en-US" sz="1400" b="1" dirty="0" err="1">
                <a:solidFill>
                  <a:srgbClr val="3C5790"/>
                </a:solidFill>
              </a:rPr>
              <a:t>jstat</a:t>
            </a:r>
            <a:r>
              <a:rPr lang="en-US" sz="1400" dirty="0">
                <a:solidFill>
                  <a:srgbClr val="3C5790"/>
                </a:solidFill>
              </a:rPr>
              <a:t>: provides information about GC and class-loading activities. </a:t>
            </a:r>
          </a:p>
          <a:p>
            <a:r>
              <a:rPr lang="en-US" sz="1400" b="1" dirty="0" err="1">
                <a:solidFill>
                  <a:srgbClr val="3C5790"/>
                </a:solidFill>
              </a:rPr>
              <a:t>jvisualvm</a:t>
            </a:r>
            <a:r>
              <a:rPr lang="en-US" sz="1400" dirty="0">
                <a:solidFill>
                  <a:srgbClr val="3C5790"/>
                </a:solidFill>
              </a:rPr>
              <a:t>: A GUI tool to monitor a JVM, profile a running application, and analyze JVM heap dumps.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Core</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The execution speed of Java code is highly dynamic and fundamentally depends on the underlying Java Virtual Machine (JVM).</a:t>
            </a:r>
          </a:p>
          <a:p>
            <a:r>
              <a:rPr lang="en-US" sz="1400" dirty="0">
                <a:solidFill>
                  <a:srgbClr val="3C5790"/>
                </a:solidFill>
              </a:rPr>
              <a:t>The same piece of Java code may well execute faster on a more recent JVM, even without recompiling the Java source code.</a:t>
            </a:r>
          </a:p>
          <a:p>
            <a:r>
              <a:rPr lang="en-US" sz="1400" dirty="0">
                <a:solidFill>
                  <a:srgbClr val="3C5790"/>
                </a:solidFill>
              </a:rPr>
              <a:t>Set of performance metrics:</a:t>
            </a:r>
          </a:p>
          <a:p>
            <a:pPr lvl="1"/>
            <a:r>
              <a:rPr lang="en-US" sz="1400" dirty="0">
                <a:solidFill>
                  <a:srgbClr val="3C5790"/>
                </a:solidFill>
              </a:rPr>
              <a:t>Throughput</a:t>
            </a:r>
          </a:p>
          <a:p>
            <a:pPr lvl="1"/>
            <a:r>
              <a:rPr lang="en-US" sz="1400" dirty="0">
                <a:solidFill>
                  <a:srgbClr val="3C5790"/>
                </a:solidFill>
              </a:rPr>
              <a:t>Latency</a:t>
            </a:r>
          </a:p>
          <a:p>
            <a:pPr lvl="1"/>
            <a:r>
              <a:rPr lang="en-US" sz="1400" dirty="0">
                <a:solidFill>
                  <a:srgbClr val="3C5790"/>
                </a:solidFill>
              </a:rPr>
              <a:t>Capacity</a:t>
            </a:r>
          </a:p>
          <a:p>
            <a:pPr lvl="1"/>
            <a:r>
              <a:rPr lang="en-US" sz="1400" dirty="0">
                <a:solidFill>
                  <a:srgbClr val="3C5790"/>
                </a:solidFill>
              </a:rPr>
              <a:t>Degradation</a:t>
            </a:r>
          </a:p>
          <a:p>
            <a:pPr lvl="1"/>
            <a:r>
              <a:rPr lang="en-US" sz="1400" dirty="0">
                <a:solidFill>
                  <a:srgbClr val="3C5790"/>
                </a:solidFill>
              </a:rPr>
              <a:t>Utilization</a:t>
            </a:r>
          </a:p>
          <a:p>
            <a:pPr lvl="1"/>
            <a:r>
              <a:rPr lang="en-US" sz="1400" dirty="0">
                <a:solidFill>
                  <a:srgbClr val="3C5790"/>
                </a:solidFill>
              </a:rPr>
              <a:t>Efficiency</a:t>
            </a:r>
          </a:p>
          <a:p>
            <a:pPr lvl="1"/>
            <a:r>
              <a:rPr lang="en-US" sz="1400" dirty="0">
                <a:solidFill>
                  <a:srgbClr val="3C5790"/>
                </a:solidFill>
              </a:rPr>
              <a:t>Scalability</a:t>
            </a:r>
          </a:p>
          <a:p>
            <a:endParaRPr lang="en-US" sz="1400" dirty="0">
              <a:solidFill>
                <a:srgbClr val="3C5790"/>
              </a:solidFill>
            </a:endParaRPr>
          </a:p>
        </p:txBody>
      </p:sp>
    </p:spTree>
    <p:extLst>
      <p:ext uri="{BB962C8B-B14F-4D97-AF65-F5344CB8AC3E}">
        <p14:creationId xmlns:p14="http://schemas.microsoft.com/office/powerpoint/2010/main" val="3880528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Core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Throughput is a metric that represents the rate of work a system or subsystem can perform. This is expressed as number of units of work in some time period.</a:t>
            </a:r>
          </a:p>
          <a:p>
            <a:r>
              <a:rPr lang="en-US" sz="1400" dirty="0">
                <a:solidFill>
                  <a:srgbClr val="3C5790"/>
                </a:solidFill>
              </a:rPr>
              <a:t>The capacity is the amount of work parallelism a system possesses.</a:t>
            </a:r>
          </a:p>
          <a:p>
            <a:r>
              <a:rPr lang="en-US" sz="1400" dirty="0">
                <a:solidFill>
                  <a:srgbClr val="3C5790"/>
                </a:solidFill>
              </a:rPr>
              <a:t>The change in throughput as resources are added is one measure of the scalability of a system or application.</a:t>
            </a:r>
          </a:p>
          <a:p>
            <a:r>
              <a:rPr lang="en-US" sz="1400" dirty="0">
                <a:solidFill>
                  <a:srgbClr val="3C5790"/>
                </a:solidFill>
              </a:rPr>
              <a:t>System scalability is dependent upon a number of factors, and is not normally a simple constant factor.</a:t>
            </a:r>
          </a:p>
        </p:txBody>
      </p:sp>
    </p:spTree>
    <p:extLst>
      <p:ext uri="{BB962C8B-B14F-4D97-AF65-F5344CB8AC3E}">
        <p14:creationId xmlns:p14="http://schemas.microsoft.com/office/powerpoint/2010/main" val="3794696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Core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There is no doubt that Java is one of the largest technology platforms on the planet.</a:t>
            </a:r>
          </a:p>
          <a:p>
            <a:r>
              <a:rPr lang="en-US" sz="1400" dirty="0">
                <a:solidFill>
                  <a:srgbClr val="3C5790"/>
                </a:solidFill>
              </a:rPr>
              <a:t>As a developer interested in performance, it's important to understand the basics of the JVM technology stack.</a:t>
            </a:r>
          </a:p>
          <a:p>
            <a:r>
              <a:rPr lang="en-US" sz="1400" dirty="0">
                <a:solidFill>
                  <a:srgbClr val="3C5790"/>
                </a:solidFill>
              </a:rPr>
              <a:t>Understanding JVM technology enables developers to write better software.</a:t>
            </a:r>
          </a:p>
          <a:p>
            <a:r>
              <a:rPr lang="en-US" sz="1400" dirty="0">
                <a:solidFill>
                  <a:srgbClr val="3C5790"/>
                </a:solidFill>
              </a:rPr>
              <a:t>The job of </a:t>
            </a:r>
            <a:r>
              <a:rPr lang="en-US" sz="1400" dirty="0" err="1">
                <a:solidFill>
                  <a:srgbClr val="3C5790"/>
                </a:solidFill>
              </a:rPr>
              <a:t>javac</a:t>
            </a:r>
            <a:r>
              <a:rPr lang="en-US" sz="1400" dirty="0">
                <a:solidFill>
                  <a:srgbClr val="3C5790"/>
                </a:solidFill>
              </a:rPr>
              <a:t> is to convert Java code into .class files that contain bytecode.</a:t>
            </a:r>
          </a:p>
          <a:p>
            <a:r>
              <a:rPr lang="en-US" sz="1400" dirty="0">
                <a:solidFill>
                  <a:srgbClr val="3C5790"/>
                </a:solidFill>
              </a:rPr>
              <a:t>Very few optimizations are done during compilation by </a:t>
            </a:r>
            <a:r>
              <a:rPr lang="en-US" sz="1400" b="1" dirty="0" err="1">
                <a:solidFill>
                  <a:srgbClr val="3C5790"/>
                </a:solidFill>
              </a:rPr>
              <a:t>javac</a:t>
            </a:r>
            <a:r>
              <a:rPr lang="en-US" sz="1400" dirty="0">
                <a:solidFill>
                  <a:srgbClr val="3C5790"/>
                </a:solidFill>
              </a:rPr>
              <a:t> and the resulting bytecode is still quite readable and recognizable as Java code when viewed in a disassembly tool, such as the standard </a:t>
            </a:r>
            <a:r>
              <a:rPr lang="en-US" sz="1400" b="1" dirty="0" err="1">
                <a:solidFill>
                  <a:srgbClr val="3C5790"/>
                </a:solidFill>
              </a:rPr>
              <a:t>javap</a:t>
            </a:r>
            <a:r>
              <a:rPr lang="en-US" sz="1400" dirty="0">
                <a:solidFill>
                  <a:srgbClr val="3C5790"/>
                </a:solidFill>
              </a:rPr>
              <a:t>.</a:t>
            </a:r>
          </a:p>
        </p:txBody>
      </p:sp>
    </p:spTree>
    <p:extLst>
      <p:ext uri="{BB962C8B-B14F-4D97-AF65-F5344CB8AC3E}">
        <p14:creationId xmlns:p14="http://schemas.microsoft.com/office/powerpoint/2010/main" val="3667679946"/>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8082</TotalTime>
  <Words>2852</Words>
  <Application>Microsoft Office PowerPoint</Application>
  <PresentationFormat>On-screen Show (4:3)</PresentationFormat>
  <Paragraphs>207</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Wingdings</vt:lpstr>
      <vt:lpstr>143</vt:lpstr>
      <vt:lpstr>Java Optmization</vt:lpstr>
      <vt:lpstr>Contents</vt:lpstr>
      <vt:lpstr>What is Java?</vt:lpstr>
      <vt:lpstr>What is Java? (cont.)</vt:lpstr>
      <vt:lpstr>History</vt:lpstr>
      <vt:lpstr>Tools</vt:lpstr>
      <vt:lpstr>Core</vt:lpstr>
      <vt:lpstr>Core (cont.)</vt:lpstr>
      <vt:lpstr>Core (cont.)</vt:lpstr>
      <vt:lpstr>Core (cont.)</vt:lpstr>
      <vt:lpstr>JVM</vt:lpstr>
      <vt:lpstr>JVM (cont.)</vt:lpstr>
      <vt:lpstr>JVM (cont.)</vt:lpstr>
      <vt:lpstr>JVM (cont.)</vt:lpstr>
      <vt:lpstr>JVM (cont.)</vt:lpstr>
      <vt:lpstr>JVM (cont.)</vt:lpstr>
      <vt:lpstr>JVM (cont.)</vt:lpstr>
      <vt:lpstr>JVM (cont.)</vt:lpstr>
      <vt:lpstr>JVM (cont.)</vt:lpstr>
      <vt:lpstr>JVM (cont.)</vt:lpstr>
      <vt:lpstr>JVM (cont.)</vt:lpstr>
      <vt:lpstr>JVM (cont.)</vt:lpstr>
      <vt:lpstr>JVM (cont.)</vt:lpstr>
      <vt:lpstr>JVM (cont.)</vt:lpstr>
      <vt:lpstr>JVM (cont.)</vt:lpstr>
      <vt:lpstr>JVM (cont.)</vt:lpstr>
      <vt:lpstr>JVM (cont.)</vt:lpstr>
      <vt:lpstr>JVM (cont.)</vt:lpstr>
      <vt:lpstr>JVM (cont.)</vt:lpstr>
      <vt:lpstr>JVM (cont.)</vt:lpstr>
      <vt:lpstr>JVM (cont.)</vt:lpstr>
      <vt:lpstr>JVM (cont.)</vt:lpstr>
      <vt:lpstr>JVM (cont.)</vt:lpstr>
      <vt:lpstr>Operating System </vt:lpstr>
      <vt:lpstr>Operating System (cont.)</vt:lpstr>
      <vt:lpstr>Operating System (cont.)</vt:lpstr>
      <vt:lpstr>Operating System (cont.)</vt:lpstr>
      <vt:lpstr>Operating System (cont.)</vt:lpstr>
      <vt:lpstr>Operating System (cont.)</vt:lpstr>
      <vt:lpstr>Operating System (cont.)</vt:lpstr>
      <vt:lpstr>Bibliography</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cp:lastModifiedBy>
  <cp:revision>766</cp:revision>
  <dcterms:created xsi:type="dcterms:W3CDTF">2012-04-12T06:19:17Z</dcterms:created>
  <dcterms:modified xsi:type="dcterms:W3CDTF">2017-06-19T05:53:30Z</dcterms:modified>
</cp:coreProperties>
</file>