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5" r:id="rId5"/>
    <p:sldId id="381" r:id="rId6"/>
    <p:sldId id="396" r:id="rId7"/>
    <p:sldId id="385" r:id="rId8"/>
    <p:sldId id="394" r:id="rId9"/>
    <p:sldId id="399" r:id="rId10"/>
    <p:sldId id="400" r:id="rId11"/>
    <p:sldId id="403" r:id="rId12"/>
    <p:sldId id="402" r:id="rId13"/>
    <p:sldId id="404" r:id="rId14"/>
    <p:sldId id="406" r:id="rId15"/>
    <p:sldId id="407" r:id="rId16"/>
    <p:sldId id="408" r:id="rId17"/>
    <p:sldId id="410" r:id="rId18"/>
    <p:sldId id="411" r:id="rId19"/>
    <p:sldId id="409" r:id="rId20"/>
    <p:sldId id="405" r:id="rId21"/>
    <p:sldId id="412" r:id="rId22"/>
    <p:sldId id="393" r:id="rId23"/>
    <p:sldId id="413" r:id="rId24"/>
    <p:sldId id="398" r:id="rId25"/>
    <p:sldId id="259" r:id="rId2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22/07/2017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MQTT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a successful connection has been established between an MQTT client and an MQTT server, the server will keep the connection open until the client loses the connection or sends a </a:t>
            </a:r>
            <a:r>
              <a:rPr lang="en-US" sz="1400" b="1" dirty="0">
                <a:solidFill>
                  <a:srgbClr val="3C5790"/>
                </a:solidFill>
              </a:rPr>
              <a:t>DISCONNECT </a:t>
            </a:r>
            <a:r>
              <a:rPr lang="en-US" sz="1400" dirty="0">
                <a:solidFill>
                  <a:srgbClr val="3C5790"/>
                </a:solidFill>
              </a:rPr>
              <a:t>control packet to the server to 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422248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CONNECT control packet must include values for the following fields in the payload and bits for a special flags byte.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ClientId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identifies each MQTT client that connects to an MQTT server.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a client specifies an empty value as the </a:t>
            </a:r>
            <a:r>
              <a:rPr lang="en-US" sz="1400" dirty="0" err="1">
                <a:solidFill>
                  <a:srgbClr val="3C5790"/>
                </a:solidFill>
              </a:rPr>
              <a:t>ClientId</a:t>
            </a:r>
            <a:r>
              <a:rPr lang="en-US" sz="1400" dirty="0">
                <a:solidFill>
                  <a:srgbClr val="3C5790"/>
                </a:solidFill>
              </a:rPr>
              <a:t>, the MQTT server must generate a unique </a:t>
            </a:r>
            <a:r>
              <a:rPr lang="en-US" sz="1400" dirty="0" err="1">
                <a:solidFill>
                  <a:srgbClr val="3C5790"/>
                </a:solidFill>
              </a:rPr>
              <a:t>ClientId</a:t>
            </a:r>
            <a:r>
              <a:rPr lang="en-US" sz="1400" dirty="0">
                <a:solidFill>
                  <a:srgbClr val="3C5790"/>
                </a:solidFill>
              </a:rPr>
              <a:t> to identify the client.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CleanSession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specifies what happens after an MQTT client disconnects from the MQTT server and then reconnects.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set to 1 or true, the client indicates to the MQTT server that the session will only last as long as the network connection is alive.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After the MQTT client disconnects from the MQTT server, any information related to the session is discarded.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</a:t>
            </a:r>
            <a:r>
              <a:rPr lang="en-US" sz="1400" dirty="0" err="1">
                <a:solidFill>
                  <a:srgbClr val="3C5790"/>
                </a:solidFill>
              </a:rPr>
              <a:t>CleanSession</a:t>
            </a:r>
            <a:r>
              <a:rPr lang="en-US" sz="1400" dirty="0">
                <a:solidFill>
                  <a:srgbClr val="3C5790"/>
                </a:solidFill>
              </a:rPr>
              <a:t> is set to 0 or false, we will work with a persistent session.</a:t>
            </a:r>
          </a:p>
        </p:txBody>
      </p:sp>
    </p:spTree>
    <p:extLst>
      <p:ext uri="{BB962C8B-B14F-4D97-AF65-F5344CB8AC3E}">
        <p14:creationId xmlns:p14="http://schemas.microsoft.com/office/powerpoint/2010/main" val="8167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ProtocolLevel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indicates the MQTT protocol version that the MQTT client requests the MQTT server to use.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KeepAlive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time interval expressed in seconds.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the value for keep alive is not equal to 0, the MQTT client commits to send control packets to the server within the time specified for </a:t>
            </a:r>
            <a:r>
              <a:rPr lang="en-US" sz="1400" dirty="0" err="1">
                <a:solidFill>
                  <a:srgbClr val="3C5790"/>
                </a:solidFill>
              </a:rPr>
              <a:t>KeepAlive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the MQTT client doesn't have to send any control packet, it must send a PINGREQ control packet to the MQTT server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Will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WillQoS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WillRetain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WillTopic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WillMessage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allow the MQTT client to take advantage of the last will and testament feature of MQTT.</a:t>
            </a:r>
          </a:p>
        </p:txBody>
      </p:sp>
    </p:spTree>
    <p:extLst>
      <p:ext uri="{BB962C8B-B14F-4D97-AF65-F5344CB8AC3E}">
        <p14:creationId xmlns:p14="http://schemas.microsoft.com/office/powerpoint/2010/main" val="28544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quality of service is known as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single </a:t>
            </a:r>
            <a:r>
              <a:rPr lang="en-US" sz="1400" b="1" dirty="0">
                <a:solidFill>
                  <a:srgbClr val="3C5790"/>
                </a:solidFill>
              </a:rPr>
              <a:t>SUBSCRIBE</a:t>
            </a:r>
            <a:r>
              <a:rPr lang="en-US" sz="1400" dirty="0">
                <a:solidFill>
                  <a:srgbClr val="3C5790"/>
                </a:solidFill>
              </a:rPr>
              <a:t> packet can request the MQTT server to subscribe a client to many topics.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SUBSCRIBE packet must include at least one topic filter and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pair to comply with the protocol.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MQTT server will process a valid SUBSCRIBE packet and it will respond with a SUBACK packet that indicates the subscribe acknowledgement and confirms the receipt and processing of the SUBSCRIBE packet.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AE202-FA44-40F7-8C92-8EB7ED900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57600"/>
            <a:ext cx="6400800" cy="247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SUBACK packet will include the same packet identifier (</a:t>
            </a:r>
            <a:r>
              <a:rPr lang="en-US" sz="1400" dirty="0" err="1">
                <a:solidFill>
                  <a:srgbClr val="3C5790"/>
                </a:solidFill>
              </a:rPr>
              <a:t>PacketId</a:t>
            </a:r>
            <a:r>
              <a:rPr lang="en-US" sz="1400" dirty="0">
                <a:solidFill>
                  <a:srgbClr val="3C5790"/>
                </a:solidFill>
              </a:rPr>
              <a:t>) in the header that was received in the SUBSCRIBE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return codes will match the number of topic filters included in the SUBSCRIBE packet.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26D6E7-A60E-49E5-98E7-DF4D8BFB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24200"/>
            <a:ext cx="4557713" cy="28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8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MQTT client that has already established a connection sends a </a:t>
            </a:r>
            <a:r>
              <a:rPr lang="en-US" sz="1400" b="1" dirty="0">
                <a:solidFill>
                  <a:srgbClr val="3C5790"/>
                </a:solidFill>
              </a:rPr>
              <a:t>PUBLISH</a:t>
            </a:r>
            <a:r>
              <a:rPr lang="en-US" sz="1400" dirty="0">
                <a:solidFill>
                  <a:srgbClr val="3C5790"/>
                </a:solidFill>
              </a:rPr>
              <a:t> packet to the MQTT server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 header that includes the following fields and flags.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PacketId</a:t>
            </a:r>
            <a:r>
              <a:rPr lang="en-US" sz="1400" dirty="0">
                <a:solidFill>
                  <a:srgbClr val="3C5790"/>
                </a:solidFill>
              </a:rPr>
              <a:t>: if 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is equal to 0, the value for this field will be 0 or it won't be present.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Dup: if 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is equal to 0, the value for this field will be 0.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: specifies 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for the message.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Retain:if</a:t>
            </a:r>
            <a:r>
              <a:rPr lang="en-US" sz="1400" dirty="0">
                <a:solidFill>
                  <a:srgbClr val="3C5790"/>
                </a:solidFill>
              </a:rPr>
              <a:t> the value for this flag is set to 1 or true, the MQTT server will store the message with its specified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TopicName</a:t>
            </a:r>
            <a:r>
              <a:rPr lang="en-US" sz="1400" dirty="0">
                <a:solidFill>
                  <a:srgbClr val="3C5790"/>
                </a:solidFill>
              </a:rPr>
              <a:t>: the topic name to which the message must be published.</a:t>
            </a:r>
          </a:p>
        </p:txBody>
      </p:sp>
    </p:spTree>
    <p:extLst>
      <p:ext uri="{BB962C8B-B14F-4D97-AF65-F5344CB8AC3E}">
        <p14:creationId xmlns:p14="http://schemas.microsoft.com/office/powerpoint/2010/main" val="405791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payload contains the actual message that the MQTT client wants the MQTT server to publish.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MQTT server will read a valid PUBLISH packet and it will respond with a packet only for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levels greater than 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case 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is 0, the MQTT won't respond.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32969-6709-4B9D-8BE1-DFD6282C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7600"/>
            <a:ext cx="7772400" cy="22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4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MQTT client sends an </a:t>
            </a:r>
            <a:r>
              <a:rPr lang="en-US" sz="1400" b="1" dirty="0">
                <a:solidFill>
                  <a:srgbClr val="3C5790"/>
                </a:solidFill>
              </a:rPr>
              <a:t>UNSUBSCRIBE</a:t>
            </a:r>
            <a:r>
              <a:rPr lang="en-US" sz="1400" dirty="0">
                <a:solidFill>
                  <a:srgbClr val="3C5790"/>
                </a:solidFill>
              </a:rPr>
              <a:t> packet to the MQTT server with a packet identifier (</a:t>
            </a:r>
            <a:r>
              <a:rPr lang="en-US" sz="1400" dirty="0" err="1">
                <a:solidFill>
                  <a:srgbClr val="3C5790"/>
                </a:solidFill>
              </a:rPr>
              <a:t>PacketId</a:t>
            </a:r>
            <a:r>
              <a:rPr lang="en-US" sz="1400" dirty="0">
                <a:solidFill>
                  <a:srgbClr val="3C5790"/>
                </a:solidFill>
              </a:rPr>
              <a:t>) in the header and one or more topic filters in the payload.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isn’t </a:t>
            </a:r>
            <a:r>
              <a:rPr lang="en-US" sz="1400" dirty="0" err="1">
                <a:solidFill>
                  <a:srgbClr val="3C5790"/>
                </a:solidFill>
              </a:rPr>
              <a:t>necesary</a:t>
            </a:r>
            <a:r>
              <a:rPr lang="en-US" sz="1400" dirty="0">
                <a:solidFill>
                  <a:srgbClr val="3C5790"/>
                </a:solidFill>
              </a:rPr>
              <a:t> because the MQTT client just wants to unsubscribe.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04D11-854B-4C02-ABBF-04B9F1D7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048000"/>
            <a:ext cx="6494342" cy="25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6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is a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for the publish process between the publisher and the MQTT server and another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for the publish process between the MQTT server and the subscriber.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Based on the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level, we have differences in the meaning of a successfully delivered message in the MQTT protocol between the involved parties.</a:t>
            </a:r>
          </a:p>
        </p:txBody>
      </p:sp>
    </p:spTree>
    <p:extLst>
      <p:ext uri="{BB962C8B-B14F-4D97-AF65-F5344CB8AC3E}">
        <p14:creationId xmlns:p14="http://schemas.microsoft.com/office/powerpoint/2010/main" val="394622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MQT supports the following three possible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0, At most once delivery: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offers the same warranty as the underlying TCP protocol.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message isn't acknowledged by the receiver or destination.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key advantage of this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is that it has the lowest possible overhead.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1, At least once delivery: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adds a confirmation requirement to the destination that has to receive the message.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It provides a warranty that the message will be delivered at least once to the subscriber.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sender stores the message until it receives an acknowledgement from the subscriber.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2, Exactly once delivery: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provides a warranty that the message is delivered only once to the destination.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2 has the highest overhead, compared to the other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levels. </a:t>
            </a:r>
          </a:p>
        </p:txBody>
      </p:sp>
    </p:spTree>
    <p:extLst>
      <p:ext uri="{BB962C8B-B14F-4D97-AF65-F5344CB8AC3E}">
        <p14:creationId xmlns:p14="http://schemas.microsoft.com/office/powerpoint/2010/main" val="242008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MQTT?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Brokers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MQTT vs HTTP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diagram shows the interaction between a publisher and an MQTT server to publish a message with a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of 1.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44B3E0-11D8-45D8-BD57-079B51382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082413"/>
            <a:ext cx="731520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bellow diagram shows the interaction between a publisher and an MQTT server to publish a message with a </a:t>
            </a:r>
            <a:r>
              <a:rPr lang="en-US" sz="1400" dirty="0" err="1">
                <a:solidFill>
                  <a:srgbClr val="3C5790"/>
                </a:solidFill>
              </a:rPr>
              <a:t>QoS</a:t>
            </a:r>
            <a:r>
              <a:rPr lang="en-US" sz="1400" dirty="0">
                <a:solidFill>
                  <a:srgbClr val="3C5790"/>
                </a:solidFill>
              </a:rPr>
              <a:t> level of 2.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646BE-2473-491D-800F-376AE74BA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048000"/>
            <a:ext cx="7086600" cy="278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Security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Many MQTT implementations have security standards like SSL/TLS is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Security in MQTT is divided into multiple layers.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Network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Level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a physically secure network or VPN for communication provides a secure connection.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Transport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Level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TLS/SSL can be used for transport encryption that ensures communication is encrypted and identity is authenticated.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Level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protocol has Client ID, Username/Password credentials which can bring about device authentication. Another way is to have payload encryption without having an extensive transport encryption.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Brokers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Mosquitto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Erlang MQTT Broker (EMQ)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CloudMQTT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HiveMQ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Mosca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40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MQTT vs HTTP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F068B-F615-4E94-9B5B-67499E3F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7543800" cy="46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https://en.wikipedia.org/wiki/MQTT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http://mqtt.org/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http://blog.catchpoint.com/2017/05/30/protocol-for-internet-of-things/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Packt</a:t>
            </a:r>
            <a:r>
              <a:rPr lang="fr-CA" sz="1600" dirty="0">
                <a:solidFill>
                  <a:schemeClr val="bg1"/>
                </a:solidFill>
              </a:rPr>
              <a:t> - MQTT Essentials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MQTT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MQTT</a:t>
            </a:r>
            <a:r>
              <a:rPr lang="en-US" sz="1500" dirty="0">
                <a:solidFill>
                  <a:srgbClr val="3C5790"/>
                </a:solidFill>
              </a:rPr>
              <a:t> (MQ Telemetry Transport or Message Queue Telemetry Transport) is an ISO standard publish-subscribe-based "lightweight" messaging protocol for use on top of the TCP/IP protocol.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b="1" dirty="0">
                <a:solidFill>
                  <a:srgbClr val="3C5790"/>
                </a:solidFill>
              </a:rPr>
              <a:t>publish-subscribe messaging pattern </a:t>
            </a:r>
            <a:r>
              <a:rPr lang="en-US" sz="1500" dirty="0">
                <a:solidFill>
                  <a:srgbClr val="3C5790"/>
                </a:solidFill>
              </a:rPr>
              <a:t>requires a message broker.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b="1" dirty="0">
                <a:solidFill>
                  <a:srgbClr val="3C5790"/>
                </a:solidFill>
              </a:rPr>
              <a:t>broker</a:t>
            </a:r>
            <a:r>
              <a:rPr lang="en-US" sz="1500" dirty="0">
                <a:solidFill>
                  <a:srgbClr val="3C5790"/>
                </a:solidFill>
              </a:rPr>
              <a:t> is responsible for distributing messages to interested clients based on the topic of a message.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Alternative protocols include the Advanced Message Queuing Protocol (AMQP), Streaming Text Oriented Messaging Protocol (STOMP) the IETF Constrained Application Protocol, XMPP and Web Application Messaging Protocol (WAMP).</a:t>
            </a:r>
          </a:p>
          <a:p>
            <a:endParaRPr lang="en-US" sz="1500" dirty="0">
              <a:solidFill>
                <a:srgbClr val="3C5790"/>
              </a:solidFill>
            </a:endParaRPr>
          </a:p>
          <a:p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MQTT 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MQ Telemetry Transport (MQTT) is better suited for this scenario in which many devices have to exchange data between themselves in near real time.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MQTT protocol is a Machine-to-Machine (M2M) and IoT connectivity protocol.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most popular versions of MQTT are 3.1 and 3.1.1.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MQTT 3.1.1 specification has been </a:t>
            </a:r>
            <a:r>
              <a:rPr lang="en-US" sz="1500" dirty="0" err="1">
                <a:solidFill>
                  <a:srgbClr val="3C5790"/>
                </a:solidFill>
              </a:rPr>
              <a:t>standardised</a:t>
            </a:r>
            <a:r>
              <a:rPr lang="en-US" sz="1500" dirty="0">
                <a:solidFill>
                  <a:srgbClr val="3C5790"/>
                </a:solidFill>
              </a:rPr>
              <a:t> by the OASIS consortium.</a:t>
            </a:r>
          </a:p>
          <a:p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5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publish-subscribe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pattern</a:t>
            </a:r>
            <a:r>
              <a:rPr lang="en-US" sz="1400" dirty="0">
                <a:solidFill>
                  <a:srgbClr val="3C5790"/>
                </a:solidFill>
              </a:rPr>
              <a:t> requires a broker, also known as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the clients establish a connection with the </a:t>
            </a:r>
            <a:r>
              <a:rPr lang="en-US" sz="1400" b="1" dirty="0">
                <a:solidFill>
                  <a:srgbClr val="3C5790"/>
                </a:solidFill>
              </a:rPr>
              <a:t>broker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that sends a message through the broker is known as the </a:t>
            </a:r>
            <a:r>
              <a:rPr lang="en-US" sz="1400" b="1" dirty="0">
                <a:solidFill>
                  <a:srgbClr val="3C5790"/>
                </a:solidFill>
              </a:rPr>
              <a:t>publisher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clients that register to the broker as interested in specific types of messages are known as </a:t>
            </a:r>
            <a:r>
              <a:rPr lang="en-US" sz="1400" b="1" dirty="0">
                <a:solidFill>
                  <a:srgbClr val="3C5790"/>
                </a:solidFill>
              </a:rPr>
              <a:t>subscribers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B1C6B-778B-410F-B8FB-1D3940BF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124200"/>
            <a:ext cx="5414963" cy="3412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Concepts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topic</a:t>
            </a:r>
            <a:r>
              <a:rPr lang="en-US" sz="1400" dirty="0">
                <a:solidFill>
                  <a:srgbClr val="3C5790"/>
                </a:solidFill>
              </a:rPr>
              <a:t> is a named logical channel and it is also referred to as a channel or subject.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 for a message is known as </a:t>
            </a:r>
            <a:r>
              <a:rPr lang="en-US" sz="1400" b="1" dirty="0">
                <a:solidFill>
                  <a:srgbClr val="3C5790"/>
                </a:solidFill>
              </a:rPr>
              <a:t>payload</a:t>
            </a:r>
            <a:r>
              <a:rPr lang="en-US" sz="1400" dirty="0">
                <a:solidFill>
                  <a:srgbClr val="3C5790"/>
                </a:solidFill>
              </a:rPr>
              <a:t>. A message includes the topic to which it belongs and the payload.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Publishers and subscribers are decoupled in space because they don't know each other.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Publishers and subscribers don't have to run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52472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MQTT defines </a:t>
            </a:r>
            <a:r>
              <a:rPr lang="en-US" sz="1400" b="1" dirty="0">
                <a:solidFill>
                  <a:srgbClr val="3C5790"/>
                </a:solidFill>
              </a:rPr>
              <a:t>methods</a:t>
            </a:r>
            <a:r>
              <a:rPr lang="en-US" sz="1400" dirty="0">
                <a:solidFill>
                  <a:srgbClr val="3C5790"/>
                </a:solidFill>
              </a:rPr>
              <a:t> (sometimes referred to as </a:t>
            </a:r>
            <a:r>
              <a:rPr lang="en-US" sz="1400" b="1" dirty="0">
                <a:solidFill>
                  <a:srgbClr val="3C5790"/>
                </a:solidFill>
              </a:rPr>
              <a:t>verbs</a:t>
            </a:r>
            <a:r>
              <a:rPr lang="en-US" sz="1400" dirty="0">
                <a:solidFill>
                  <a:srgbClr val="3C5790"/>
                </a:solidFill>
              </a:rPr>
              <a:t>) to indicate the desired action to be performed on the identified resource.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resource corresponds to a file or the output of an executable residing on the server.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Connect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waits for a connection to be established with the server.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Disconnect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waits for the MQTT client to finish any work it must do, and for the TCP/IP session to disconnect.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Subscribe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waits for completion of the Subscribe or </a:t>
            </a:r>
            <a:r>
              <a:rPr lang="en-US" sz="1400" dirty="0" err="1">
                <a:solidFill>
                  <a:srgbClr val="3C5790"/>
                </a:solidFill>
              </a:rPr>
              <a:t>UnSubscribe</a:t>
            </a:r>
            <a:r>
              <a:rPr lang="en-US" sz="1400" dirty="0">
                <a:solidFill>
                  <a:srgbClr val="3C5790"/>
                </a:solidFill>
              </a:rPr>
              <a:t> method.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UnSubscribe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requests the server unsubscribe the client from one or more topics.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Publish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returns immediately to the application thread after passing the request to the MQTT client. </a:t>
            </a:r>
          </a:p>
        </p:txBody>
      </p:sp>
    </p:spTree>
    <p:extLst>
      <p:ext uri="{BB962C8B-B14F-4D97-AF65-F5344CB8AC3E}">
        <p14:creationId xmlns:p14="http://schemas.microsoft.com/office/powerpoint/2010/main" val="87820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MQTT client sends a </a:t>
            </a:r>
            <a:r>
              <a:rPr lang="en-US" sz="1400" b="1" dirty="0">
                <a:solidFill>
                  <a:srgbClr val="3C5790"/>
                </a:solidFill>
              </a:rPr>
              <a:t>CONNECT</a:t>
            </a:r>
            <a:r>
              <a:rPr lang="en-US" sz="1400" dirty="0">
                <a:solidFill>
                  <a:srgbClr val="3C5790"/>
                </a:solidFill>
              </a:rPr>
              <a:t> control packet to the MQTT server with a payload in order to establish a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MQTT server will check the CONNECT packet, perform authentication and authorization and send a response to the client with a CONNACK control packet.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D89126-082D-4335-959E-C7A67BAB1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3352800"/>
            <a:ext cx="5867400" cy="22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65388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9743</TotalTime>
  <Words>1573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143</vt:lpstr>
      <vt:lpstr>MQTT</vt:lpstr>
      <vt:lpstr>Contents</vt:lpstr>
      <vt:lpstr>What is MQTT ?</vt:lpstr>
      <vt:lpstr>What is MQTT ? (cont.)</vt:lpstr>
      <vt:lpstr>Concepts</vt:lpstr>
      <vt:lpstr>Concepts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Security</vt:lpstr>
      <vt:lpstr>Brokers</vt:lpstr>
      <vt:lpstr>MQTT vs HTTP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772</cp:revision>
  <dcterms:created xsi:type="dcterms:W3CDTF">2012-04-12T06:19:17Z</dcterms:created>
  <dcterms:modified xsi:type="dcterms:W3CDTF">2017-07-22T14:29:27Z</dcterms:modified>
</cp:coreProperties>
</file>