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41" r:id="rId5"/>
    <p:sldId id="440" r:id="rId6"/>
    <p:sldId id="442" r:id="rId7"/>
    <p:sldId id="446" r:id="rId8"/>
    <p:sldId id="439" r:id="rId9"/>
    <p:sldId id="468" r:id="rId10"/>
    <p:sldId id="469" r:id="rId11"/>
    <p:sldId id="470" r:id="rId12"/>
    <p:sldId id="471" r:id="rId13"/>
    <p:sldId id="472" r:id="rId14"/>
    <p:sldId id="413" r:id="rId15"/>
    <p:sldId id="444" r:id="rId16"/>
    <p:sldId id="447" r:id="rId17"/>
    <p:sldId id="448" r:id="rId18"/>
    <p:sldId id="449" r:id="rId19"/>
    <p:sldId id="450" r:id="rId20"/>
    <p:sldId id="451" r:id="rId21"/>
    <p:sldId id="452" r:id="rId22"/>
    <p:sldId id="453" r:id="rId23"/>
    <p:sldId id="454" r:id="rId24"/>
    <p:sldId id="456" r:id="rId25"/>
    <p:sldId id="455" r:id="rId26"/>
    <p:sldId id="457" r:id="rId27"/>
    <p:sldId id="458" r:id="rId28"/>
    <p:sldId id="443" r:id="rId29"/>
    <p:sldId id="460" r:id="rId30"/>
    <p:sldId id="461" r:id="rId31"/>
    <p:sldId id="463" r:id="rId32"/>
    <p:sldId id="464" r:id="rId33"/>
    <p:sldId id="465" r:id="rId34"/>
    <p:sldId id="467" r:id="rId35"/>
    <p:sldId id="466" r:id="rId36"/>
    <p:sldId id="473" r:id="rId37"/>
    <p:sldId id="459" r:id="rId38"/>
    <p:sldId id="462" r:id="rId39"/>
    <p:sldId id="445" r:id="rId40"/>
    <p:sldId id="389" r:id="rId41"/>
    <p:sldId id="259" r:id="rId4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46" autoAdjust="0"/>
    <p:restoredTop sz="94660"/>
  </p:normalViewPr>
  <p:slideViewPr>
    <p:cSldViewPr>
      <p:cViewPr varScale="1">
        <p:scale>
          <a:sx n="82" d="100"/>
          <a:sy n="82" d="100"/>
        </p:scale>
        <p:origin x="1397"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11/06/2017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11/06/2017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11/06/2017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11/06/2017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11/06/2017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11/06/2017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11/06/2017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11/06/2017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11/06/2017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11/06/2017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11/06/2017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11/06/2017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a:solidFill>
                  <a:schemeClr val="bg1"/>
                </a:solidFill>
              </a:rPr>
              <a:t>OAuth</a:t>
            </a:r>
            <a:r>
              <a:rPr lang="fr-CA" sz="4000" dirty="0">
                <a:solidFill>
                  <a:schemeClr val="bg1"/>
                </a:solidFill>
              </a:rPr>
              <a:t> 2</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Benefits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API security</a:t>
            </a:r>
          </a:p>
          <a:p>
            <a:r>
              <a:rPr lang="en-US" sz="1400" dirty="0">
                <a:solidFill>
                  <a:srgbClr val="3C5790"/>
                </a:solidFill>
              </a:rPr>
              <a:t>In order to make an API secure for customers we need to use a secure data transfer(Base64, SSL).</a:t>
            </a:r>
          </a:p>
          <a:p>
            <a:r>
              <a:rPr lang="en-US" sz="1400" dirty="0">
                <a:solidFill>
                  <a:srgbClr val="3C5790"/>
                </a:solidFill>
              </a:rPr>
              <a:t>Those mechanism are sending either username or password over the wire.</a:t>
            </a:r>
          </a:p>
          <a:p>
            <a:r>
              <a:rPr lang="en-US" sz="1400" dirty="0">
                <a:solidFill>
                  <a:srgbClr val="3C5790"/>
                </a:solidFill>
              </a:rPr>
              <a:t>Instead of sending username and password an access token is sent.</a:t>
            </a:r>
          </a:p>
          <a:p>
            <a:r>
              <a:rPr lang="en-US" sz="1400" dirty="0">
                <a:solidFill>
                  <a:srgbClr val="3C5790"/>
                </a:solidFill>
              </a:rPr>
              <a:t>The token is obtained by the client application before making the requests, and represents the user on whose behalf the client application is using the API.</a:t>
            </a:r>
            <a:endParaRPr lang="en-US" sz="1200" dirty="0">
              <a:solidFill>
                <a:srgbClr val="3C5790"/>
              </a:solidFill>
            </a:endParaRPr>
          </a:p>
        </p:txBody>
      </p:sp>
    </p:spTree>
    <p:extLst>
      <p:ext uri="{BB962C8B-B14F-4D97-AF65-F5344CB8AC3E}">
        <p14:creationId xmlns:p14="http://schemas.microsoft.com/office/powerpoint/2010/main" val="213522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Benefits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Internal enterprise applications</a:t>
            </a:r>
          </a:p>
          <a:p>
            <a:r>
              <a:rPr lang="en-US" sz="1400" dirty="0">
                <a:solidFill>
                  <a:srgbClr val="3C5790"/>
                </a:solidFill>
              </a:rPr>
              <a:t>We could have a chain of enterprise applications where username and password is needed to enter in every separate application.</a:t>
            </a:r>
          </a:p>
          <a:p>
            <a:r>
              <a:rPr lang="en-US" sz="1400" dirty="0">
                <a:solidFill>
                  <a:srgbClr val="3C5790"/>
                </a:solidFill>
              </a:rPr>
              <a:t>The user can log in with first credentials and in all the other applications he is simply redirected to the provider where he logged in and confirms that he wants to be authorized.</a:t>
            </a:r>
            <a:endParaRPr lang="en-US" sz="1200" dirty="0">
              <a:solidFill>
                <a:srgbClr val="3C5790"/>
              </a:solidFill>
            </a:endParaRPr>
          </a:p>
        </p:txBody>
      </p:sp>
    </p:spTree>
    <p:extLst>
      <p:ext uri="{BB962C8B-B14F-4D97-AF65-F5344CB8AC3E}">
        <p14:creationId xmlns:p14="http://schemas.microsoft.com/office/powerpoint/2010/main" val="294545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Benefits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Service integration and authorization delegation</a:t>
            </a:r>
          </a:p>
          <a:p>
            <a:r>
              <a:rPr lang="en-US" sz="1400" dirty="0">
                <a:solidFill>
                  <a:srgbClr val="3C5790"/>
                </a:solidFill>
              </a:rPr>
              <a:t>Service A depends on service B. </a:t>
            </a:r>
          </a:p>
          <a:p>
            <a:r>
              <a:rPr lang="en-US" sz="1400" dirty="0">
                <a:solidFill>
                  <a:srgbClr val="3C5790"/>
                </a:solidFill>
              </a:rPr>
              <a:t>If these two services have OAuth 2.0 integration between them, the user can authorize</a:t>
            </a:r>
          </a:p>
          <a:p>
            <a:r>
              <a:rPr lang="en-US" sz="1400" dirty="0">
                <a:solidFill>
                  <a:srgbClr val="3C5790"/>
                </a:solidFill>
              </a:rPr>
              <a:t>the service B to access resources from the sharing service A on his behalf.</a:t>
            </a:r>
            <a:endParaRPr lang="en-US" sz="1200" dirty="0">
              <a:solidFill>
                <a:srgbClr val="3C5790"/>
              </a:solidFill>
            </a:endParaRPr>
          </a:p>
        </p:txBody>
      </p:sp>
    </p:spTree>
    <p:extLst>
      <p:ext uri="{BB962C8B-B14F-4D97-AF65-F5344CB8AC3E}">
        <p14:creationId xmlns:p14="http://schemas.microsoft.com/office/powerpoint/2010/main" val="359499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Benefits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Federated identity</a:t>
            </a:r>
          </a:p>
          <a:p>
            <a:r>
              <a:rPr lang="en-US" sz="1400" dirty="0">
                <a:solidFill>
                  <a:srgbClr val="3C5790"/>
                </a:solidFill>
              </a:rPr>
              <a:t>With federated identity, a person's digital identity and detail can be linked between several distinct services.</a:t>
            </a:r>
          </a:p>
          <a:p>
            <a:r>
              <a:rPr lang="en-US" sz="1400" dirty="0">
                <a:solidFill>
                  <a:srgbClr val="3C5790"/>
                </a:solidFill>
              </a:rPr>
              <a:t>For example, a user wants to post a comment on some blog post and needs to be identified.</a:t>
            </a:r>
          </a:p>
          <a:p>
            <a:endParaRPr lang="en-US" sz="1400" dirty="0">
              <a:solidFill>
                <a:srgbClr val="3C5790"/>
              </a:solidFill>
            </a:endParaRPr>
          </a:p>
          <a:p>
            <a:r>
              <a:rPr lang="en-US" sz="1400" b="1" dirty="0">
                <a:solidFill>
                  <a:srgbClr val="3C5790"/>
                </a:solidFill>
              </a:rPr>
              <a:t>Easier service monitoring</a:t>
            </a:r>
          </a:p>
          <a:p>
            <a:r>
              <a:rPr lang="en-US" sz="1400" dirty="0">
                <a:solidFill>
                  <a:srgbClr val="3C5790"/>
                </a:solidFill>
              </a:rPr>
              <a:t>Enterprises can track and monitor more easily which access token is making which request.</a:t>
            </a:r>
            <a:endParaRPr lang="en-US" sz="1200" dirty="0">
              <a:solidFill>
                <a:srgbClr val="3C5790"/>
              </a:solidFill>
            </a:endParaRPr>
          </a:p>
        </p:txBody>
      </p:sp>
    </p:spTree>
    <p:extLst>
      <p:ext uri="{BB962C8B-B14F-4D97-AF65-F5344CB8AC3E}">
        <p14:creationId xmlns:p14="http://schemas.microsoft.com/office/powerpoint/2010/main" val="103992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Roles</a:t>
            </a:r>
            <a:endParaRPr lang="fr-CA" dirty="0">
              <a:solidFill>
                <a:schemeClr val="bg1"/>
              </a:solidFill>
            </a:endParaRP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OAuth 2.0 defines the following roles of users and applications:</a:t>
            </a:r>
          </a:p>
          <a:p>
            <a:pPr lvl="1"/>
            <a:r>
              <a:rPr lang="en-US" sz="1400" b="1" dirty="0">
                <a:solidFill>
                  <a:srgbClr val="3C5790"/>
                </a:solidFill>
              </a:rPr>
              <a:t>Resource Owner</a:t>
            </a:r>
          </a:p>
          <a:p>
            <a:pPr lvl="1"/>
            <a:r>
              <a:rPr lang="en-US" sz="1400" b="1" dirty="0">
                <a:solidFill>
                  <a:srgbClr val="3C5790"/>
                </a:solidFill>
              </a:rPr>
              <a:t>Resource Server</a:t>
            </a:r>
          </a:p>
          <a:p>
            <a:pPr lvl="1"/>
            <a:r>
              <a:rPr lang="en-US" sz="1400" b="1" dirty="0">
                <a:solidFill>
                  <a:srgbClr val="3C5790"/>
                </a:solidFill>
              </a:rPr>
              <a:t>Client Application</a:t>
            </a:r>
          </a:p>
          <a:p>
            <a:pPr lvl="1"/>
            <a:r>
              <a:rPr lang="en-US" sz="1400" b="1" dirty="0">
                <a:solidFill>
                  <a:srgbClr val="3C5790"/>
                </a:solidFill>
              </a:rPr>
              <a:t>Authorization Server</a:t>
            </a:r>
          </a:p>
          <a:p>
            <a:endParaRPr lang="en-US" sz="1200" dirty="0">
              <a:solidFill>
                <a:srgbClr val="3C5790"/>
              </a:solidFill>
            </a:endParaRPr>
          </a:p>
        </p:txBody>
      </p:sp>
      <p:pic>
        <p:nvPicPr>
          <p:cNvPr id="2" name="Picture 1">
            <a:extLst>
              <a:ext uri="{FF2B5EF4-FFF2-40B4-BE49-F238E27FC236}">
                <a16:creationId xmlns:a16="http://schemas.microsoft.com/office/drawing/2014/main" id="{FCB27108-FA03-4F74-817B-178E7866A43B}"/>
              </a:ext>
            </a:extLst>
          </p:cNvPr>
          <p:cNvPicPr>
            <a:picLocks noChangeAspect="1"/>
          </p:cNvPicPr>
          <p:nvPr/>
        </p:nvPicPr>
        <p:blipFill>
          <a:blip r:embed="rId3"/>
          <a:stretch>
            <a:fillRect/>
          </a:stretch>
        </p:blipFill>
        <p:spPr>
          <a:xfrm>
            <a:off x="2362200" y="3505200"/>
            <a:ext cx="4495800" cy="3049875"/>
          </a:xfrm>
          <a:prstGeom prst="rect">
            <a:avLst/>
          </a:prstGeom>
        </p:spPr>
      </p:pic>
    </p:spTree>
    <p:extLst>
      <p:ext uri="{BB962C8B-B14F-4D97-AF65-F5344CB8AC3E}">
        <p14:creationId xmlns:p14="http://schemas.microsoft.com/office/powerpoint/2010/main" val="2683142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Roles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resource owner(a user on Facebook or Google) is the person or application that owns the data that is to be shared. </a:t>
            </a:r>
          </a:p>
          <a:p>
            <a:r>
              <a:rPr lang="en-US" sz="1400" dirty="0">
                <a:solidFill>
                  <a:srgbClr val="3C5790"/>
                </a:solidFill>
              </a:rPr>
              <a:t>The resource server(Facebook or Google) is the server hosting the resources. </a:t>
            </a:r>
          </a:p>
          <a:p>
            <a:r>
              <a:rPr lang="en-US" sz="1400" dirty="0">
                <a:solidFill>
                  <a:srgbClr val="3C5790"/>
                </a:solidFill>
              </a:rPr>
              <a:t>The client application(game) is the application requesting access to the resources stored on the resource server.</a:t>
            </a:r>
          </a:p>
          <a:p>
            <a:r>
              <a:rPr lang="en-US" sz="1400" dirty="0">
                <a:solidFill>
                  <a:srgbClr val="3C5790"/>
                </a:solidFill>
              </a:rPr>
              <a:t>The authorization server is the server authorizing the client app to access the resources of the resource owner.</a:t>
            </a:r>
          </a:p>
          <a:p>
            <a:endParaRPr lang="en-US" sz="1200" dirty="0">
              <a:solidFill>
                <a:srgbClr val="3C5790"/>
              </a:solidFill>
            </a:endParaRPr>
          </a:p>
        </p:txBody>
      </p:sp>
    </p:spTree>
    <p:extLst>
      <p:ext uri="{BB962C8B-B14F-4D97-AF65-F5344CB8AC3E}">
        <p14:creationId xmlns:p14="http://schemas.microsoft.com/office/powerpoint/2010/main" val="99252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Client Types</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OAuth 2.0 specification defines 2 types of clients:</a:t>
            </a:r>
          </a:p>
          <a:p>
            <a:r>
              <a:rPr lang="en-US" sz="1400" b="1" dirty="0">
                <a:solidFill>
                  <a:srgbClr val="3C5790"/>
                </a:solidFill>
              </a:rPr>
              <a:t>Confidential</a:t>
            </a:r>
          </a:p>
          <a:p>
            <a:pPr lvl="1"/>
            <a:r>
              <a:rPr lang="en-US" sz="1400" dirty="0">
                <a:solidFill>
                  <a:srgbClr val="3C5790"/>
                </a:solidFill>
              </a:rPr>
              <a:t>it' an application that is capable of keeping a client password confidential.</a:t>
            </a:r>
          </a:p>
          <a:p>
            <a:r>
              <a:rPr lang="en-US" sz="1400" b="1" dirty="0">
                <a:solidFill>
                  <a:srgbClr val="3C5790"/>
                </a:solidFill>
              </a:rPr>
              <a:t>Public</a:t>
            </a:r>
          </a:p>
          <a:p>
            <a:pPr lvl="1"/>
            <a:r>
              <a:rPr lang="en-US" sz="1400" dirty="0">
                <a:solidFill>
                  <a:srgbClr val="3C5790"/>
                </a:solidFill>
              </a:rPr>
              <a:t>isn't capable of keeping a client password confidential.</a:t>
            </a:r>
          </a:p>
          <a:p>
            <a:endParaRPr lang="en-US" sz="1200" dirty="0">
              <a:solidFill>
                <a:srgbClr val="3C5790"/>
              </a:solidFill>
            </a:endParaRPr>
          </a:p>
        </p:txBody>
      </p:sp>
    </p:spTree>
    <p:extLst>
      <p:ext uri="{BB962C8B-B14F-4D97-AF65-F5344CB8AC3E}">
        <p14:creationId xmlns:p14="http://schemas.microsoft.com/office/powerpoint/2010/main" val="45566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Client Types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OAuth 2.0 specification mentions a set of client profiles</a:t>
            </a:r>
          </a:p>
          <a:p>
            <a:pPr lvl="1"/>
            <a:r>
              <a:rPr lang="en-US" sz="1400" b="1" dirty="0">
                <a:solidFill>
                  <a:srgbClr val="3C5790"/>
                </a:solidFill>
              </a:rPr>
              <a:t>Web Application</a:t>
            </a:r>
          </a:p>
          <a:p>
            <a:pPr lvl="1"/>
            <a:r>
              <a:rPr lang="en-US" sz="1400" b="1" dirty="0">
                <a:solidFill>
                  <a:srgbClr val="3C5790"/>
                </a:solidFill>
              </a:rPr>
              <a:t>User Agent</a:t>
            </a:r>
          </a:p>
          <a:p>
            <a:pPr lvl="1"/>
            <a:r>
              <a:rPr lang="en-US" sz="1400" b="1" dirty="0">
                <a:solidFill>
                  <a:srgbClr val="3C5790"/>
                </a:solidFill>
              </a:rPr>
              <a:t>Native</a:t>
            </a:r>
          </a:p>
          <a:p>
            <a:r>
              <a:rPr lang="en-US" sz="1400" dirty="0">
                <a:solidFill>
                  <a:srgbClr val="3C5790"/>
                </a:solidFill>
              </a:rPr>
              <a:t>These profiles are concrete types of applications, that can be either confidential or public.</a:t>
            </a:r>
            <a:endParaRPr lang="en-US" sz="1200" dirty="0">
              <a:solidFill>
                <a:srgbClr val="3C5790"/>
              </a:solidFill>
            </a:endParaRPr>
          </a:p>
        </p:txBody>
      </p:sp>
    </p:spTree>
    <p:extLst>
      <p:ext uri="{BB962C8B-B14F-4D97-AF65-F5344CB8AC3E}">
        <p14:creationId xmlns:p14="http://schemas.microsoft.com/office/powerpoint/2010/main" val="83018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Client Types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95400"/>
          </a:xfrm>
        </p:spPr>
        <p:txBody>
          <a:bodyPr/>
          <a:lstStyle/>
          <a:p>
            <a:r>
              <a:rPr lang="en-US" sz="1400" dirty="0">
                <a:solidFill>
                  <a:srgbClr val="3C5790"/>
                </a:solidFill>
              </a:rPr>
              <a:t>A </a:t>
            </a:r>
            <a:r>
              <a:rPr lang="en-US" sz="1400" b="1" dirty="0">
                <a:solidFill>
                  <a:srgbClr val="3C5790"/>
                </a:solidFill>
              </a:rPr>
              <a:t>web</a:t>
            </a:r>
            <a:r>
              <a:rPr lang="en-US" sz="1400" dirty="0">
                <a:solidFill>
                  <a:srgbClr val="3C5790"/>
                </a:solidFill>
              </a:rPr>
              <a:t> </a:t>
            </a:r>
            <a:r>
              <a:rPr lang="en-US" sz="1400" b="1" dirty="0">
                <a:solidFill>
                  <a:srgbClr val="3C5790"/>
                </a:solidFill>
              </a:rPr>
              <a:t>application</a:t>
            </a:r>
            <a:r>
              <a:rPr lang="en-US" sz="1400" dirty="0">
                <a:solidFill>
                  <a:srgbClr val="3C5790"/>
                </a:solidFill>
              </a:rPr>
              <a:t> is an application running on a web server.</a:t>
            </a:r>
          </a:p>
          <a:p>
            <a:r>
              <a:rPr lang="en-US" sz="1400" dirty="0">
                <a:solidFill>
                  <a:srgbClr val="3C5790"/>
                </a:solidFill>
              </a:rPr>
              <a:t>It consists of both a browser part and a server part.</a:t>
            </a:r>
          </a:p>
          <a:p>
            <a:r>
              <a:rPr lang="en-US" sz="1400" dirty="0">
                <a:solidFill>
                  <a:srgbClr val="3C5790"/>
                </a:solidFill>
              </a:rPr>
              <a:t>If a web application needs access to a resource server, then the client password could be stored on the server. </a:t>
            </a:r>
          </a:p>
          <a:p>
            <a:r>
              <a:rPr lang="en-US" sz="1400" dirty="0">
                <a:solidFill>
                  <a:srgbClr val="3C5790"/>
                </a:solidFill>
              </a:rPr>
              <a:t>The password would thus be confidential. </a:t>
            </a:r>
          </a:p>
          <a:p>
            <a:endParaRPr lang="en-US" sz="1200" dirty="0">
              <a:solidFill>
                <a:srgbClr val="3C5790"/>
              </a:solidFill>
            </a:endParaRPr>
          </a:p>
        </p:txBody>
      </p:sp>
      <p:pic>
        <p:nvPicPr>
          <p:cNvPr id="2" name="Picture 1">
            <a:extLst>
              <a:ext uri="{FF2B5EF4-FFF2-40B4-BE49-F238E27FC236}">
                <a16:creationId xmlns:a16="http://schemas.microsoft.com/office/drawing/2014/main" id="{61C56D63-B71A-4994-87C3-7DDFBB54603F}"/>
              </a:ext>
            </a:extLst>
          </p:cNvPr>
          <p:cNvPicPr>
            <a:picLocks noChangeAspect="1"/>
          </p:cNvPicPr>
          <p:nvPr/>
        </p:nvPicPr>
        <p:blipFill>
          <a:blip r:embed="rId3"/>
          <a:stretch>
            <a:fillRect/>
          </a:stretch>
        </p:blipFill>
        <p:spPr>
          <a:xfrm>
            <a:off x="2133600" y="3048000"/>
            <a:ext cx="4660098" cy="3257713"/>
          </a:xfrm>
          <a:prstGeom prst="rect">
            <a:avLst/>
          </a:prstGeom>
        </p:spPr>
      </p:pic>
    </p:spTree>
    <p:extLst>
      <p:ext uri="{BB962C8B-B14F-4D97-AF65-F5344CB8AC3E}">
        <p14:creationId xmlns:p14="http://schemas.microsoft.com/office/powerpoint/2010/main" val="1880811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Client Types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A </a:t>
            </a:r>
            <a:r>
              <a:rPr lang="en-US" sz="1400" b="1" dirty="0">
                <a:solidFill>
                  <a:srgbClr val="3C5790"/>
                </a:solidFill>
              </a:rPr>
              <a:t>user</a:t>
            </a:r>
            <a:r>
              <a:rPr lang="en-US" sz="1400" dirty="0">
                <a:solidFill>
                  <a:srgbClr val="3C5790"/>
                </a:solidFill>
              </a:rPr>
              <a:t> </a:t>
            </a:r>
            <a:r>
              <a:rPr lang="en-US" sz="1400" b="1" dirty="0">
                <a:solidFill>
                  <a:srgbClr val="3C5790"/>
                </a:solidFill>
              </a:rPr>
              <a:t>agent</a:t>
            </a:r>
            <a:r>
              <a:rPr lang="en-US" sz="1400" dirty="0">
                <a:solidFill>
                  <a:srgbClr val="3C5790"/>
                </a:solidFill>
              </a:rPr>
              <a:t> </a:t>
            </a:r>
            <a:r>
              <a:rPr lang="en-US" sz="1400" b="1" dirty="0">
                <a:solidFill>
                  <a:srgbClr val="3C5790"/>
                </a:solidFill>
              </a:rPr>
              <a:t>application</a:t>
            </a:r>
            <a:r>
              <a:rPr lang="en-US" sz="1400" dirty="0">
                <a:solidFill>
                  <a:srgbClr val="3C5790"/>
                </a:solidFill>
              </a:rPr>
              <a:t> is for instance a JavaScript application running in a browser. </a:t>
            </a:r>
          </a:p>
          <a:p>
            <a:r>
              <a:rPr lang="en-US" sz="1400" dirty="0">
                <a:solidFill>
                  <a:srgbClr val="3C5790"/>
                </a:solidFill>
              </a:rPr>
              <a:t>The browser is the user agent.</a:t>
            </a:r>
          </a:p>
          <a:p>
            <a:r>
              <a:rPr lang="en-US" sz="1400" dirty="0">
                <a:solidFill>
                  <a:srgbClr val="3C5790"/>
                </a:solidFill>
              </a:rPr>
              <a:t>A user agent application may be stored on a web server, but the application is only running in the user agent once downloaded.</a:t>
            </a:r>
            <a:endParaRPr lang="en-US" sz="1200" dirty="0">
              <a:solidFill>
                <a:srgbClr val="3C5790"/>
              </a:solidFill>
            </a:endParaRPr>
          </a:p>
        </p:txBody>
      </p:sp>
      <p:pic>
        <p:nvPicPr>
          <p:cNvPr id="2" name="Picture 1">
            <a:extLst>
              <a:ext uri="{FF2B5EF4-FFF2-40B4-BE49-F238E27FC236}">
                <a16:creationId xmlns:a16="http://schemas.microsoft.com/office/drawing/2014/main" id="{87D29D0A-712F-4221-88BD-918BD2965706}"/>
              </a:ext>
            </a:extLst>
          </p:cNvPr>
          <p:cNvPicPr>
            <a:picLocks noChangeAspect="1"/>
          </p:cNvPicPr>
          <p:nvPr/>
        </p:nvPicPr>
        <p:blipFill>
          <a:blip r:embed="rId3"/>
          <a:stretch>
            <a:fillRect/>
          </a:stretch>
        </p:blipFill>
        <p:spPr>
          <a:xfrm>
            <a:off x="2057400" y="3048000"/>
            <a:ext cx="4667447" cy="3438234"/>
          </a:xfrm>
          <a:prstGeom prst="rect">
            <a:avLst/>
          </a:prstGeom>
        </p:spPr>
      </p:pic>
    </p:spTree>
    <p:extLst>
      <p:ext uri="{BB962C8B-B14F-4D97-AF65-F5344CB8AC3E}">
        <p14:creationId xmlns:p14="http://schemas.microsoft.com/office/powerpoint/2010/main" val="241809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OAuth2 ?</a:t>
            </a: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Benefits</a:t>
            </a:r>
            <a:endParaRPr lang="fr-CA" sz="1600" dirty="0">
              <a:solidFill>
                <a:srgbClr val="3C5790"/>
              </a:solidFill>
            </a:endParaRPr>
          </a:p>
          <a:p>
            <a:r>
              <a:rPr lang="fr-CA" sz="1600" dirty="0" err="1">
                <a:solidFill>
                  <a:srgbClr val="3C5790"/>
                </a:solidFill>
              </a:rPr>
              <a:t>Roles</a:t>
            </a:r>
            <a:endParaRPr lang="fr-CA" sz="1600" dirty="0">
              <a:solidFill>
                <a:srgbClr val="3C5790"/>
              </a:solidFill>
            </a:endParaRPr>
          </a:p>
          <a:p>
            <a:r>
              <a:rPr lang="fr-CA" sz="1600" dirty="0">
                <a:solidFill>
                  <a:srgbClr val="3C5790"/>
                </a:solidFill>
              </a:rPr>
              <a:t>Client Types</a:t>
            </a:r>
          </a:p>
          <a:p>
            <a:r>
              <a:rPr lang="fr-CA" sz="1600" dirty="0" err="1">
                <a:solidFill>
                  <a:srgbClr val="3C5790"/>
                </a:solidFill>
              </a:rPr>
              <a:t>Authorization</a:t>
            </a:r>
            <a:endParaRPr lang="fr-CA" sz="1600" dirty="0">
              <a:solidFill>
                <a:srgbClr val="3C5790"/>
              </a:solidFill>
            </a:endParaRPr>
          </a:p>
          <a:p>
            <a:r>
              <a:rPr lang="fr-CA" sz="1600" dirty="0" err="1">
                <a:solidFill>
                  <a:srgbClr val="3C5790"/>
                </a:solidFill>
              </a:rPr>
              <a:t>Endpoints</a:t>
            </a:r>
            <a:endParaRPr lang="fr-CA" sz="1600" dirty="0">
              <a:solidFill>
                <a:srgbClr val="3C5790"/>
              </a:solidFill>
            </a:endParaRPr>
          </a:p>
          <a:p>
            <a:r>
              <a:rPr lang="fr-CA" sz="1600" dirty="0" err="1">
                <a:solidFill>
                  <a:srgbClr val="3C5790"/>
                </a:solidFill>
              </a:rPr>
              <a:t>Payload</a:t>
            </a:r>
            <a:endParaRPr lang="fr-CA" sz="1600" dirty="0">
              <a:solidFill>
                <a:srgbClr val="3C5790"/>
              </a:solidFill>
            </a:endParaRPr>
          </a:p>
          <a:p>
            <a:r>
              <a:rPr lang="fr-CA" sz="1600" dirty="0">
                <a:solidFill>
                  <a:srgbClr val="3C5790"/>
                </a:solidFill>
              </a:rPr>
              <a:t>Security</a:t>
            </a:r>
          </a:p>
          <a:p>
            <a:r>
              <a:rPr lang="fr-CA" sz="1600" dirty="0" err="1">
                <a:solidFill>
                  <a:srgbClr val="3C5790"/>
                </a:solidFill>
              </a:rPr>
              <a:t>OAuth</a:t>
            </a:r>
            <a:r>
              <a:rPr lang="fr-CA" sz="1600" dirty="0">
                <a:solidFill>
                  <a:srgbClr val="3C5790"/>
                </a:solidFill>
              </a:rPr>
              <a:t> 2 Extensions</a:t>
            </a:r>
          </a:p>
          <a:p>
            <a:r>
              <a:rPr lang="fr-CA" sz="1600" dirty="0" err="1">
                <a:solidFill>
                  <a:srgbClr val="3C5790"/>
                </a:solidFill>
              </a:rPr>
              <a:t>Conclussion</a:t>
            </a:r>
            <a:endParaRPr lang="fr-CA" sz="1600" dirty="0">
              <a:solidFill>
                <a:srgbClr val="3C5790"/>
              </a:solidFill>
            </a:endParaRPr>
          </a:p>
          <a:p>
            <a:r>
              <a:rPr lang="fr-CA" sz="1600" dirty="0" err="1">
                <a:solidFill>
                  <a:srgbClr val="3C5790"/>
                </a:solidFill>
              </a:rPr>
              <a:t>Bibliography</a:t>
            </a:r>
            <a:endParaRPr lang="fr-CA" sz="1600" dirty="0">
              <a:solidFill>
                <a:srgbClr val="3C5790"/>
              </a:solidFill>
            </a:endParaRP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Client Types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A </a:t>
            </a:r>
            <a:r>
              <a:rPr lang="en-US" sz="1400" b="1" dirty="0">
                <a:solidFill>
                  <a:srgbClr val="3C5790"/>
                </a:solidFill>
              </a:rPr>
              <a:t>native</a:t>
            </a:r>
            <a:r>
              <a:rPr lang="en-US" sz="1400" dirty="0">
                <a:solidFill>
                  <a:srgbClr val="3C5790"/>
                </a:solidFill>
              </a:rPr>
              <a:t> </a:t>
            </a:r>
            <a:r>
              <a:rPr lang="en-US" sz="1400" b="1" dirty="0">
                <a:solidFill>
                  <a:srgbClr val="3C5790"/>
                </a:solidFill>
              </a:rPr>
              <a:t>application</a:t>
            </a:r>
            <a:r>
              <a:rPr lang="en-US" sz="1400" dirty="0">
                <a:solidFill>
                  <a:srgbClr val="3C5790"/>
                </a:solidFill>
              </a:rPr>
              <a:t> is for instance a desktop application or a mobile phone application.</a:t>
            </a:r>
          </a:p>
          <a:p>
            <a:r>
              <a:rPr lang="en-US" sz="1400" dirty="0">
                <a:solidFill>
                  <a:srgbClr val="3C5790"/>
                </a:solidFill>
              </a:rPr>
              <a:t>Native applications are typically installed on the users computer or device.</a:t>
            </a:r>
          </a:p>
          <a:p>
            <a:r>
              <a:rPr lang="en-US" sz="1400" dirty="0">
                <a:solidFill>
                  <a:srgbClr val="3C5790"/>
                </a:solidFill>
              </a:rPr>
              <a:t>The client password will be stored on the users computer or device too. </a:t>
            </a:r>
            <a:endParaRPr lang="en-US" sz="1200" dirty="0">
              <a:solidFill>
                <a:srgbClr val="3C5790"/>
              </a:solidFill>
            </a:endParaRPr>
          </a:p>
        </p:txBody>
      </p:sp>
      <p:pic>
        <p:nvPicPr>
          <p:cNvPr id="2" name="Picture 1">
            <a:extLst>
              <a:ext uri="{FF2B5EF4-FFF2-40B4-BE49-F238E27FC236}">
                <a16:creationId xmlns:a16="http://schemas.microsoft.com/office/drawing/2014/main" id="{D13BDA55-B68C-4F7F-A89B-683FA1851C15}"/>
              </a:ext>
            </a:extLst>
          </p:cNvPr>
          <p:cNvPicPr>
            <a:picLocks noChangeAspect="1"/>
          </p:cNvPicPr>
          <p:nvPr/>
        </p:nvPicPr>
        <p:blipFill>
          <a:blip r:embed="rId3"/>
          <a:stretch>
            <a:fillRect/>
          </a:stretch>
        </p:blipFill>
        <p:spPr>
          <a:xfrm>
            <a:off x="2640896" y="2819400"/>
            <a:ext cx="3862207" cy="3500676"/>
          </a:xfrm>
          <a:prstGeom prst="rect">
            <a:avLst/>
          </a:prstGeom>
        </p:spPr>
      </p:pic>
    </p:spTree>
    <p:extLst>
      <p:ext uri="{BB962C8B-B14F-4D97-AF65-F5344CB8AC3E}">
        <p14:creationId xmlns:p14="http://schemas.microsoft.com/office/powerpoint/2010/main" val="306829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Authorization</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When a client applications wants access to the resources of a resource owner, hosted on a resource server, the client application must first obtain an </a:t>
            </a:r>
            <a:r>
              <a:rPr lang="en-US" sz="1400" b="1" dirty="0">
                <a:solidFill>
                  <a:srgbClr val="3C5790"/>
                </a:solidFill>
              </a:rPr>
              <a:t>authorization</a:t>
            </a:r>
            <a:r>
              <a:rPr lang="en-US" sz="1400" dirty="0">
                <a:solidFill>
                  <a:srgbClr val="3C5790"/>
                </a:solidFill>
              </a:rPr>
              <a:t> </a:t>
            </a:r>
            <a:r>
              <a:rPr lang="en-US" sz="1400" b="1" dirty="0">
                <a:solidFill>
                  <a:srgbClr val="3C5790"/>
                </a:solidFill>
              </a:rPr>
              <a:t>grant</a:t>
            </a:r>
            <a:r>
              <a:rPr lang="en-US" sz="1400" dirty="0">
                <a:solidFill>
                  <a:srgbClr val="3C5790"/>
                </a:solidFill>
              </a:rPr>
              <a:t>.</a:t>
            </a:r>
          </a:p>
          <a:p>
            <a:r>
              <a:rPr lang="en-US" sz="1400" b="1" dirty="0">
                <a:solidFill>
                  <a:srgbClr val="3C5790"/>
                </a:solidFill>
              </a:rPr>
              <a:t>Client ID, Client Secret and Redirect URI</a:t>
            </a:r>
          </a:p>
          <a:p>
            <a:r>
              <a:rPr lang="en-US" sz="1400" dirty="0">
                <a:solidFill>
                  <a:srgbClr val="3C5790"/>
                </a:solidFill>
              </a:rPr>
              <a:t>Before a client application can request access to resources on a resource server, the client application must first register with the authorization server associated with the resource server.</a:t>
            </a:r>
          </a:p>
          <a:p>
            <a:r>
              <a:rPr lang="en-US" sz="1400" dirty="0">
                <a:solidFill>
                  <a:srgbClr val="3C5790"/>
                </a:solidFill>
              </a:rPr>
              <a:t>At registration the client application is assigned a client ID and a client secret (password) by the authorization server.</a:t>
            </a:r>
          </a:p>
          <a:p>
            <a:r>
              <a:rPr lang="en-US" sz="1400" dirty="0">
                <a:solidFill>
                  <a:srgbClr val="3C5790"/>
                </a:solidFill>
              </a:rPr>
              <a:t>During the registration the client also registers a redirect URI. </a:t>
            </a:r>
          </a:p>
          <a:p>
            <a:r>
              <a:rPr lang="en-US" sz="1400" dirty="0">
                <a:solidFill>
                  <a:srgbClr val="3C5790"/>
                </a:solidFill>
              </a:rPr>
              <a:t>When a resource owner has successfully authorized the client application via the authorization server, the resource owner is redirected back to the client application, to the redirect URI. </a:t>
            </a:r>
          </a:p>
          <a:p>
            <a:endParaRPr lang="en-US" sz="1400" dirty="0">
              <a:solidFill>
                <a:srgbClr val="3C5790"/>
              </a:solidFill>
            </a:endParaRPr>
          </a:p>
          <a:p>
            <a:endParaRPr lang="en-US" sz="1400" dirty="0">
              <a:solidFill>
                <a:srgbClr val="3C5790"/>
              </a:solidFill>
            </a:endParaRPr>
          </a:p>
          <a:p>
            <a:endParaRPr lang="en-US" sz="1200" dirty="0">
              <a:solidFill>
                <a:srgbClr val="3C5790"/>
              </a:solidFill>
            </a:endParaRPr>
          </a:p>
        </p:txBody>
      </p:sp>
    </p:spTree>
    <p:extLst>
      <p:ext uri="{BB962C8B-B14F-4D97-AF65-F5344CB8AC3E}">
        <p14:creationId xmlns:p14="http://schemas.microsoft.com/office/powerpoint/2010/main" val="1873691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Authorization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a:solidFill>
                  <a:srgbClr val="3C5790"/>
                </a:solidFill>
              </a:rPr>
              <a:t>authorization</a:t>
            </a:r>
            <a:r>
              <a:rPr lang="en-US" sz="1400" dirty="0">
                <a:solidFill>
                  <a:srgbClr val="3C5790"/>
                </a:solidFill>
              </a:rPr>
              <a:t> </a:t>
            </a:r>
            <a:r>
              <a:rPr lang="en-US" sz="1400" b="1" dirty="0">
                <a:solidFill>
                  <a:srgbClr val="3C5790"/>
                </a:solidFill>
              </a:rPr>
              <a:t>grant</a:t>
            </a:r>
            <a:r>
              <a:rPr lang="en-US" sz="1400" dirty="0">
                <a:solidFill>
                  <a:srgbClr val="3C5790"/>
                </a:solidFill>
              </a:rPr>
              <a:t> is given to a client application by the resource owner, in cooperation with the authorization server associated with the resource server. </a:t>
            </a:r>
          </a:p>
          <a:p>
            <a:r>
              <a:rPr lang="en-US" sz="1400" dirty="0">
                <a:solidFill>
                  <a:srgbClr val="3C5790"/>
                </a:solidFill>
              </a:rPr>
              <a:t>The OAuth 2.0 specification lists 4 types of authorization grants. </a:t>
            </a:r>
          </a:p>
          <a:p>
            <a:r>
              <a:rPr lang="en-US" sz="1400" dirty="0">
                <a:solidFill>
                  <a:srgbClr val="3C5790"/>
                </a:solidFill>
              </a:rPr>
              <a:t>Each type has different security characteristics. </a:t>
            </a:r>
          </a:p>
          <a:p>
            <a:pPr lvl="1"/>
            <a:r>
              <a:rPr lang="en-US" sz="1400" b="1" dirty="0">
                <a:solidFill>
                  <a:srgbClr val="3C5790"/>
                </a:solidFill>
              </a:rPr>
              <a:t>Authorization Code</a:t>
            </a:r>
          </a:p>
          <a:p>
            <a:pPr lvl="1"/>
            <a:r>
              <a:rPr lang="en-US" sz="1400" b="1" dirty="0">
                <a:solidFill>
                  <a:srgbClr val="3C5790"/>
                </a:solidFill>
              </a:rPr>
              <a:t>Implicit</a:t>
            </a:r>
          </a:p>
          <a:p>
            <a:pPr lvl="1"/>
            <a:r>
              <a:rPr lang="en-US" sz="1400" b="1" dirty="0">
                <a:solidFill>
                  <a:srgbClr val="3C5790"/>
                </a:solidFill>
              </a:rPr>
              <a:t>Resource Owner Password Credentials</a:t>
            </a:r>
          </a:p>
          <a:p>
            <a:pPr lvl="1"/>
            <a:r>
              <a:rPr lang="en-US" sz="1400" b="1" dirty="0">
                <a:solidFill>
                  <a:srgbClr val="3C5790"/>
                </a:solidFill>
              </a:rPr>
              <a:t>Client Credentials</a:t>
            </a:r>
          </a:p>
          <a:p>
            <a:endParaRPr lang="en-US" sz="1200" dirty="0">
              <a:solidFill>
                <a:srgbClr val="3C5790"/>
              </a:solidFill>
            </a:endParaRPr>
          </a:p>
        </p:txBody>
      </p:sp>
    </p:spTree>
    <p:extLst>
      <p:ext uri="{BB962C8B-B14F-4D97-AF65-F5344CB8AC3E}">
        <p14:creationId xmlns:p14="http://schemas.microsoft.com/office/powerpoint/2010/main" val="300547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Authorization</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44974542-E021-4B95-9444-9572CC31BE10}"/>
              </a:ext>
            </a:extLst>
          </p:cNvPr>
          <p:cNvPicPr>
            <a:picLocks noChangeAspect="1"/>
          </p:cNvPicPr>
          <p:nvPr/>
        </p:nvPicPr>
        <p:blipFill>
          <a:blip r:embed="rId3"/>
          <a:stretch>
            <a:fillRect/>
          </a:stretch>
        </p:blipFill>
        <p:spPr>
          <a:xfrm>
            <a:off x="2057400" y="1600200"/>
            <a:ext cx="3361350" cy="5078963"/>
          </a:xfrm>
          <a:prstGeom prst="rect">
            <a:avLst/>
          </a:prstGeom>
        </p:spPr>
      </p:pic>
    </p:spTree>
    <p:extLst>
      <p:ext uri="{BB962C8B-B14F-4D97-AF65-F5344CB8AC3E}">
        <p14:creationId xmlns:p14="http://schemas.microsoft.com/office/powerpoint/2010/main" val="2564437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Authorization</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D28E026B-3BA3-4ABA-B705-26C983223F31}"/>
              </a:ext>
            </a:extLst>
          </p:cNvPr>
          <p:cNvPicPr>
            <a:picLocks noChangeAspect="1"/>
          </p:cNvPicPr>
          <p:nvPr/>
        </p:nvPicPr>
        <p:blipFill>
          <a:blip r:embed="rId3"/>
          <a:stretch>
            <a:fillRect/>
          </a:stretch>
        </p:blipFill>
        <p:spPr>
          <a:xfrm>
            <a:off x="1905000" y="1752600"/>
            <a:ext cx="4244766" cy="4876800"/>
          </a:xfrm>
          <a:prstGeom prst="rect">
            <a:avLst/>
          </a:prstGeom>
        </p:spPr>
      </p:pic>
    </p:spTree>
    <p:extLst>
      <p:ext uri="{BB962C8B-B14F-4D97-AF65-F5344CB8AC3E}">
        <p14:creationId xmlns:p14="http://schemas.microsoft.com/office/powerpoint/2010/main" val="3193522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Authorization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a:solidFill>
                  <a:srgbClr val="3C5790"/>
                </a:solidFill>
              </a:rPr>
              <a:t>resource</a:t>
            </a:r>
            <a:r>
              <a:rPr lang="en-US" sz="1400" dirty="0">
                <a:solidFill>
                  <a:srgbClr val="3C5790"/>
                </a:solidFill>
              </a:rPr>
              <a:t> </a:t>
            </a:r>
            <a:r>
              <a:rPr lang="en-US" sz="1400" b="1" dirty="0">
                <a:solidFill>
                  <a:srgbClr val="3C5790"/>
                </a:solidFill>
              </a:rPr>
              <a:t>owner</a:t>
            </a:r>
            <a:r>
              <a:rPr lang="en-US" sz="1400" dirty="0">
                <a:solidFill>
                  <a:srgbClr val="3C5790"/>
                </a:solidFill>
              </a:rPr>
              <a:t> </a:t>
            </a:r>
            <a:r>
              <a:rPr lang="en-US" sz="1400" b="1" dirty="0">
                <a:solidFill>
                  <a:srgbClr val="3C5790"/>
                </a:solidFill>
              </a:rPr>
              <a:t>password</a:t>
            </a:r>
            <a:r>
              <a:rPr lang="en-US" sz="1400" dirty="0">
                <a:solidFill>
                  <a:srgbClr val="3C5790"/>
                </a:solidFill>
              </a:rPr>
              <a:t> </a:t>
            </a:r>
            <a:r>
              <a:rPr lang="en-US" sz="1400" b="1" dirty="0">
                <a:solidFill>
                  <a:srgbClr val="3C5790"/>
                </a:solidFill>
              </a:rPr>
              <a:t>credentials</a:t>
            </a:r>
            <a:r>
              <a:rPr lang="en-US" sz="1400" dirty="0">
                <a:solidFill>
                  <a:srgbClr val="3C5790"/>
                </a:solidFill>
              </a:rPr>
              <a:t> authorization grant method works by giving the client application access to the resource owners credentials.</a:t>
            </a:r>
          </a:p>
          <a:p>
            <a:r>
              <a:rPr lang="en-US" sz="1400" dirty="0">
                <a:solidFill>
                  <a:srgbClr val="3C5790"/>
                </a:solidFill>
              </a:rPr>
              <a:t>Using the resource owner password credentials requires a lot of trust in the client application. </a:t>
            </a:r>
          </a:p>
          <a:p>
            <a:r>
              <a:rPr lang="en-US" sz="1400" b="1" dirty="0">
                <a:solidFill>
                  <a:srgbClr val="3C5790"/>
                </a:solidFill>
              </a:rPr>
              <a:t>Client</a:t>
            </a:r>
            <a:r>
              <a:rPr lang="en-US" sz="1400" dirty="0">
                <a:solidFill>
                  <a:srgbClr val="3C5790"/>
                </a:solidFill>
              </a:rPr>
              <a:t> </a:t>
            </a:r>
            <a:r>
              <a:rPr lang="en-US" sz="1400" b="1" dirty="0">
                <a:solidFill>
                  <a:srgbClr val="3C5790"/>
                </a:solidFill>
              </a:rPr>
              <a:t>credential</a:t>
            </a:r>
            <a:r>
              <a:rPr lang="en-US" sz="1400" dirty="0">
                <a:solidFill>
                  <a:srgbClr val="3C5790"/>
                </a:solidFill>
              </a:rPr>
              <a:t> </a:t>
            </a:r>
            <a:r>
              <a:rPr lang="en-US" sz="1400" b="1" dirty="0">
                <a:solidFill>
                  <a:srgbClr val="3C5790"/>
                </a:solidFill>
              </a:rPr>
              <a:t>authorization</a:t>
            </a:r>
            <a:r>
              <a:rPr lang="en-US" sz="1400" dirty="0">
                <a:solidFill>
                  <a:srgbClr val="3C5790"/>
                </a:solidFill>
              </a:rPr>
              <a:t> is for the situations where the client application needs to access resources or call functions in the resource server, which are not related to a specific resource owner.</a:t>
            </a:r>
          </a:p>
          <a:p>
            <a:endParaRPr lang="en-US" sz="1400" dirty="0">
              <a:solidFill>
                <a:srgbClr val="3C5790"/>
              </a:solidFill>
            </a:endParaRPr>
          </a:p>
          <a:p>
            <a:endParaRPr lang="en-US" sz="1200" dirty="0">
              <a:solidFill>
                <a:srgbClr val="3C5790"/>
              </a:solidFill>
            </a:endParaRPr>
          </a:p>
        </p:txBody>
      </p:sp>
    </p:spTree>
    <p:extLst>
      <p:ext uri="{BB962C8B-B14F-4D97-AF65-F5344CB8AC3E}">
        <p14:creationId xmlns:p14="http://schemas.microsoft.com/office/powerpoint/2010/main" val="849670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OAuth 2.0 defines a set of endpoints. </a:t>
            </a:r>
          </a:p>
          <a:p>
            <a:r>
              <a:rPr lang="en-US" sz="1400" dirty="0">
                <a:solidFill>
                  <a:srgbClr val="3C5790"/>
                </a:solidFill>
              </a:rPr>
              <a:t>An endpoint is typically a URI on a web server. </a:t>
            </a:r>
          </a:p>
          <a:p>
            <a:r>
              <a:rPr lang="en-US" sz="1400" dirty="0">
                <a:solidFill>
                  <a:srgbClr val="3C5790"/>
                </a:solidFill>
              </a:rPr>
              <a:t>The endpoints defined are:</a:t>
            </a:r>
          </a:p>
          <a:p>
            <a:pPr lvl="1"/>
            <a:r>
              <a:rPr lang="en-US" sz="1400" b="1" dirty="0">
                <a:solidFill>
                  <a:srgbClr val="3C5790"/>
                </a:solidFill>
              </a:rPr>
              <a:t>Authorization Endpoint</a:t>
            </a:r>
          </a:p>
          <a:p>
            <a:pPr lvl="1"/>
            <a:r>
              <a:rPr lang="en-US" sz="1400" b="1" dirty="0">
                <a:solidFill>
                  <a:srgbClr val="3C5790"/>
                </a:solidFill>
              </a:rPr>
              <a:t>Token</a:t>
            </a:r>
            <a:r>
              <a:rPr lang="en-US" sz="1400" dirty="0">
                <a:solidFill>
                  <a:srgbClr val="3C5790"/>
                </a:solidFill>
              </a:rPr>
              <a:t> </a:t>
            </a:r>
            <a:r>
              <a:rPr lang="en-US" sz="1400" b="1" dirty="0">
                <a:solidFill>
                  <a:srgbClr val="3C5790"/>
                </a:solidFill>
              </a:rPr>
              <a:t>Endpoint</a:t>
            </a:r>
          </a:p>
          <a:p>
            <a:pPr lvl="1"/>
            <a:r>
              <a:rPr lang="en-US" sz="1400" b="1" dirty="0">
                <a:solidFill>
                  <a:srgbClr val="3C5790"/>
                </a:solidFill>
              </a:rPr>
              <a:t>Redirection</a:t>
            </a:r>
            <a:r>
              <a:rPr lang="en-US" sz="1400" dirty="0">
                <a:solidFill>
                  <a:srgbClr val="3C5790"/>
                </a:solidFill>
              </a:rPr>
              <a:t> </a:t>
            </a:r>
            <a:r>
              <a:rPr lang="en-US" sz="1400" b="1" dirty="0">
                <a:solidFill>
                  <a:srgbClr val="3C5790"/>
                </a:solidFill>
              </a:rPr>
              <a:t>Endpoint</a:t>
            </a:r>
          </a:p>
          <a:p>
            <a:endParaRPr lang="en-US" sz="1200" dirty="0">
              <a:solidFill>
                <a:srgbClr val="3C5790"/>
              </a:solidFill>
            </a:endParaRPr>
          </a:p>
        </p:txBody>
      </p:sp>
    </p:spTree>
    <p:extLst>
      <p:ext uri="{BB962C8B-B14F-4D97-AF65-F5344CB8AC3E}">
        <p14:creationId xmlns:p14="http://schemas.microsoft.com/office/powerpoint/2010/main" val="3458742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7DE3FDEB-321D-4A07-853D-2170957D36C9}"/>
              </a:ext>
            </a:extLst>
          </p:cNvPr>
          <p:cNvPicPr>
            <a:picLocks noChangeAspect="1"/>
          </p:cNvPicPr>
          <p:nvPr/>
        </p:nvPicPr>
        <p:blipFill>
          <a:blip r:embed="rId3"/>
          <a:stretch>
            <a:fillRect/>
          </a:stretch>
        </p:blipFill>
        <p:spPr>
          <a:xfrm>
            <a:off x="2286000" y="1752600"/>
            <a:ext cx="3505200" cy="5020753"/>
          </a:xfrm>
          <a:prstGeom prst="rect">
            <a:avLst/>
          </a:prstGeom>
        </p:spPr>
      </p:pic>
    </p:spTree>
    <p:extLst>
      <p:ext uri="{BB962C8B-B14F-4D97-AF65-F5344CB8AC3E}">
        <p14:creationId xmlns:p14="http://schemas.microsoft.com/office/powerpoint/2010/main" val="1157377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Payload</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authorization code grant consists of 2 requests and 2 responses in total:</a:t>
            </a:r>
          </a:p>
          <a:p>
            <a:pPr lvl="1"/>
            <a:r>
              <a:rPr lang="en-US" sz="1400" dirty="0">
                <a:solidFill>
                  <a:srgbClr val="3C5790"/>
                </a:solidFill>
              </a:rPr>
              <a:t>authorization request </a:t>
            </a:r>
          </a:p>
          <a:p>
            <a:pPr lvl="1"/>
            <a:r>
              <a:rPr lang="en-US" sz="1400" dirty="0">
                <a:solidFill>
                  <a:srgbClr val="3C5790"/>
                </a:solidFill>
              </a:rPr>
              <a:t>authorization response</a:t>
            </a:r>
          </a:p>
          <a:p>
            <a:pPr lvl="1"/>
            <a:r>
              <a:rPr lang="en-US" sz="1400" dirty="0">
                <a:solidFill>
                  <a:srgbClr val="3C5790"/>
                </a:solidFill>
              </a:rPr>
              <a:t>token request </a:t>
            </a:r>
          </a:p>
          <a:p>
            <a:pPr lvl="1"/>
            <a:r>
              <a:rPr lang="en-US" sz="1400" dirty="0">
                <a:solidFill>
                  <a:srgbClr val="3C5790"/>
                </a:solidFill>
              </a:rPr>
              <a:t>token response </a:t>
            </a:r>
          </a:p>
        </p:txBody>
      </p:sp>
    </p:spTree>
    <p:extLst>
      <p:ext uri="{BB962C8B-B14F-4D97-AF65-F5344CB8AC3E}">
        <p14:creationId xmlns:p14="http://schemas.microsoft.com/office/powerpoint/2010/main" val="4293627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Payload</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a:solidFill>
                  <a:srgbClr val="3C5790"/>
                </a:solidFill>
              </a:rPr>
              <a:t>authorization</a:t>
            </a:r>
            <a:r>
              <a:rPr lang="en-US" sz="1400" dirty="0">
                <a:solidFill>
                  <a:srgbClr val="3C5790"/>
                </a:solidFill>
              </a:rPr>
              <a:t> </a:t>
            </a:r>
            <a:r>
              <a:rPr lang="en-US" sz="1400" b="1" dirty="0">
                <a:solidFill>
                  <a:srgbClr val="3C5790"/>
                </a:solidFill>
              </a:rPr>
              <a:t>request</a:t>
            </a:r>
            <a:r>
              <a:rPr lang="en-US" sz="1400" dirty="0">
                <a:solidFill>
                  <a:srgbClr val="3C5790"/>
                </a:solidFill>
              </a:rPr>
              <a:t> is sent to the authorization endpoint to obtain an authorization code. </a:t>
            </a:r>
          </a:p>
          <a:p>
            <a:r>
              <a:rPr lang="en-US" sz="1400" dirty="0" err="1">
                <a:solidFill>
                  <a:srgbClr val="3C5790"/>
                </a:solidFill>
              </a:rPr>
              <a:t>response_type</a:t>
            </a:r>
            <a:r>
              <a:rPr lang="en-US" sz="1400" dirty="0">
                <a:solidFill>
                  <a:srgbClr val="3C5790"/>
                </a:solidFill>
              </a:rPr>
              <a:t> (M): must be set to code</a:t>
            </a:r>
          </a:p>
          <a:p>
            <a:r>
              <a:rPr lang="en-US" sz="1400" dirty="0" err="1">
                <a:solidFill>
                  <a:srgbClr val="3C5790"/>
                </a:solidFill>
              </a:rPr>
              <a:t>client_id</a:t>
            </a:r>
            <a:r>
              <a:rPr lang="en-US" sz="1400" dirty="0">
                <a:solidFill>
                  <a:srgbClr val="3C5790"/>
                </a:solidFill>
              </a:rPr>
              <a:t>(O): the client identifier as assigned by the authorization server, when the client was registered.</a:t>
            </a:r>
          </a:p>
          <a:p>
            <a:r>
              <a:rPr lang="en-US" sz="1400" dirty="0" err="1">
                <a:solidFill>
                  <a:srgbClr val="3C5790"/>
                </a:solidFill>
              </a:rPr>
              <a:t>redirect_uri</a:t>
            </a:r>
            <a:r>
              <a:rPr lang="en-US" sz="1400" dirty="0">
                <a:solidFill>
                  <a:srgbClr val="3C5790"/>
                </a:solidFill>
              </a:rPr>
              <a:t>(O): the redirect URI registered by the client.</a:t>
            </a:r>
          </a:p>
          <a:p>
            <a:r>
              <a:rPr lang="en-US" sz="1400" dirty="0">
                <a:solidFill>
                  <a:srgbClr val="3C5790"/>
                </a:solidFill>
              </a:rPr>
              <a:t>scope(O): the possible scope of the request.</a:t>
            </a:r>
          </a:p>
          <a:p>
            <a:r>
              <a:rPr lang="en-US" sz="1400" dirty="0">
                <a:solidFill>
                  <a:srgbClr val="3C5790"/>
                </a:solidFill>
              </a:rPr>
              <a:t>state(O): any client state that needs to be passed on to the client request URI.</a:t>
            </a:r>
            <a:endParaRPr lang="en-US" sz="1200" dirty="0">
              <a:solidFill>
                <a:srgbClr val="3C5790"/>
              </a:solidFill>
            </a:endParaRPr>
          </a:p>
        </p:txBody>
      </p:sp>
    </p:spTree>
    <p:extLst>
      <p:ext uri="{BB962C8B-B14F-4D97-AF65-F5344CB8AC3E}">
        <p14:creationId xmlns:p14="http://schemas.microsoft.com/office/powerpoint/2010/main" val="221397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OAuth</a:t>
            </a:r>
            <a:r>
              <a:rPr lang="fr-CA" dirty="0">
                <a:solidFill>
                  <a:schemeClr val="bg1"/>
                </a:solidFill>
              </a:rPr>
              <a:t> 2 ?</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OAuth 2 is an authorization framework that enables applications to obtain limited access to user accounts on an HTTP service.</a:t>
            </a:r>
          </a:p>
          <a:p>
            <a:r>
              <a:rPr lang="en-US" sz="1500" dirty="0">
                <a:solidFill>
                  <a:srgbClr val="3C5790"/>
                </a:solidFill>
              </a:rPr>
              <a:t>OAuth 2.0 is the next evolution of the OAuth protocol which was originally created in late 2006.</a:t>
            </a:r>
          </a:p>
          <a:p>
            <a:r>
              <a:rPr lang="en-US" sz="1500" dirty="0">
                <a:solidFill>
                  <a:srgbClr val="3C5790"/>
                </a:solidFill>
              </a:rPr>
              <a:t>OAuth 2.0 focuses on client developer simplicity while providing specific authorization flows for web applications, desktop applications, mobile phones, and living room devices.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Payload</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a:solidFill>
                  <a:srgbClr val="3C5790"/>
                </a:solidFill>
              </a:rPr>
              <a:t>authorization</a:t>
            </a:r>
            <a:r>
              <a:rPr lang="en-US" sz="1400" dirty="0">
                <a:solidFill>
                  <a:srgbClr val="3C5790"/>
                </a:solidFill>
              </a:rPr>
              <a:t> </a:t>
            </a:r>
            <a:r>
              <a:rPr lang="en-US" sz="1400" b="1" dirty="0">
                <a:solidFill>
                  <a:srgbClr val="3C5790"/>
                </a:solidFill>
              </a:rPr>
              <a:t>response</a:t>
            </a:r>
            <a:r>
              <a:rPr lang="en-US" sz="1400" dirty="0">
                <a:solidFill>
                  <a:srgbClr val="3C5790"/>
                </a:solidFill>
              </a:rPr>
              <a:t> contains the authorization code needed to obtain an access token. </a:t>
            </a:r>
          </a:p>
          <a:p>
            <a:r>
              <a:rPr lang="en-US" sz="1400" dirty="0">
                <a:solidFill>
                  <a:srgbClr val="3C5790"/>
                </a:solidFill>
              </a:rPr>
              <a:t>code(M): the authorization code.</a:t>
            </a:r>
          </a:p>
          <a:p>
            <a:r>
              <a:rPr lang="en-US" sz="1400" dirty="0">
                <a:solidFill>
                  <a:srgbClr val="3C5790"/>
                </a:solidFill>
              </a:rPr>
              <a:t>state(M):  if present in request. The same value as sent by the client in the state parameter, if any.</a:t>
            </a:r>
          </a:p>
        </p:txBody>
      </p:sp>
    </p:spTree>
    <p:extLst>
      <p:ext uri="{BB962C8B-B14F-4D97-AF65-F5344CB8AC3E}">
        <p14:creationId xmlns:p14="http://schemas.microsoft.com/office/powerpoint/2010/main" val="1196327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Payload</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Authorization Error Response</a:t>
            </a:r>
          </a:p>
          <a:p>
            <a:r>
              <a:rPr lang="en-US" sz="1400" dirty="0">
                <a:solidFill>
                  <a:srgbClr val="3C5790"/>
                </a:solidFill>
              </a:rPr>
              <a:t>If an error occurs during authorization, two situations can occur. </a:t>
            </a:r>
          </a:p>
          <a:p>
            <a:pPr lvl="1"/>
            <a:r>
              <a:rPr lang="en-US" sz="1400" dirty="0">
                <a:solidFill>
                  <a:srgbClr val="3C5790"/>
                </a:solidFill>
              </a:rPr>
              <a:t>1)The client is not authenticated or recognized</a:t>
            </a:r>
          </a:p>
          <a:p>
            <a:pPr lvl="1"/>
            <a:r>
              <a:rPr lang="en-US" sz="1400" dirty="0">
                <a:solidFill>
                  <a:srgbClr val="3C5790"/>
                </a:solidFill>
              </a:rPr>
              <a:t>2)The client is authenticated correctly, but that something else failed. Then the error response is sent to the client, included in the redirect URI.</a:t>
            </a:r>
          </a:p>
          <a:p>
            <a:r>
              <a:rPr lang="en-US" sz="1400" b="1" dirty="0">
                <a:solidFill>
                  <a:srgbClr val="3C5790"/>
                </a:solidFill>
              </a:rPr>
              <a:t>error</a:t>
            </a:r>
            <a:r>
              <a:rPr lang="en-US" sz="1400" dirty="0">
                <a:solidFill>
                  <a:srgbClr val="3C5790"/>
                </a:solidFill>
              </a:rPr>
              <a:t>(M). Must be one of a set of predefined error codes. </a:t>
            </a:r>
          </a:p>
          <a:p>
            <a:r>
              <a:rPr lang="en-US" sz="1400" b="1" dirty="0" err="1">
                <a:solidFill>
                  <a:srgbClr val="3C5790"/>
                </a:solidFill>
              </a:rPr>
              <a:t>error_description</a:t>
            </a:r>
            <a:r>
              <a:rPr lang="en-US" sz="1400" dirty="0">
                <a:solidFill>
                  <a:srgbClr val="3C5790"/>
                </a:solidFill>
              </a:rPr>
              <a:t>(O): A human-readable UTF-8 encoded text describing the error. Intended for a developer, not an end user.</a:t>
            </a:r>
          </a:p>
          <a:p>
            <a:r>
              <a:rPr lang="en-US" sz="1400" b="1" dirty="0" err="1">
                <a:solidFill>
                  <a:srgbClr val="3C5790"/>
                </a:solidFill>
              </a:rPr>
              <a:t>error_uri</a:t>
            </a:r>
            <a:r>
              <a:rPr lang="en-US" sz="1400" dirty="0">
                <a:solidFill>
                  <a:srgbClr val="3C5790"/>
                </a:solidFill>
              </a:rPr>
              <a:t> (O): A URI pointing to a human-readable web page with information about the error.</a:t>
            </a:r>
          </a:p>
          <a:p>
            <a:r>
              <a:rPr lang="en-US" sz="1400" b="1" dirty="0">
                <a:solidFill>
                  <a:srgbClr val="3C5790"/>
                </a:solidFill>
              </a:rPr>
              <a:t>state</a:t>
            </a:r>
            <a:r>
              <a:rPr lang="en-US" sz="1400" dirty="0">
                <a:solidFill>
                  <a:srgbClr val="3C5790"/>
                </a:solidFill>
              </a:rPr>
              <a:t>(M): if present in authorization request. The same value as sent in the state parameter in the request.</a:t>
            </a:r>
          </a:p>
          <a:p>
            <a:endParaRPr lang="en-US" sz="1200" dirty="0">
              <a:solidFill>
                <a:srgbClr val="3C5790"/>
              </a:solidFill>
            </a:endParaRPr>
          </a:p>
        </p:txBody>
      </p:sp>
    </p:spTree>
    <p:extLst>
      <p:ext uri="{BB962C8B-B14F-4D97-AF65-F5344CB8AC3E}">
        <p14:creationId xmlns:p14="http://schemas.microsoft.com/office/powerpoint/2010/main" val="1830662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Payload</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Token Request</a:t>
            </a:r>
          </a:p>
          <a:p>
            <a:r>
              <a:rPr lang="en-US" sz="1400" dirty="0">
                <a:solidFill>
                  <a:srgbClr val="3C5790"/>
                </a:solidFill>
              </a:rPr>
              <a:t>Once an authorization code is obtained, the client can use that code to obtain an access token.</a:t>
            </a:r>
          </a:p>
          <a:p>
            <a:r>
              <a:rPr lang="en-US" sz="1400" b="1" dirty="0" err="1">
                <a:solidFill>
                  <a:srgbClr val="3C5790"/>
                </a:solidFill>
              </a:rPr>
              <a:t>client_id</a:t>
            </a:r>
            <a:r>
              <a:rPr lang="en-US" sz="1400" dirty="0">
                <a:solidFill>
                  <a:srgbClr val="3C5790"/>
                </a:solidFill>
              </a:rPr>
              <a:t>(M). The client application's id.</a:t>
            </a:r>
          </a:p>
          <a:p>
            <a:r>
              <a:rPr lang="en-US" sz="1400" b="1" dirty="0" err="1">
                <a:solidFill>
                  <a:srgbClr val="3C5790"/>
                </a:solidFill>
              </a:rPr>
              <a:t>client_secret</a:t>
            </a:r>
            <a:r>
              <a:rPr lang="en-US" sz="1400" dirty="0">
                <a:solidFill>
                  <a:srgbClr val="3C5790"/>
                </a:solidFill>
              </a:rPr>
              <a:t>(M). The client application's client secret .</a:t>
            </a:r>
          </a:p>
          <a:p>
            <a:r>
              <a:rPr lang="en-US" sz="1400" b="1" dirty="0" err="1">
                <a:solidFill>
                  <a:srgbClr val="3C5790"/>
                </a:solidFill>
              </a:rPr>
              <a:t>grant_type</a:t>
            </a:r>
            <a:r>
              <a:rPr lang="en-US" sz="1400" dirty="0">
                <a:solidFill>
                  <a:srgbClr val="3C5790"/>
                </a:solidFill>
              </a:rPr>
              <a:t>(M). Must be set to </a:t>
            </a:r>
            <a:r>
              <a:rPr lang="en-US" sz="1400" dirty="0" err="1">
                <a:solidFill>
                  <a:srgbClr val="3C5790"/>
                </a:solidFill>
              </a:rPr>
              <a:t>authorization_code</a:t>
            </a:r>
            <a:r>
              <a:rPr lang="en-US" sz="1400" dirty="0">
                <a:solidFill>
                  <a:srgbClr val="3C5790"/>
                </a:solidFill>
              </a:rPr>
              <a:t> .</a:t>
            </a:r>
          </a:p>
          <a:p>
            <a:r>
              <a:rPr lang="en-US" sz="1400" b="1" dirty="0">
                <a:solidFill>
                  <a:srgbClr val="3C5790"/>
                </a:solidFill>
              </a:rPr>
              <a:t>code</a:t>
            </a:r>
            <a:r>
              <a:rPr lang="en-US" sz="1400" dirty="0">
                <a:solidFill>
                  <a:srgbClr val="3C5790"/>
                </a:solidFill>
              </a:rPr>
              <a:t>(M). The authorization code received by the authorization server.</a:t>
            </a:r>
          </a:p>
          <a:p>
            <a:r>
              <a:rPr lang="en-US" sz="1400" b="1" dirty="0" err="1">
                <a:solidFill>
                  <a:srgbClr val="3C5790"/>
                </a:solidFill>
              </a:rPr>
              <a:t>redirect_uri</a:t>
            </a:r>
            <a:r>
              <a:rPr lang="en-US" sz="1400" dirty="0">
                <a:solidFill>
                  <a:srgbClr val="3C5790"/>
                </a:solidFill>
              </a:rPr>
              <a:t>(M) if the request URI was included in the authorization request. Must be identical then.</a:t>
            </a:r>
            <a:endParaRPr lang="en-US" sz="1200" dirty="0">
              <a:solidFill>
                <a:srgbClr val="3C5790"/>
              </a:solidFill>
            </a:endParaRPr>
          </a:p>
        </p:txBody>
      </p:sp>
    </p:spTree>
    <p:extLst>
      <p:ext uri="{BB962C8B-B14F-4D97-AF65-F5344CB8AC3E}">
        <p14:creationId xmlns:p14="http://schemas.microsoft.com/office/powerpoint/2010/main" val="283114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Payload</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Token Response</a:t>
            </a:r>
          </a:p>
          <a:p>
            <a:r>
              <a:rPr lang="en-US" sz="1400" dirty="0">
                <a:solidFill>
                  <a:srgbClr val="3C5790"/>
                </a:solidFill>
              </a:rPr>
              <a:t>The response to the access token request is a JSON string containing the access token plus some more information:</a:t>
            </a:r>
          </a:p>
          <a:p>
            <a:r>
              <a:rPr lang="en-US" sz="1400" dirty="0">
                <a:solidFill>
                  <a:srgbClr val="3C5790"/>
                </a:solidFill>
              </a:rPr>
              <a:t>{ "</a:t>
            </a:r>
            <a:r>
              <a:rPr lang="en-US" sz="1400" dirty="0" err="1">
                <a:solidFill>
                  <a:srgbClr val="3C5790"/>
                </a:solidFill>
              </a:rPr>
              <a:t>access_token</a:t>
            </a:r>
            <a:r>
              <a:rPr lang="en-US" sz="1400" dirty="0">
                <a:solidFill>
                  <a:srgbClr val="3C5790"/>
                </a:solidFill>
              </a:rPr>
              <a:t>"  : "...",</a:t>
            </a:r>
          </a:p>
          <a:p>
            <a:r>
              <a:rPr lang="en-US" sz="1400" dirty="0">
                <a:solidFill>
                  <a:srgbClr val="3C5790"/>
                </a:solidFill>
              </a:rPr>
              <a:t>  "</a:t>
            </a:r>
            <a:r>
              <a:rPr lang="en-US" sz="1400" dirty="0" err="1">
                <a:solidFill>
                  <a:srgbClr val="3C5790"/>
                </a:solidFill>
              </a:rPr>
              <a:t>token_type</a:t>
            </a:r>
            <a:r>
              <a:rPr lang="en-US" sz="1400" dirty="0">
                <a:solidFill>
                  <a:srgbClr val="3C5790"/>
                </a:solidFill>
              </a:rPr>
              <a:t>"    : "...",</a:t>
            </a:r>
          </a:p>
          <a:p>
            <a:r>
              <a:rPr lang="en-US" sz="1400" dirty="0">
                <a:solidFill>
                  <a:srgbClr val="3C5790"/>
                </a:solidFill>
              </a:rPr>
              <a:t>  "</a:t>
            </a:r>
            <a:r>
              <a:rPr lang="en-US" sz="1400" dirty="0" err="1">
                <a:solidFill>
                  <a:srgbClr val="3C5790"/>
                </a:solidFill>
              </a:rPr>
              <a:t>expires_in</a:t>
            </a:r>
            <a:r>
              <a:rPr lang="en-US" sz="1400" dirty="0">
                <a:solidFill>
                  <a:srgbClr val="3C5790"/>
                </a:solidFill>
              </a:rPr>
              <a:t>"    : "...",</a:t>
            </a:r>
          </a:p>
          <a:p>
            <a:r>
              <a:rPr lang="en-US" sz="1400" dirty="0">
                <a:solidFill>
                  <a:srgbClr val="3C5790"/>
                </a:solidFill>
              </a:rPr>
              <a:t>  "</a:t>
            </a:r>
            <a:r>
              <a:rPr lang="en-US" sz="1400" dirty="0" err="1">
                <a:solidFill>
                  <a:srgbClr val="3C5790"/>
                </a:solidFill>
              </a:rPr>
              <a:t>refresh_token</a:t>
            </a:r>
            <a:r>
              <a:rPr lang="en-US" sz="1400" dirty="0">
                <a:solidFill>
                  <a:srgbClr val="3C5790"/>
                </a:solidFill>
              </a:rPr>
              <a:t>" : "...",</a:t>
            </a:r>
          </a:p>
          <a:p>
            <a:r>
              <a:rPr lang="en-US" sz="1400" dirty="0">
                <a:solidFill>
                  <a:srgbClr val="3C5790"/>
                </a:solidFill>
              </a:rPr>
              <a:t>}</a:t>
            </a:r>
            <a:endParaRPr lang="en-US" sz="1200" dirty="0">
              <a:solidFill>
                <a:srgbClr val="3C5790"/>
              </a:solidFill>
            </a:endParaRPr>
          </a:p>
        </p:txBody>
      </p:sp>
    </p:spTree>
    <p:extLst>
      <p:ext uri="{BB962C8B-B14F-4D97-AF65-F5344CB8AC3E}">
        <p14:creationId xmlns:p14="http://schemas.microsoft.com/office/powerpoint/2010/main" val="155433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Payload</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a:t>
            </a:r>
            <a:r>
              <a:rPr lang="en-US" sz="1400" b="1" dirty="0" err="1">
                <a:solidFill>
                  <a:srgbClr val="3C5790"/>
                </a:solidFill>
              </a:rPr>
              <a:t>access_token</a:t>
            </a:r>
            <a:r>
              <a:rPr lang="en-US" sz="1400" dirty="0">
                <a:solidFill>
                  <a:srgbClr val="3C5790"/>
                </a:solidFill>
              </a:rPr>
              <a:t> property is the access token as assigned by the authorization server.</a:t>
            </a:r>
          </a:p>
          <a:p>
            <a:r>
              <a:rPr lang="en-US" sz="1400" dirty="0">
                <a:solidFill>
                  <a:srgbClr val="3C5790"/>
                </a:solidFill>
              </a:rPr>
              <a:t>The </a:t>
            </a:r>
            <a:r>
              <a:rPr lang="en-US" sz="1400" b="1" dirty="0" err="1">
                <a:solidFill>
                  <a:srgbClr val="3C5790"/>
                </a:solidFill>
              </a:rPr>
              <a:t>token_type</a:t>
            </a:r>
            <a:r>
              <a:rPr lang="en-US" sz="1400" b="1" dirty="0">
                <a:solidFill>
                  <a:srgbClr val="3C5790"/>
                </a:solidFill>
              </a:rPr>
              <a:t> </a:t>
            </a:r>
            <a:r>
              <a:rPr lang="en-US" sz="1400" dirty="0">
                <a:solidFill>
                  <a:srgbClr val="3C5790"/>
                </a:solidFill>
              </a:rPr>
              <a:t>property is a type of token assigned by the authorization server.</a:t>
            </a:r>
          </a:p>
          <a:p>
            <a:r>
              <a:rPr lang="en-US" sz="1400" dirty="0">
                <a:solidFill>
                  <a:srgbClr val="3C5790"/>
                </a:solidFill>
              </a:rPr>
              <a:t>The </a:t>
            </a:r>
            <a:r>
              <a:rPr lang="en-US" sz="1400" b="1" dirty="0" err="1">
                <a:solidFill>
                  <a:srgbClr val="3C5790"/>
                </a:solidFill>
              </a:rPr>
              <a:t>expires_in</a:t>
            </a:r>
            <a:r>
              <a:rPr lang="en-US" sz="1400" b="1" dirty="0">
                <a:solidFill>
                  <a:srgbClr val="3C5790"/>
                </a:solidFill>
              </a:rPr>
              <a:t> </a:t>
            </a:r>
            <a:r>
              <a:rPr lang="en-US" sz="1400" dirty="0">
                <a:solidFill>
                  <a:srgbClr val="3C5790"/>
                </a:solidFill>
              </a:rPr>
              <a:t>property is a number of seconds after which the access token expires, and is no longer valid. Expiration of access tokens is optional.</a:t>
            </a:r>
          </a:p>
          <a:p>
            <a:r>
              <a:rPr lang="en-US" sz="1400" dirty="0">
                <a:solidFill>
                  <a:srgbClr val="3C5790"/>
                </a:solidFill>
              </a:rPr>
              <a:t>The </a:t>
            </a:r>
            <a:r>
              <a:rPr lang="en-US" sz="1400" b="1" dirty="0" err="1">
                <a:solidFill>
                  <a:srgbClr val="3C5790"/>
                </a:solidFill>
              </a:rPr>
              <a:t>refresh_token</a:t>
            </a:r>
            <a:r>
              <a:rPr lang="en-US" sz="1400" b="1" dirty="0">
                <a:solidFill>
                  <a:srgbClr val="3C5790"/>
                </a:solidFill>
              </a:rPr>
              <a:t> </a:t>
            </a:r>
            <a:r>
              <a:rPr lang="en-US" sz="1400" dirty="0">
                <a:solidFill>
                  <a:srgbClr val="3C5790"/>
                </a:solidFill>
              </a:rPr>
              <a:t>property contains a refresh token in case the access token can expire. The refresh token is used to obtain a new access token once the one returned in this response is no longer valid. </a:t>
            </a:r>
            <a:endParaRPr lang="en-US" sz="1200" dirty="0">
              <a:solidFill>
                <a:srgbClr val="3C5790"/>
              </a:solidFill>
            </a:endParaRPr>
          </a:p>
        </p:txBody>
      </p:sp>
    </p:spTree>
    <p:extLst>
      <p:ext uri="{BB962C8B-B14F-4D97-AF65-F5344CB8AC3E}">
        <p14:creationId xmlns:p14="http://schemas.microsoft.com/office/powerpoint/2010/main" val="40266310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Security</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When an access token is issued to a client application, the scope specified in it defines the access authorization associated for that particular token.</a:t>
            </a:r>
          </a:p>
          <a:p>
            <a:r>
              <a:rPr lang="en-US" sz="1400" dirty="0">
                <a:solidFill>
                  <a:srgbClr val="3C5790"/>
                </a:solidFill>
              </a:rPr>
              <a:t>With </a:t>
            </a:r>
            <a:r>
              <a:rPr lang="en-US" sz="1400" b="1" dirty="0">
                <a:solidFill>
                  <a:srgbClr val="3C5790"/>
                </a:solidFill>
              </a:rPr>
              <a:t>scope</a:t>
            </a:r>
            <a:r>
              <a:rPr lang="en-US" sz="1400" dirty="0">
                <a:solidFill>
                  <a:srgbClr val="3C5790"/>
                </a:solidFill>
              </a:rPr>
              <a:t> in OAuth2.0 we can:</a:t>
            </a:r>
          </a:p>
          <a:p>
            <a:pPr lvl="1"/>
            <a:r>
              <a:rPr lang="en-US" sz="1400" dirty="0">
                <a:solidFill>
                  <a:srgbClr val="3C5790"/>
                </a:solidFill>
              </a:rPr>
              <a:t>Reduce the type of access from the client application to the resource server to the level that is really needed</a:t>
            </a:r>
          </a:p>
          <a:p>
            <a:pPr lvl="1"/>
            <a:r>
              <a:rPr lang="en-US" sz="1400" dirty="0">
                <a:solidFill>
                  <a:srgbClr val="3C5790"/>
                </a:solidFill>
              </a:rPr>
              <a:t>Minimize the damage an attacker can perform if an access token is stolen</a:t>
            </a:r>
          </a:p>
          <a:p>
            <a:pPr lvl="1"/>
            <a:r>
              <a:rPr lang="en-US" sz="1400" dirty="0">
                <a:solidFill>
                  <a:srgbClr val="3C5790"/>
                </a:solidFill>
              </a:rPr>
              <a:t>Have an overview of the API methods that are accessible by a client with a given token</a:t>
            </a:r>
          </a:p>
        </p:txBody>
      </p:sp>
    </p:spTree>
    <p:extLst>
      <p:ext uri="{BB962C8B-B14F-4D97-AF65-F5344CB8AC3E}">
        <p14:creationId xmlns:p14="http://schemas.microsoft.com/office/powerpoint/2010/main" val="1212369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Security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It's recommended that all requests sent from the client during the execution of a grant flow are done over TLS.</a:t>
            </a:r>
          </a:p>
          <a:p>
            <a:r>
              <a:rPr lang="en-US" sz="1400" dirty="0">
                <a:solidFill>
                  <a:srgbClr val="3C5790"/>
                </a:solidFill>
              </a:rPr>
              <a:t>OAuth 2.0 relies heavily on TLS.</a:t>
            </a:r>
          </a:p>
          <a:p>
            <a:r>
              <a:rPr lang="en-US" sz="1400" dirty="0">
                <a:solidFill>
                  <a:srgbClr val="3C5790"/>
                </a:solidFill>
              </a:rPr>
              <a:t>It maintains confidentiality of the exchanged data over the network by providing encryption and integrity on top of the connection between the client and server.</a:t>
            </a:r>
          </a:p>
        </p:txBody>
      </p:sp>
    </p:spTree>
    <p:extLst>
      <p:ext uri="{BB962C8B-B14F-4D97-AF65-F5344CB8AC3E}">
        <p14:creationId xmlns:p14="http://schemas.microsoft.com/office/powerpoint/2010/main" val="3621428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OAuth</a:t>
            </a:r>
            <a:r>
              <a:rPr lang="fr-CA" dirty="0">
                <a:solidFill>
                  <a:schemeClr val="bg1"/>
                </a:solidFill>
              </a:rPr>
              <a:t> 2 Extensions</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OAuth 2.0 Device Flow</a:t>
            </a:r>
          </a:p>
          <a:p>
            <a:r>
              <a:rPr lang="en-US" sz="1400" b="1" dirty="0">
                <a:solidFill>
                  <a:srgbClr val="3C5790"/>
                </a:solidFill>
              </a:rPr>
              <a:t>OAuth 2.0 Token Introspection </a:t>
            </a:r>
            <a:r>
              <a:rPr lang="en-US" sz="1400" dirty="0">
                <a:solidFill>
                  <a:srgbClr val="3C5790"/>
                </a:solidFill>
              </a:rPr>
              <a:t>- RFC 7662, to determine the active state and meta-information of a token</a:t>
            </a:r>
          </a:p>
          <a:p>
            <a:r>
              <a:rPr lang="en-US" sz="1400" b="1" dirty="0">
                <a:solidFill>
                  <a:srgbClr val="3C5790"/>
                </a:solidFill>
              </a:rPr>
              <a:t>PKCE</a:t>
            </a:r>
            <a:r>
              <a:rPr lang="en-US" sz="1400" dirty="0">
                <a:solidFill>
                  <a:srgbClr val="3C5790"/>
                </a:solidFill>
              </a:rPr>
              <a:t> - Proof Key for Code Exchange, better security for native apps</a:t>
            </a:r>
          </a:p>
          <a:p>
            <a:r>
              <a:rPr lang="en-US" sz="1400" b="1" dirty="0">
                <a:solidFill>
                  <a:srgbClr val="3C5790"/>
                </a:solidFill>
              </a:rPr>
              <a:t>Native</a:t>
            </a:r>
            <a:r>
              <a:rPr lang="en-US" sz="1400" dirty="0">
                <a:solidFill>
                  <a:srgbClr val="3C5790"/>
                </a:solidFill>
              </a:rPr>
              <a:t> </a:t>
            </a:r>
            <a:r>
              <a:rPr lang="en-US" sz="1400" b="1" dirty="0">
                <a:solidFill>
                  <a:srgbClr val="3C5790"/>
                </a:solidFill>
              </a:rPr>
              <a:t>Apps</a:t>
            </a:r>
            <a:r>
              <a:rPr lang="en-US" sz="1400" dirty="0">
                <a:solidFill>
                  <a:srgbClr val="3C5790"/>
                </a:solidFill>
              </a:rPr>
              <a:t> - Recommendations for using OAuth 2.0 with native apps</a:t>
            </a:r>
          </a:p>
          <a:p>
            <a:r>
              <a:rPr lang="en-US" sz="1400" b="1" dirty="0">
                <a:solidFill>
                  <a:srgbClr val="3C5790"/>
                </a:solidFill>
              </a:rPr>
              <a:t>JSON</a:t>
            </a:r>
            <a:r>
              <a:rPr lang="en-US" sz="1400" dirty="0">
                <a:solidFill>
                  <a:srgbClr val="3C5790"/>
                </a:solidFill>
              </a:rPr>
              <a:t> </a:t>
            </a:r>
            <a:r>
              <a:rPr lang="en-US" sz="1400" b="1" dirty="0">
                <a:solidFill>
                  <a:srgbClr val="3C5790"/>
                </a:solidFill>
              </a:rPr>
              <a:t>Web</a:t>
            </a:r>
            <a:r>
              <a:rPr lang="en-US" sz="1400" dirty="0">
                <a:solidFill>
                  <a:srgbClr val="3C5790"/>
                </a:solidFill>
              </a:rPr>
              <a:t> </a:t>
            </a:r>
            <a:r>
              <a:rPr lang="en-US" sz="1400" b="1" dirty="0">
                <a:solidFill>
                  <a:srgbClr val="3C5790"/>
                </a:solidFill>
              </a:rPr>
              <a:t>Token</a:t>
            </a:r>
            <a:r>
              <a:rPr lang="en-US" sz="1400" dirty="0">
                <a:solidFill>
                  <a:srgbClr val="3C5790"/>
                </a:solidFill>
              </a:rPr>
              <a:t> - RFC 7519</a:t>
            </a:r>
          </a:p>
          <a:p>
            <a:r>
              <a:rPr lang="en-US" sz="1400" b="1" dirty="0">
                <a:solidFill>
                  <a:srgbClr val="3C5790"/>
                </a:solidFill>
              </a:rPr>
              <a:t>OAuth</a:t>
            </a:r>
            <a:r>
              <a:rPr lang="en-US" sz="1400" dirty="0">
                <a:solidFill>
                  <a:srgbClr val="3C5790"/>
                </a:solidFill>
              </a:rPr>
              <a:t> </a:t>
            </a:r>
            <a:r>
              <a:rPr lang="en-US" sz="1400" b="1" dirty="0">
                <a:solidFill>
                  <a:srgbClr val="3C5790"/>
                </a:solidFill>
              </a:rPr>
              <a:t>Assertions</a:t>
            </a:r>
            <a:r>
              <a:rPr lang="en-US" sz="1400" dirty="0">
                <a:solidFill>
                  <a:srgbClr val="3C5790"/>
                </a:solidFill>
              </a:rPr>
              <a:t> </a:t>
            </a:r>
            <a:r>
              <a:rPr lang="en-US" sz="1400" b="1" dirty="0">
                <a:solidFill>
                  <a:srgbClr val="3C5790"/>
                </a:solidFill>
              </a:rPr>
              <a:t>Framework</a:t>
            </a:r>
            <a:r>
              <a:rPr lang="en-US" sz="1400" dirty="0">
                <a:solidFill>
                  <a:srgbClr val="3C5790"/>
                </a:solidFill>
              </a:rPr>
              <a:t> - RFC 7521</a:t>
            </a:r>
          </a:p>
          <a:p>
            <a:r>
              <a:rPr lang="en-US" sz="1400" b="1" dirty="0">
                <a:solidFill>
                  <a:srgbClr val="3C5790"/>
                </a:solidFill>
              </a:rPr>
              <a:t>SAML2</a:t>
            </a:r>
            <a:r>
              <a:rPr lang="en-US" sz="1400" dirty="0">
                <a:solidFill>
                  <a:srgbClr val="3C5790"/>
                </a:solidFill>
              </a:rPr>
              <a:t> </a:t>
            </a:r>
            <a:r>
              <a:rPr lang="en-US" sz="1400" b="1" dirty="0">
                <a:solidFill>
                  <a:srgbClr val="3C5790"/>
                </a:solidFill>
              </a:rPr>
              <a:t>Bearer</a:t>
            </a:r>
            <a:r>
              <a:rPr lang="en-US" sz="1400" dirty="0">
                <a:solidFill>
                  <a:srgbClr val="3C5790"/>
                </a:solidFill>
              </a:rPr>
              <a:t> </a:t>
            </a:r>
            <a:r>
              <a:rPr lang="en-US" sz="1400" b="1" dirty="0">
                <a:solidFill>
                  <a:srgbClr val="3C5790"/>
                </a:solidFill>
              </a:rPr>
              <a:t>Assertion</a:t>
            </a:r>
            <a:r>
              <a:rPr lang="en-US" sz="1400" dirty="0">
                <a:solidFill>
                  <a:srgbClr val="3C5790"/>
                </a:solidFill>
              </a:rPr>
              <a:t> - RFC 7522, for integrating with existing identity systems</a:t>
            </a:r>
          </a:p>
          <a:p>
            <a:r>
              <a:rPr lang="en-US" sz="1400" b="1" dirty="0">
                <a:solidFill>
                  <a:srgbClr val="3C5790"/>
                </a:solidFill>
              </a:rPr>
              <a:t>JWT</a:t>
            </a:r>
            <a:r>
              <a:rPr lang="en-US" sz="1400" dirty="0">
                <a:solidFill>
                  <a:srgbClr val="3C5790"/>
                </a:solidFill>
              </a:rPr>
              <a:t> </a:t>
            </a:r>
            <a:r>
              <a:rPr lang="en-US" sz="1400" b="1" dirty="0">
                <a:solidFill>
                  <a:srgbClr val="3C5790"/>
                </a:solidFill>
              </a:rPr>
              <a:t>Bearer</a:t>
            </a:r>
            <a:r>
              <a:rPr lang="en-US" sz="1400" dirty="0">
                <a:solidFill>
                  <a:srgbClr val="3C5790"/>
                </a:solidFill>
              </a:rPr>
              <a:t> </a:t>
            </a:r>
            <a:r>
              <a:rPr lang="en-US" sz="1400" b="1" dirty="0">
                <a:solidFill>
                  <a:srgbClr val="3C5790"/>
                </a:solidFill>
              </a:rPr>
              <a:t>Assertion</a:t>
            </a:r>
            <a:r>
              <a:rPr lang="en-US" sz="1400" dirty="0">
                <a:solidFill>
                  <a:srgbClr val="3C5790"/>
                </a:solidFill>
              </a:rPr>
              <a:t> - RFC 7523, for integrating with existing identity systems</a:t>
            </a:r>
            <a:endParaRPr lang="en-US" sz="1200" dirty="0">
              <a:solidFill>
                <a:srgbClr val="3C5790"/>
              </a:solidFill>
            </a:endParaRPr>
          </a:p>
        </p:txBody>
      </p:sp>
    </p:spTree>
    <p:extLst>
      <p:ext uri="{BB962C8B-B14F-4D97-AF65-F5344CB8AC3E}">
        <p14:creationId xmlns:p14="http://schemas.microsoft.com/office/powerpoint/2010/main" val="3460062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OAuth</a:t>
            </a:r>
            <a:r>
              <a:rPr lang="fr-CA" dirty="0">
                <a:solidFill>
                  <a:schemeClr val="bg1"/>
                </a:solidFill>
              </a:rPr>
              <a:t> 2 Extensions</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Protocols Built on OAuth 2.0</a:t>
            </a:r>
          </a:p>
          <a:p>
            <a:pPr lvl="1"/>
            <a:r>
              <a:rPr lang="en-US" sz="1400" dirty="0">
                <a:solidFill>
                  <a:srgbClr val="3C5790"/>
                </a:solidFill>
              </a:rPr>
              <a:t>Open ID Connect</a:t>
            </a:r>
          </a:p>
          <a:p>
            <a:pPr lvl="1"/>
            <a:r>
              <a:rPr lang="en-US" sz="1400" dirty="0">
                <a:solidFill>
                  <a:srgbClr val="3C5790"/>
                </a:solidFill>
              </a:rPr>
              <a:t>UMA</a:t>
            </a:r>
          </a:p>
          <a:p>
            <a:pPr lvl="1"/>
            <a:r>
              <a:rPr lang="en-US" sz="1400" dirty="0">
                <a:solidFill>
                  <a:srgbClr val="3C5790"/>
                </a:solidFill>
              </a:rPr>
              <a:t>Green Button</a:t>
            </a:r>
          </a:p>
          <a:p>
            <a:pPr lvl="1"/>
            <a:r>
              <a:rPr lang="en-US" sz="1400" dirty="0">
                <a:solidFill>
                  <a:srgbClr val="3C5790"/>
                </a:solidFill>
              </a:rPr>
              <a:t>Blue Button (obsolete)</a:t>
            </a:r>
          </a:p>
        </p:txBody>
      </p:sp>
    </p:spTree>
    <p:extLst>
      <p:ext uri="{BB962C8B-B14F-4D97-AF65-F5344CB8AC3E}">
        <p14:creationId xmlns:p14="http://schemas.microsoft.com/office/powerpoint/2010/main" val="2425087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Conclussion</a:t>
            </a:r>
            <a:endParaRPr lang="fr-CA" dirty="0">
              <a:solidFill>
                <a:schemeClr val="bg1"/>
              </a:solidFill>
            </a:endParaRPr>
          </a:p>
        </p:txBody>
      </p:sp>
      <p:sp>
        <p:nvSpPr>
          <p:cNvPr id="4099" name="Espace réservé du contenu 4"/>
          <p:cNvSpPr>
            <a:spLocks noGrp="1"/>
          </p:cNvSpPr>
          <p:nvPr>
            <p:ph idx="1"/>
          </p:nvPr>
        </p:nvSpPr>
        <p:spPr>
          <a:xfrm>
            <a:off x="304800" y="1905000"/>
            <a:ext cx="8534400" cy="3352800"/>
          </a:xfrm>
        </p:spPr>
        <p:txBody>
          <a:bodyPr/>
          <a:lstStyle/>
          <a:p>
            <a:r>
              <a:rPr lang="en-US" sz="1400" b="1" dirty="0">
                <a:solidFill>
                  <a:srgbClr val="3C5790"/>
                </a:solidFill>
              </a:rPr>
              <a:t>Pros</a:t>
            </a:r>
            <a:r>
              <a:rPr lang="en-US" sz="1400" dirty="0">
                <a:solidFill>
                  <a:srgbClr val="3C5790"/>
                </a:solidFill>
              </a:rPr>
              <a:t>:</a:t>
            </a:r>
          </a:p>
          <a:p>
            <a:pPr lvl="1"/>
            <a:r>
              <a:rPr lang="en-US" sz="1400" dirty="0">
                <a:solidFill>
                  <a:srgbClr val="3C5790"/>
                </a:solidFill>
              </a:rPr>
              <a:t>Ease</a:t>
            </a:r>
          </a:p>
          <a:p>
            <a:pPr lvl="1"/>
            <a:r>
              <a:rPr lang="en-US" sz="1400" dirty="0">
                <a:solidFill>
                  <a:srgbClr val="3C5790"/>
                </a:solidFill>
              </a:rPr>
              <a:t>Time</a:t>
            </a:r>
          </a:p>
          <a:p>
            <a:pPr lvl="1"/>
            <a:r>
              <a:rPr lang="en-US" sz="1400" dirty="0">
                <a:solidFill>
                  <a:srgbClr val="3C5790"/>
                </a:solidFill>
              </a:rPr>
              <a:t>Networking</a:t>
            </a:r>
          </a:p>
          <a:p>
            <a:pPr lvl="1"/>
            <a:r>
              <a:rPr lang="en-US" sz="1400" dirty="0">
                <a:solidFill>
                  <a:srgbClr val="3C5790"/>
                </a:solidFill>
              </a:rPr>
              <a:t>Privacy</a:t>
            </a:r>
          </a:p>
          <a:p>
            <a:pPr lvl="1"/>
            <a:r>
              <a:rPr lang="en-US" sz="1400" dirty="0">
                <a:solidFill>
                  <a:srgbClr val="3C5790"/>
                </a:solidFill>
              </a:rPr>
              <a:t>Security</a:t>
            </a:r>
          </a:p>
          <a:p>
            <a:pPr lvl="1"/>
            <a:r>
              <a:rPr lang="en-US" sz="1400" dirty="0">
                <a:solidFill>
                  <a:srgbClr val="3C5790"/>
                </a:solidFill>
              </a:rPr>
              <a:t>Control</a:t>
            </a:r>
          </a:p>
          <a:p>
            <a:pPr lvl="1"/>
            <a:r>
              <a:rPr lang="en-US" sz="1400" dirty="0">
                <a:solidFill>
                  <a:srgbClr val="3C5790"/>
                </a:solidFill>
              </a:rPr>
              <a:t>Expenses</a:t>
            </a:r>
          </a:p>
          <a:p>
            <a:pPr lvl="1"/>
            <a:r>
              <a:rPr lang="en-US" sz="1400" dirty="0">
                <a:solidFill>
                  <a:srgbClr val="3C5790"/>
                </a:solidFill>
              </a:rPr>
              <a:t>Traffic</a:t>
            </a:r>
          </a:p>
          <a:p>
            <a:r>
              <a:rPr lang="en-US" sz="1400" b="1" dirty="0">
                <a:solidFill>
                  <a:srgbClr val="3C5790"/>
                </a:solidFill>
              </a:rPr>
              <a:t>Cons</a:t>
            </a:r>
            <a:r>
              <a:rPr lang="en-US" sz="1400" dirty="0">
                <a:solidFill>
                  <a:srgbClr val="3C5790"/>
                </a:solidFill>
              </a:rPr>
              <a:t>:</a:t>
            </a:r>
          </a:p>
          <a:p>
            <a:pPr lvl="1"/>
            <a:r>
              <a:rPr lang="en-US" sz="1400" dirty="0">
                <a:solidFill>
                  <a:srgbClr val="3C5790"/>
                </a:solidFill>
              </a:rPr>
              <a:t>Lack of anonymity</a:t>
            </a:r>
          </a:p>
          <a:p>
            <a:pPr lvl="1"/>
            <a:r>
              <a:rPr lang="en-US" sz="1400" dirty="0">
                <a:solidFill>
                  <a:srgbClr val="3C5790"/>
                </a:solidFill>
              </a:rPr>
              <a:t>Phishing</a:t>
            </a:r>
          </a:p>
          <a:p>
            <a:pPr lvl="1"/>
            <a:r>
              <a:rPr lang="en-US" sz="1400" dirty="0">
                <a:solidFill>
                  <a:srgbClr val="3C5790"/>
                </a:solidFill>
              </a:rPr>
              <a:t>Data misuse</a:t>
            </a:r>
          </a:p>
          <a:p>
            <a:endParaRPr lang="en-US" sz="1200" dirty="0">
              <a:solidFill>
                <a:srgbClr val="3C5790"/>
              </a:solidFill>
            </a:endParaRPr>
          </a:p>
        </p:txBody>
      </p:sp>
    </p:spTree>
    <p:extLst>
      <p:ext uri="{BB962C8B-B14F-4D97-AF65-F5344CB8AC3E}">
        <p14:creationId xmlns:p14="http://schemas.microsoft.com/office/powerpoint/2010/main" val="346930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OAuth</a:t>
            </a:r>
            <a:r>
              <a:rPr lang="fr-CA" dirty="0">
                <a:solidFill>
                  <a:schemeClr val="bg1"/>
                </a:solidFill>
              </a:rPr>
              <a:t> 2 ?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OAuth 2 core is defined under RFC 6749, RFC 6750, RFC 6819 and has also extensions defined.</a:t>
            </a:r>
          </a:p>
          <a:p>
            <a:r>
              <a:rPr lang="en-US" sz="1500" dirty="0">
                <a:solidFill>
                  <a:srgbClr val="3C5790"/>
                </a:solidFill>
              </a:rPr>
              <a:t>OAuth acts as an intermediary on behalf of the end user, providing the service with an access token that authorizes specific account information to be shared. The process for obtaining the token is called a flow.</a:t>
            </a:r>
          </a:p>
        </p:txBody>
      </p:sp>
    </p:spTree>
    <p:extLst>
      <p:ext uri="{BB962C8B-B14F-4D97-AF65-F5344CB8AC3E}">
        <p14:creationId xmlns:p14="http://schemas.microsoft.com/office/powerpoint/2010/main" val="1291338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a:solidFill>
                  <a:schemeClr val="bg1"/>
                </a:solidFill>
              </a:rPr>
              <a:t>https://oauth.net/2/</a:t>
            </a:r>
          </a:p>
          <a:p>
            <a:r>
              <a:rPr lang="fr-CA" sz="1600" dirty="0">
                <a:solidFill>
                  <a:schemeClr val="bg1"/>
                </a:solidFill>
              </a:rPr>
              <a:t>https://oauth.net/articles/authentication/</a:t>
            </a:r>
          </a:p>
          <a:p>
            <a:r>
              <a:rPr lang="fr-CA" sz="1600" dirty="0">
                <a:solidFill>
                  <a:schemeClr val="bg1"/>
                </a:solidFill>
              </a:rPr>
              <a:t>http://searchmicroservices.techtarget.com/definition/OAuth</a:t>
            </a:r>
          </a:p>
          <a:p>
            <a:r>
              <a:rPr lang="fr-CA" sz="1600" dirty="0">
                <a:solidFill>
                  <a:schemeClr val="bg1"/>
                </a:solidFill>
              </a:rPr>
              <a:t>https://en.wikipedia.org/wiki/OAuth</a:t>
            </a:r>
          </a:p>
          <a:p>
            <a:r>
              <a:rPr lang="fr-CA" sz="1600" dirty="0">
                <a:solidFill>
                  <a:schemeClr val="bg1"/>
                </a:solidFill>
              </a:rPr>
              <a:t>http://tutorials.jenkov.com/oauth2/</a:t>
            </a:r>
          </a:p>
          <a:p>
            <a:r>
              <a:rPr lang="fr-CA" sz="1600" dirty="0">
                <a:solidFill>
                  <a:schemeClr val="bg1"/>
                </a:solidFill>
              </a:rPr>
              <a:t>http://www.socialtechnologyreview.com/articles/oauth-pros-and-cons-oauth</a:t>
            </a:r>
          </a:p>
          <a:p>
            <a:r>
              <a:rPr lang="fr-CA" sz="1600" dirty="0" err="1">
                <a:solidFill>
                  <a:schemeClr val="bg1"/>
                </a:solidFill>
              </a:rPr>
              <a:t>PacktPub</a:t>
            </a:r>
            <a:r>
              <a:rPr lang="fr-CA" sz="1600" dirty="0">
                <a:solidFill>
                  <a:schemeClr val="bg1"/>
                </a:solidFill>
              </a:rPr>
              <a:t> – </a:t>
            </a:r>
            <a:r>
              <a:rPr lang="fr-CA" sz="1600" dirty="0" err="1">
                <a:solidFill>
                  <a:schemeClr val="bg1"/>
                </a:solidFill>
              </a:rPr>
              <a:t>Oauth</a:t>
            </a:r>
            <a:r>
              <a:rPr lang="fr-CA" sz="1600" dirty="0">
                <a:solidFill>
                  <a:schemeClr val="bg1"/>
                </a:solidFill>
              </a:rPr>
              <a:t> 2.0 </a:t>
            </a:r>
            <a:r>
              <a:rPr lang="fr-CA" sz="1600" dirty="0" err="1">
                <a:solidFill>
                  <a:schemeClr val="bg1"/>
                </a:solidFill>
              </a:rPr>
              <a:t>Identity</a:t>
            </a:r>
            <a:r>
              <a:rPr lang="fr-CA" sz="1600" dirty="0">
                <a:solidFill>
                  <a:schemeClr val="bg1"/>
                </a:solidFill>
              </a:rPr>
              <a:t> and Access Management Patterns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a:solidFill>
                  <a:schemeClr val="bg1"/>
                </a:solidFill>
              </a:rPr>
              <a:t>Questions ?</a:t>
            </a:r>
          </a:p>
          <a:p>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sp>
        <p:nvSpPr>
          <p:cNvPr id="4099" name="Espace réservé du contenu 4"/>
          <p:cNvSpPr>
            <a:spLocks noGrp="1"/>
          </p:cNvSpPr>
          <p:nvPr>
            <p:ph idx="1"/>
          </p:nvPr>
        </p:nvSpPr>
        <p:spPr>
          <a:xfrm>
            <a:off x="304800" y="1905000"/>
            <a:ext cx="8534400" cy="381000"/>
          </a:xfrm>
        </p:spPr>
        <p:txBody>
          <a:bodyPr/>
          <a:lstStyle/>
          <a:p>
            <a:r>
              <a:rPr lang="en-US" sz="1400" dirty="0">
                <a:solidFill>
                  <a:srgbClr val="3C5790"/>
                </a:solidFill>
              </a:rPr>
              <a:t>A game application can access a users data in the Facebook application.</a:t>
            </a:r>
            <a:endParaRPr lang="en-US" sz="1200" dirty="0">
              <a:solidFill>
                <a:srgbClr val="3C5790"/>
              </a:solidFill>
            </a:endParaRPr>
          </a:p>
        </p:txBody>
      </p:sp>
      <p:pic>
        <p:nvPicPr>
          <p:cNvPr id="2" name="Picture 1">
            <a:extLst>
              <a:ext uri="{FF2B5EF4-FFF2-40B4-BE49-F238E27FC236}">
                <a16:creationId xmlns:a16="http://schemas.microsoft.com/office/drawing/2014/main" id="{800EC895-9E4A-4B86-975D-F0E985B05580}"/>
              </a:ext>
            </a:extLst>
          </p:cNvPr>
          <p:cNvPicPr>
            <a:picLocks noChangeAspect="1"/>
          </p:cNvPicPr>
          <p:nvPr/>
        </p:nvPicPr>
        <p:blipFill>
          <a:blip r:embed="rId3"/>
          <a:stretch>
            <a:fillRect/>
          </a:stretch>
        </p:blipFill>
        <p:spPr>
          <a:xfrm>
            <a:off x="1557337" y="2579145"/>
            <a:ext cx="5681663" cy="3545430"/>
          </a:xfrm>
          <a:prstGeom prst="rect">
            <a:avLst/>
          </a:prstGeom>
        </p:spPr>
      </p:pic>
    </p:spTree>
    <p:extLst>
      <p:ext uri="{BB962C8B-B14F-4D97-AF65-F5344CB8AC3E}">
        <p14:creationId xmlns:p14="http://schemas.microsoft.com/office/powerpoint/2010/main" val="386565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 (</a:t>
            </a:r>
            <a:r>
              <a:rPr lang="fr-CA" dirty="0" err="1">
                <a:solidFill>
                  <a:schemeClr val="bg1"/>
                </a:solidFill>
              </a:rPr>
              <a:t>cont</a:t>
            </a:r>
            <a:r>
              <a:rPr lang="fr-CA" dirty="0">
                <a:solidFill>
                  <a:schemeClr val="bg1"/>
                </a:solidFill>
              </a:rPr>
              <a:t>.)</a:t>
            </a:r>
          </a:p>
        </p:txBody>
      </p:sp>
      <p:pic>
        <p:nvPicPr>
          <p:cNvPr id="8" name="Picture 7">
            <a:extLst>
              <a:ext uri="{FF2B5EF4-FFF2-40B4-BE49-F238E27FC236}">
                <a16:creationId xmlns:a16="http://schemas.microsoft.com/office/drawing/2014/main" id="{AC1F8439-F5C9-4C87-9EDC-2C689897F957}"/>
              </a:ext>
            </a:extLst>
          </p:cNvPr>
          <p:cNvPicPr>
            <a:picLocks noChangeAspect="1"/>
          </p:cNvPicPr>
          <p:nvPr/>
        </p:nvPicPr>
        <p:blipFill>
          <a:blip r:embed="rId3"/>
          <a:stretch>
            <a:fillRect/>
          </a:stretch>
        </p:blipFill>
        <p:spPr>
          <a:xfrm>
            <a:off x="1143000" y="2286000"/>
            <a:ext cx="6772275" cy="4057650"/>
          </a:xfrm>
          <a:prstGeom prst="rect">
            <a:avLst/>
          </a:prstGeom>
        </p:spPr>
      </p:pic>
    </p:spTree>
    <p:extLst>
      <p:ext uri="{BB962C8B-B14F-4D97-AF65-F5344CB8AC3E}">
        <p14:creationId xmlns:p14="http://schemas.microsoft.com/office/powerpoint/2010/main" val="623396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114800"/>
          </a:xfrm>
        </p:spPr>
        <p:txBody>
          <a:bodyPr/>
          <a:lstStyle/>
          <a:p>
            <a:r>
              <a:rPr lang="en-US" sz="1400" dirty="0">
                <a:solidFill>
                  <a:srgbClr val="3C5790"/>
                </a:solidFill>
              </a:rPr>
              <a:t>The application requests authorization to access service resources from the user</a:t>
            </a:r>
          </a:p>
          <a:p>
            <a:r>
              <a:rPr lang="en-US" sz="1400" dirty="0">
                <a:solidFill>
                  <a:srgbClr val="3C5790"/>
                </a:solidFill>
              </a:rPr>
              <a:t>If the user authorized the request, the application receives an authorization grant</a:t>
            </a:r>
          </a:p>
          <a:p>
            <a:r>
              <a:rPr lang="en-US" sz="1400" dirty="0">
                <a:solidFill>
                  <a:srgbClr val="3C5790"/>
                </a:solidFill>
              </a:rPr>
              <a:t>The application requests an access token from the authorization server (API) by presenting authentication of its own identity, and the authorization grant</a:t>
            </a:r>
          </a:p>
          <a:p>
            <a:r>
              <a:rPr lang="en-US" sz="1400" dirty="0">
                <a:solidFill>
                  <a:srgbClr val="3C5790"/>
                </a:solidFill>
              </a:rPr>
              <a:t>If the application identity is authenticated and the authorization grant is valid, the authorization server (API) issues an access token to the application. Authorization is complete.</a:t>
            </a:r>
          </a:p>
          <a:p>
            <a:r>
              <a:rPr lang="en-US" sz="1400" dirty="0">
                <a:solidFill>
                  <a:srgbClr val="3C5790"/>
                </a:solidFill>
              </a:rPr>
              <a:t>The application requests the resource from the resource server (API) and presents the access token for authentication</a:t>
            </a:r>
          </a:p>
          <a:p>
            <a:r>
              <a:rPr lang="en-US" sz="1400" dirty="0">
                <a:solidFill>
                  <a:srgbClr val="3C5790"/>
                </a:solidFill>
              </a:rPr>
              <a:t>If the access token is valid, the resource server (API) serves the resource to the application</a:t>
            </a:r>
            <a:endParaRPr lang="en-US" sz="1200" dirty="0">
              <a:solidFill>
                <a:srgbClr val="3C5790"/>
              </a:solidFill>
            </a:endParaRPr>
          </a:p>
        </p:txBody>
      </p:sp>
    </p:spTree>
    <p:extLst>
      <p:ext uri="{BB962C8B-B14F-4D97-AF65-F5344CB8AC3E}">
        <p14:creationId xmlns:p14="http://schemas.microsoft.com/office/powerpoint/2010/main" val="3650809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The OAuth 2.0 specification defines a </a:t>
            </a:r>
            <a:r>
              <a:rPr lang="en-US" sz="1400" b="1" dirty="0">
                <a:solidFill>
                  <a:srgbClr val="3C5790"/>
                </a:solidFill>
              </a:rPr>
              <a:t>delegation</a:t>
            </a:r>
            <a:r>
              <a:rPr lang="en-US" sz="1400" dirty="0">
                <a:solidFill>
                  <a:srgbClr val="3C5790"/>
                </a:solidFill>
              </a:rPr>
              <a:t> </a:t>
            </a:r>
            <a:r>
              <a:rPr lang="en-US" sz="1400" b="1" dirty="0">
                <a:solidFill>
                  <a:srgbClr val="3C5790"/>
                </a:solidFill>
              </a:rPr>
              <a:t>protocol</a:t>
            </a:r>
            <a:r>
              <a:rPr lang="en-US" sz="1400" dirty="0">
                <a:solidFill>
                  <a:srgbClr val="3C5790"/>
                </a:solidFill>
              </a:rPr>
              <a:t> that is useful for conveying authorization decisions across a network of web-enabled applications and APIs. </a:t>
            </a:r>
          </a:p>
          <a:p>
            <a:r>
              <a:rPr lang="en-US" sz="1400" dirty="0">
                <a:solidFill>
                  <a:srgbClr val="3C5790"/>
                </a:solidFill>
              </a:rPr>
              <a:t>OAuth 2.0 is </a:t>
            </a:r>
            <a:r>
              <a:rPr lang="en-US" sz="1400" b="1" dirty="0">
                <a:solidFill>
                  <a:srgbClr val="3C5790"/>
                </a:solidFill>
              </a:rPr>
              <a:t>not</a:t>
            </a:r>
            <a:r>
              <a:rPr lang="en-US" sz="1400" dirty="0">
                <a:solidFill>
                  <a:srgbClr val="3C5790"/>
                </a:solidFill>
              </a:rPr>
              <a:t> </a:t>
            </a:r>
            <a:r>
              <a:rPr lang="en-US" sz="1400" b="1" dirty="0">
                <a:solidFill>
                  <a:srgbClr val="3C5790"/>
                </a:solidFill>
              </a:rPr>
              <a:t>an</a:t>
            </a:r>
            <a:r>
              <a:rPr lang="en-US" sz="1400" dirty="0">
                <a:solidFill>
                  <a:srgbClr val="3C5790"/>
                </a:solidFill>
              </a:rPr>
              <a:t> </a:t>
            </a:r>
            <a:r>
              <a:rPr lang="en-US" sz="1400" b="1" dirty="0">
                <a:solidFill>
                  <a:srgbClr val="3C5790"/>
                </a:solidFill>
              </a:rPr>
              <a:t>authentication</a:t>
            </a:r>
            <a:r>
              <a:rPr lang="en-US" sz="1400" dirty="0">
                <a:solidFill>
                  <a:srgbClr val="3C5790"/>
                </a:solidFill>
              </a:rPr>
              <a:t> protocol.</a:t>
            </a:r>
          </a:p>
          <a:p>
            <a:r>
              <a:rPr lang="en-US" sz="1400" b="1" dirty="0">
                <a:solidFill>
                  <a:srgbClr val="3C5790"/>
                </a:solidFill>
              </a:rPr>
              <a:t>Authentication</a:t>
            </a:r>
            <a:r>
              <a:rPr lang="en-US" sz="1400" dirty="0">
                <a:solidFill>
                  <a:srgbClr val="3C5790"/>
                </a:solidFill>
              </a:rPr>
              <a:t> in the context of a user accessing an application tells an application who the current user is and whether or not they're present. OAuth tells the application none of that.</a:t>
            </a:r>
          </a:p>
          <a:p>
            <a:endParaRPr lang="en-US" sz="1200" dirty="0">
              <a:solidFill>
                <a:srgbClr val="3C5790"/>
              </a:solidFill>
            </a:endParaRPr>
          </a:p>
        </p:txBody>
      </p:sp>
    </p:spTree>
    <p:extLst>
      <p:ext uri="{BB962C8B-B14F-4D97-AF65-F5344CB8AC3E}">
        <p14:creationId xmlns:p14="http://schemas.microsoft.com/office/powerpoint/2010/main" val="1689861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Benefits</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API security</a:t>
            </a:r>
          </a:p>
          <a:p>
            <a:r>
              <a:rPr lang="en-US" sz="1400" dirty="0">
                <a:solidFill>
                  <a:srgbClr val="3C5790"/>
                </a:solidFill>
              </a:rPr>
              <a:t>Internal enterprise applications</a:t>
            </a:r>
          </a:p>
          <a:p>
            <a:r>
              <a:rPr lang="en-US" sz="1400" dirty="0">
                <a:solidFill>
                  <a:srgbClr val="3C5790"/>
                </a:solidFill>
              </a:rPr>
              <a:t>Service integration and authorization delegation</a:t>
            </a:r>
          </a:p>
          <a:p>
            <a:r>
              <a:rPr lang="en-US" sz="1400" dirty="0">
                <a:solidFill>
                  <a:srgbClr val="3C5790"/>
                </a:solidFill>
              </a:rPr>
              <a:t>Federated identity</a:t>
            </a:r>
          </a:p>
          <a:p>
            <a:r>
              <a:rPr lang="en-US" sz="1400" dirty="0">
                <a:solidFill>
                  <a:srgbClr val="3C5790"/>
                </a:solidFill>
              </a:rPr>
              <a:t>Easier service monitoring</a:t>
            </a:r>
            <a:endParaRPr lang="en-US" sz="1200" dirty="0">
              <a:solidFill>
                <a:srgbClr val="3C5790"/>
              </a:solidFill>
            </a:endParaRPr>
          </a:p>
        </p:txBody>
      </p:sp>
    </p:spTree>
    <p:extLst>
      <p:ext uri="{BB962C8B-B14F-4D97-AF65-F5344CB8AC3E}">
        <p14:creationId xmlns:p14="http://schemas.microsoft.com/office/powerpoint/2010/main" val="212952199"/>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9152</TotalTime>
  <Words>2186</Words>
  <Application>Microsoft Office PowerPoint</Application>
  <PresentationFormat>On-screen Show (4:3)</PresentationFormat>
  <Paragraphs>227</Paragraphs>
  <Slides>41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143</vt:lpstr>
      <vt:lpstr>OAuth 2</vt:lpstr>
      <vt:lpstr>Contents</vt:lpstr>
      <vt:lpstr>What is OAuth 2 ?</vt:lpstr>
      <vt:lpstr>What is OAuth 2 ? (cont.)</vt:lpstr>
      <vt:lpstr>Architecture</vt:lpstr>
      <vt:lpstr>Architecture (cont.)</vt:lpstr>
      <vt:lpstr>Architecture (cont.)</vt:lpstr>
      <vt:lpstr>Core</vt:lpstr>
      <vt:lpstr>Benefits</vt:lpstr>
      <vt:lpstr>Benefits (cont.)</vt:lpstr>
      <vt:lpstr>Benefits (cont.)</vt:lpstr>
      <vt:lpstr>Benefits (cont.)</vt:lpstr>
      <vt:lpstr>Benefits (cont.)</vt:lpstr>
      <vt:lpstr>Roles</vt:lpstr>
      <vt:lpstr>Roles (cont.)</vt:lpstr>
      <vt:lpstr>Client Types</vt:lpstr>
      <vt:lpstr>Client Types (cont.)</vt:lpstr>
      <vt:lpstr>Client Types (cont.)</vt:lpstr>
      <vt:lpstr>Client Types (cont.)</vt:lpstr>
      <vt:lpstr>Client Types (cont.)</vt:lpstr>
      <vt:lpstr>Authorization</vt:lpstr>
      <vt:lpstr>Authorization (cont.)</vt:lpstr>
      <vt:lpstr>Authorization (cont.)</vt:lpstr>
      <vt:lpstr>Authorization (cont.)</vt:lpstr>
      <vt:lpstr>Authorization (cont.)</vt:lpstr>
      <vt:lpstr>Endpoints</vt:lpstr>
      <vt:lpstr>Endpoints (cont.)</vt:lpstr>
      <vt:lpstr>Payload</vt:lpstr>
      <vt:lpstr>Payload (cont.)</vt:lpstr>
      <vt:lpstr>Payload (cont.)</vt:lpstr>
      <vt:lpstr>Payload (cont.)</vt:lpstr>
      <vt:lpstr>Payload (cont.)</vt:lpstr>
      <vt:lpstr>Payload (cont.)</vt:lpstr>
      <vt:lpstr>Payload (cont.)</vt:lpstr>
      <vt:lpstr>Security</vt:lpstr>
      <vt:lpstr>Security (cont.)</vt:lpstr>
      <vt:lpstr>OAuth 2 Extensions</vt:lpstr>
      <vt:lpstr>OAuth 2 Extensions</vt:lpstr>
      <vt:lpstr>Conclussion</vt:lpstr>
      <vt:lpstr>Bibliography</vt:lpstr>
      <vt:lpstr>PowerPoint Presentation</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1067</cp:revision>
  <dcterms:created xsi:type="dcterms:W3CDTF">2012-04-12T06:19:17Z</dcterms:created>
  <dcterms:modified xsi:type="dcterms:W3CDTF">2017-06-11T09:32:02Z</dcterms:modified>
</cp:coreProperties>
</file>