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483" r:id="rId5"/>
    <p:sldId id="581" r:id="rId6"/>
    <p:sldId id="582" r:id="rId7"/>
    <p:sldId id="580" r:id="rId8"/>
    <p:sldId id="603" r:id="rId9"/>
    <p:sldId id="579" r:id="rId10"/>
    <p:sldId id="584" r:id="rId11"/>
    <p:sldId id="586" r:id="rId12"/>
    <p:sldId id="585" r:id="rId13"/>
    <p:sldId id="587" r:id="rId14"/>
    <p:sldId id="588" r:id="rId15"/>
    <p:sldId id="589" r:id="rId16"/>
    <p:sldId id="590" r:id="rId17"/>
    <p:sldId id="591" r:id="rId18"/>
    <p:sldId id="592" r:id="rId19"/>
    <p:sldId id="593" r:id="rId20"/>
    <p:sldId id="594" r:id="rId21"/>
    <p:sldId id="595" r:id="rId22"/>
    <p:sldId id="491" r:id="rId23"/>
    <p:sldId id="567" r:id="rId24"/>
    <p:sldId id="568" r:id="rId25"/>
    <p:sldId id="569" r:id="rId26"/>
    <p:sldId id="570" r:id="rId27"/>
    <p:sldId id="571" r:id="rId28"/>
    <p:sldId id="572" r:id="rId29"/>
    <p:sldId id="573" r:id="rId30"/>
    <p:sldId id="574" r:id="rId31"/>
    <p:sldId id="566" r:id="rId32"/>
    <p:sldId id="565" r:id="rId33"/>
    <p:sldId id="596" r:id="rId34"/>
    <p:sldId id="597" r:id="rId35"/>
    <p:sldId id="598" r:id="rId36"/>
    <p:sldId id="600" r:id="rId37"/>
    <p:sldId id="601" r:id="rId38"/>
    <p:sldId id="575" r:id="rId39"/>
    <p:sldId id="576" r:id="rId40"/>
    <p:sldId id="583" r:id="rId41"/>
    <p:sldId id="389" r:id="rId42"/>
    <p:sldId id="259" r:id="rId43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86" d="100"/>
          <a:sy n="86" d="100"/>
        </p:scale>
        <p:origin x="13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20/07/2017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20/07/2017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20/07/2017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20/07/2017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20/07/2017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20/07/2017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20/07/2017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20/07/2017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20/07/2017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20/07/2017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20/07/2017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20/07/2017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>
                <a:solidFill>
                  <a:schemeClr val="bg1"/>
                </a:solidFill>
              </a:rPr>
              <a:t>Portlets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Request attributes </a:t>
            </a:r>
            <a:r>
              <a:rPr lang="en-US" sz="1400" dirty="0">
                <a:solidFill>
                  <a:srgbClr val="3C5790"/>
                </a:solidFill>
              </a:rPr>
              <a:t>are a way to pass Java objects between portlets, servlets, and JSP pages.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These attributes are name/value pairs, with a String value representing the name and a </a:t>
            </a:r>
            <a:r>
              <a:rPr lang="en-US" sz="1400" dirty="0" err="1">
                <a:solidFill>
                  <a:srgbClr val="3C5790"/>
                </a:solidFill>
              </a:rPr>
              <a:t>java.lang.Object</a:t>
            </a:r>
            <a:r>
              <a:rPr lang="en-US" sz="1400" dirty="0">
                <a:solidFill>
                  <a:srgbClr val="3C5790"/>
                </a:solidFill>
              </a:rPr>
              <a:t> as the value.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request attributes are valid only for the action request and any subsequent render requests.</a:t>
            </a:r>
          </a:p>
        </p:txBody>
      </p:sp>
    </p:spTree>
    <p:extLst>
      <p:ext uri="{BB962C8B-B14F-4D97-AF65-F5344CB8AC3E}">
        <p14:creationId xmlns:p14="http://schemas.microsoft.com/office/powerpoint/2010/main" val="754413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portlet can access </a:t>
            </a:r>
            <a:r>
              <a:rPr lang="en-US" sz="1400" b="1" dirty="0">
                <a:solidFill>
                  <a:srgbClr val="3C5790"/>
                </a:solidFill>
              </a:rPr>
              <a:t>properties</a:t>
            </a:r>
            <a:r>
              <a:rPr lang="en-US" sz="1400" dirty="0">
                <a:solidFill>
                  <a:srgbClr val="3C5790"/>
                </a:solidFill>
              </a:rPr>
              <a:t> defined by the portal server or portlet container through the request object.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These properties are up to the portal vendor to determine, and aren't guaranteed to be portable between different portal servers.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Each property consists of a name and one or more values.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name and the values are all strings.</a:t>
            </a:r>
          </a:p>
        </p:txBody>
      </p:sp>
    </p:spTree>
    <p:extLst>
      <p:ext uri="{BB962C8B-B14F-4D97-AF65-F5344CB8AC3E}">
        <p14:creationId xmlns:p14="http://schemas.microsoft.com/office/powerpoint/2010/main" val="2078965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Request parameters </a:t>
            </a:r>
            <a:r>
              <a:rPr lang="en-US" sz="1400" dirty="0">
                <a:solidFill>
                  <a:srgbClr val="3C5790"/>
                </a:solidFill>
              </a:rPr>
              <a:t>consist of a name as a String object, and one or more String objects as the value or values of the parameter.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Sources of request parameters are parameters on portlet URLs, parameters on HTML forms, and render request parameters set during the action request processing.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parameters sent to the portlet for an action request are valid only while that action request is processed.</a:t>
            </a:r>
          </a:p>
        </p:txBody>
      </p:sp>
    </p:spTree>
    <p:extLst>
      <p:ext uri="{BB962C8B-B14F-4D97-AF65-F5344CB8AC3E}">
        <p14:creationId xmlns:p14="http://schemas.microsoft.com/office/powerpoint/2010/main" val="1865743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portlet request’s context path is the part of the URL that corresponds to the portlet’s context.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For instance, if the URL is http://localhost/portal/MyPortletApp/MyPortlet, the context path would be /</a:t>
            </a:r>
            <a:r>
              <a:rPr lang="en-US" sz="1400" dirty="0" err="1">
                <a:solidFill>
                  <a:srgbClr val="3C5790"/>
                </a:solidFill>
              </a:rPr>
              <a:t>MyPortletApp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there is a trailing slash on the end of the path, the trailing slash isn't part of the context path.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context path is retrieved from the </a:t>
            </a:r>
            <a:r>
              <a:rPr lang="en-US" sz="1400" dirty="0" err="1">
                <a:solidFill>
                  <a:srgbClr val="3C5790"/>
                </a:solidFill>
              </a:rPr>
              <a:t>PortletRequest</a:t>
            </a:r>
            <a:r>
              <a:rPr lang="en-US" sz="1400" dirty="0">
                <a:solidFill>
                  <a:srgbClr val="3C5790"/>
                </a:solidFill>
              </a:rPr>
              <a:t> object using the </a:t>
            </a:r>
            <a:r>
              <a:rPr lang="en-US" sz="1400" dirty="0" err="1">
                <a:solidFill>
                  <a:srgbClr val="3C5790"/>
                </a:solidFill>
              </a:rPr>
              <a:t>getContextPath</a:t>
            </a:r>
            <a:r>
              <a:rPr lang="en-US" sz="1400" dirty="0">
                <a:solidFill>
                  <a:srgbClr val="3C5790"/>
                </a:solidFill>
              </a:rPr>
              <a:t>() method.</a:t>
            </a:r>
          </a:p>
        </p:txBody>
      </p:sp>
    </p:spTree>
    <p:extLst>
      <p:ext uri="{BB962C8B-B14F-4D97-AF65-F5344CB8AC3E}">
        <p14:creationId xmlns:p14="http://schemas.microsoft.com/office/powerpoint/2010/main" val="2512078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file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upload</a:t>
            </a:r>
            <a:r>
              <a:rPr lang="en-US" sz="1400" dirty="0">
                <a:solidFill>
                  <a:srgbClr val="3C5790"/>
                </a:solidFill>
              </a:rPr>
              <a:t> portlet uses the Jakarta Commons File Upload Library to process multipart form submissions.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These submissions could include file uploads and regular HTML form parameters.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form is the only content displayed to users when they first load the portlet.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the user submits the form back to the server, the portlet processes the inputs in the </a:t>
            </a:r>
            <a:r>
              <a:rPr lang="en-US" sz="1400" dirty="0" err="1">
                <a:solidFill>
                  <a:srgbClr val="3C5790"/>
                </a:solidFill>
              </a:rPr>
              <a:t>processAction</a:t>
            </a:r>
            <a:r>
              <a:rPr lang="en-US" sz="1400" dirty="0">
                <a:solidFill>
                  <a:srgbClr val="3C5790"/>
                </a:solidFill>
              </a:rPr>
              <a:t>() method.</a:t>
            </a:r>
          </a:p>
        </p:txBody>
      </p:sp>
    </p:spTree>
    <p:extLst>
      <p:ext uri="{BB962C8B-B14F-4D97-AF65-F5344CB8AC3E}">
        <p14:creationId xmlns:p14="http://schemas.microsoft.com/office/powerpoint/2010/main" val="293136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portlet sends a </a:t>
            </a:r>
            <a:r>
              <a:rPr lang="en-US" sz="1400" b="1" dirty="0">
                <a:solidFill>
                  <a:srgbClr val="3C5790"/>
                </a:solidFill>
              </a:rPr>
              <a:t>response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object</a:t>
            </a:r>
            <a:r>
              <a:rPr lang="en-US" sz="1400" dirty="0">
                <a:solidFill>
                  <a:srgbClr val="3C5790"/>
                </a:solidFill>
              </a:rPr>
              <a:t> back to the portal after every request.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response contains the content fragment for the portlet, any requested portlet modes or window states.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PortletResponse</a:t>
            </a:r>
            <a:r>
              <a:rPr lang="en-US" sz="1400" dirty="0">
                <a:solidFill>
                  <a:srgbClr val="3C5790"/>
                </a:solidFill>
              </a:rPr>
              <a:t> interface contains the common functionality for the portlet’s response to an action request and its response to a render request.</a:t>
            </a:r>
          </a:p>
        </p:txBody>
      </p:sp>
    </p:spTree>
    <p:extLst>
      <p:ext uri="{BB962C8B-B14F-4D97-AF65-F5344CB8AC3E}">
        <p14:creationId xmlns:p14="http://schemas.microsoft.com/office/powerpoint/2010/main" val="1934691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Portlets will use the </a:t>
            </a:r>
            <a:r>
              <a:rPr lang="en-US" sz="1400" b="1" dirty="0" err="1">
                <a:solidFill>
                  <a:srgbClr val="3C5790"/>
                </a:solidFill>
              </a:rPr>
              <a:t>PortletContext</a:t>
            </a:r>
            <a:r>
              <a:rPr lang="en-US" sz="1400" dirty="0">
                <a:solidFill>
                  <a:srgbClr val="3C5790"/>
                </a:solidFill>
              </a:rPr>
              <a:t> object to get access to logging, resources, attributes, and initialization parameters, just like servlets in a web application would use a </a:t>
            </a:r>
            <a:r>
              <a:rPr lang="en-US" sz="1400" dirty="0" err="1">
                <a:solidFill>
                  <a:srgbClr val="3C5790"/>
                </a:solidFill>
              </a:rPr>
              <a:t>ServletContext</a:t>
            </a:r>
            <a:r>
              <a:rPr lang="en-US" sz="1400" dirty="0">
                <a:solidFill>
                  <a:srgbClr val="3C5790"/>
                </a:solidFill>
              </a:rPr>
              <a:t> object.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PortletContext</a:t>
            </a:r>
            <a:r>
              <a:rPr lang="en-US" sz="1400" dirty="0">
                <a:solidFill>
                  <a:srgbClr val="3C5790"/>
                </a:solidFill>
              </a:rPr>
              <a:t> object provides information and resources from the portlet application.</a:t>
            </a:r>
          </a:p>
        </p:txBody>
      </p:sp>
    </p:spTree>
    <p:extLst>
      <p:ext uri="{BB962C8B-B14F-4D97-AF65-F5344CB8AC3E}">
        <p14:creationId xmlns:p14="http://schemas.microsoft.com/office/powerpoint/2010/main" val="488387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portlet may retrieve information about the version of the portlet API that the portlet container supports.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could be useful for supporting future changes.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a future version of the portlet API provides a new mechanism for accessing user information, the portlet could support this.</a:t>
            </a:r>
          </a:p>
        </p:txBody>
      </p:sp>
    </p:spTree>
    <p:extLst>
      <p:ext uri="{BB962C8B-B14F-4D97-AF65-F5344CB8AC3E}">
        <p14:creationId xmlns:p14="http://schemas.microsoft.com/office/powerpoint/2010/main" val="3942863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portlet application can track the user across multiple client requests for a portal page using </a:t>
            </a:r>
            <a:r>
              <a:rPr lang="en-US" sz="1400" b="1" dirty="0">
                <a:solidFill>
                  <a:srgbClr val="3C5790"/>
                </a:solidFill>
              </a:rPr>
              <a:t>sessions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Session tracking for portlets is similar to the session tracking used in the servlet API.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For portlets, the portal is responsible for the mechanics of maintaining a session for the user across HTTP.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portal’s session tracking could be done with HTTP cookies, URL rewriting, or another mechanism, but the portlet should not rely on or expect any particular method.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portlet in a portlet application can get access to the session through a </a:t>
            </a:r>
            <a:r>
              <a:rPr lang="en-US" sz="1400" dirty="0" err="1">
                <a:solidFill>
                  <a:srgbClr val="3C5790"/>
                </a:solidFill>
              </a:rPr>
              <a:t>PortletSession</a:t>
            </a:r>
            <a:r>
              <a:rPr lang="en-US" sz="1400" dirty="0">
                <a:solidFill>
                  <a:srgbClr val="3C5790"/>
                </a:solidFill>
              </a:rPr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469715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These </a:t>
            </a:r>
            <a:r>
              <a:rPr lang="en-US" sz="1400" b="1" dirty="0">
                <a:solidFill>
                  <a:srgbClr val="3C5790"/>
                </a:solidFill>
              </a:rPr>
              <a:t>portlet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modes</a:t>
            </a:r>
            <a:r>
              <a:rPr lang="en-US" sz="1400" dirty="0">
                <a:solidFill>
                  <a:srgbClr val="3C5790"/>
                </a:solidFill>
              </a:rPr>
              <a:t> are the different functions that a portlet container can ask a portlet to perform.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portlet container is responsible for telling the portlet which mode it's in.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Each portlet can also change its mode based on the user input, if needed.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getPortletMode</a:t>
            </a:r>
            <a:r>
              <a:rPr lang="en-US" sz="1400" dirty="0">
                <a:solidFill>
                  <a:srgbClr val="3C5790"/>
                </a:solidFill>
              </a:rPr>
              <a:t>() method on the </a:t>
            </a:r>
            <a:r>
              <a:rPr lang="en-US" sz="1400" dirty="0" err="1">
                <a:solidFill>
                  <a:srgbClr val="3C5790"/>
                </a:solidFill>
              </a:rPr>
              <a:t>PortletRequest</a:t>
            </a:r>
            <a:r>
              <a:rPr lang="en-US" sz="1400" dirty="0">
                <a:solidFill>
                  <a:srgbClr val="3C5790"/>
                </a:solidFill>
              </a:rPr>
              <a:t> object returns a </a:t>
            </a:r>
            <a:r>
              <a:rPr lang="en-US" sz="1400" dirty="0" err="1">
                <a:solidFill>
                  <a:srgbClr val="3C5790"/>
                </a:solidFill>
              </a:rPr>
              <a:t>PortletMode</a:t>
            </a:r>
            <a:r>
              <a:rPr lang="en-US" sz="1400" dirty="0">
                <a:solidFill>
                  <a:srgbClr val="3C5790"/>
                </a:solidFill>
              </a:rPr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317214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3716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are </a:t>
            </a:r>
            <a:r>
              <a:rPr lang="fr-CA" sz="1600" dirty="0" err="1">
                <a:solidFill>
                  <a:srgbClr val="3C5790"/>
                </a:solidFill>
              </a:rPr>
              <a:t>Portlets</a:t>
            </a:r>
            <a:r>
              <a:rPr lang="fr-CA" sz="1600" dirty="0">
                <a:solidFill>
                  <a:srgbClr val="3C5790"/>
                </a:solidFill>
              </a:rPr>
              <a:t> ?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History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Features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Architecture</a:t>
            </a:r>
          </a:p>
          <a:p>
            <a:r>
              <a:rPr lang="fr-CA" sz="1600" dirty="0">
                <a:solidFill>
                  <a:srgbClr val="3C5790"/>
                </a:solidFill>
              </a:rPr>
              <a:t>Concepts</a:t>
            </a:r>
          </a:p>
          <a:p>
            <a:r>
              <a:rPr lang="fr-CA" sz="1600" dirty="0">
                <a:solidFill>
                  <a:srgbClr val="3C5790"/>
                </a:solidFill>
              </a:rPr>
              <a:t>Basics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Core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Life Cycle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Implementations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Bibliography</a:t>
            </a:r>
            <a:endParaRPr lang="fr-CA" sz="1600" dirty="0">
              <a:solidFill>
                <a:srgbClr val="3C5790"/>
              </a:solidFill>
            </a:endParaRPr>
          </a:p>
          <a:p>
            <a:pPr>
              <a:buNone/>
            </a:pP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19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portlet.xml </a:t>
            </a:r>
            <a:r>
              <a:rPr lang="en-US" sz="1400" dirty="0">
                <a:solidFill>
                  <a:srgbClr val="3C5790"/>
                </a:solidFill>
              </a:rPr>
              <a:t>portlet deployment descriptor contains &lt;supports&gt; elements for each markup MIME type that a portlet could handle.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Because each portlet has to support the VIEW mode, we don't have to include the VIEW mode in the list of supported modes.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55F8B6-5366-4893-B2D0-FA1AAE716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124200"/>
            <a:ext cx="4300538" cy="339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1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portal can display one or more portlets at a time on the portal page.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These portlets can take up amounts of screen space, and the portal container can tell the portlet what type of space it expects to fill.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portlet can use this information, called a window state, to determine how much information to display.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Each portal may define custom </a:t>
            </a:r>
            <a:r>
              <a:rPr lang="en-US" sz="1400" b="1" dirty="0">
                <a:solidFill>
                  <a:srgbClr val="3C5790"/>
                </a:solidFill>
              </a:rPr>
              <a:t>window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states</a:t>
            </a:r>
            <a:r>
              <a:rPr lang="en-US" sz="1400" dirty="0">
                <a:solidFill>
                  <a:srgbClr val="3C5790"/>
                </a:solidFill>
              </a:rPr>
              <a:t> for other uses.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Window states: NORMAL, MAXIMIZED, MINIMIZED.</a:t>
            </a:r>
          </a:p>
        </p:txBody>
      </p:sp>
    </p:spTree>
    <p:extLst>
      <p:ext uri="{BB962C8B-B14F-4D97-AF65-F5344CB8AC3E}">
        <p14:creationId xmlns:p14="http://schemas.microsoft.com/office/powerpoint/2010/main" val="2558488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Basics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Portlets are individual classes that process requests from a user and return content for display inside a portal.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Portlet applications are standard J2EE web applications that include portlet classes and the portlet.xml portlet deployment descriptor.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portlet container is part of a portal, and it instantiates and executes the portlet classes.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Portals aggregate the output of one or more portals into a portal page, which is served to a user.</a:t>
            </a:r>
          </a:p>
        </p:txBody>
      </p:sp>
    </p:spTree>
    <p:extLst>
      <p:ext uri="{BB962C8B-B14F-4D97-AF65-F5344CB8AC3E}">
        <p14:creationId xmlns:p14="http://schemas.microsoft.com/office/powerpoint/2010/main" val="3320582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Basics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83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Bellow is an example of a simple generic portlet, using the Portlet API.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Portlet API is defined under JSR 168 for 1.0 version and JSR 286 for 2.0 version.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C4F7A0-233A-4812-B6E3-95E047A31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971800"/>
            <a:ext cx="6172200" cy="356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54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Basics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There are lots of similarities between portlets and servlets.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Both uses request and response objects.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portlet throws a </a:t>
            </a:r>
            <a:r>
              <a:rPr lang="en-US" sz="1400" dirty="0" err="1">
                <a:solidFill>
                  <a:srgbClr val="3C5790"/>
                </a:solidFill>
              </a:rPr>
              <a:t>PortletException</a:t>
            </a:r>
            <a:r>
              <a:rPr lang="en-US" sz="1400" dirty="0">
                <a:solidFill>
                  <a:srgbClr val="3C5790"/>
                </a:solidFill>
              </a:rPr>
              <a:t> instead of a </a:t>
            </a:r>
            <a:r>
              <a:rPr lang="en-US" sz="1400" dirty="0" err="1">
                <a:solidFill>
                  <a:srgbClr val="3C5790"/>
                </a:solidFill>
              </a:rPr>
              <a:t>ServletException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5301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Basics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Portlets handle requests differently than servlets.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With servlet there is one request per </a:t>
            </a:r>
            <a:r>
              <a:rPr lang="en-US" sz="1400" dirty="0" err="1">
                <a:solidFill>
                  <a:srgbClr val="3C5790"/>
                </a:solidFill>
              </a:rPr>
              <a:t>reponse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servlet calls </a:t>
            </a:r>
            <a:r>
              <a:rPr lang="en-US" sz="1400" dirty="0" err="1">
                <a:solidFill>
                  <a:srgbClr val="3C5790"/>
                </a:solidFill>
              </a:rPr>
              <a:t>doGet</a:t>
            </a:r>
            <a:r>
              <a:rPr lang="en-US" sz="1400" dirty="0">
                <a:solidFill>
                  <a:srgbClr val="3C5790"/>
                </a:solidFill>
              </a:rPr>
              <a:t>() or </a:t>
            </a:r>
            <a:r>
              <a:rPr lang="en-US" sz="1400" dirty="0" err="1">
                <a:solidFill>
                  <a:srgbClr val="3C5790"/>
                </a:solidFill>
              </a:rPr>
              <a:t>doPost</a:t>
            </a:r>
            <a:r>
              <a:rPr lang="en-US" sz="1400" dirty="0">
                <a:solidFill>
                  <a:srgbClr val="3C5790"/>
                </a:solidFill>
              </a:rPr>
              <a:t>() methods to generate a response.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With portals there can be one or more portlets supplying content for each portal page served.</a:t>
            </a:r>
          </a:p>
        </p:txBody>
      </p:sp>
    </p:spTree>
    <p:extLst>
      <p:ext uri="{BB962C8B-B14F-4D97-AF65-F5344CB8AC3E}">
        <p14:creationId xmlns:p14="http://schemas.microsoft.com/office/powerpoint/2010/main" val="904541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Basics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Portlets must handle 2 different types of requests: an </a:t>
            </a:r>
            <a:r>
              <a:rPr lang="en-US" sz="1400" b="1" dirty="0">
                <a:solidFill>
                  <a:srgbClr val="3C5790"/>
                </a:solidFill>
              </a:rPr>
              <a:t>action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request</a:t>
            </a:r>
            <a:r>
              <a:rPr lang="en-US" sz="1400" dirty="0">
                <a:solidFill>
                  <a:srgbClr val="3C5790"/>
                </a:solidFill>
              </a:rPr>
              <a:t> and a </a:t>
            </a:r>
            <a:r>
              <a:rPr lang="en-US" sz="1400" b="1" dirty="0">
                <a:solidFill>
                  <a:srgbClr val="3C5790"/>
                </a:solidFill>
              </a:rPr>
              <a:t>render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request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Action request is asking portlet do to something.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Render request tells the portlet do display contents based on its state.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An action request is handled in two phases.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Render URLs requested from the portal send render requests to all of the portlets.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Portlets have two request-handling methods: </a:t>
            </a:r>
            <a:r>
              <a:rPr lang="en-US" sz="1400" b="1" dirty="0" err="1">
                <a:solidFill>
                  <a:srgbClr val="3C5790"/>
                </a:solidFill>
              </a:rPr>
              <a:t>processAction</a:t>
            </a:r>
            <a:r>
              <a:rPr lang="en-US" sz="1400" dirty="0">
                <a:solidFill>
                  <a:srgbClr val="3C5790"/>
                </a:solidFill>
              </a:rPr>
              <a:t>() and </a:t>
            </a:r>
            <a:r>
              <a:rPr lang="en-US" sz="1400" b="1" dirty="0">
                <a:solidFill>
                  <a:srgbClr val="3C5790"/>
                </a:solidFill>
              </a:rPr>
              <a:t>render</a:t>
            </a:r>
            <a:r>
              <a:rPr lang="en-US" sz="1400" dirty="0">
                <a:solidFill>
                  <a:srgbClr val="3C5790"/>
                </a:solidFill>
              </a:rPr>
              <a:t>().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GenericPortlet</a:t>
            </a:r>
            <a:r>
              <a:rPr lang="en-US" sz="1400" dirty="0">
                <a:solidFill>
                  <a:srgbClr val="3C5790"/>
                </a:solidFill>
              </a:rPr>
              <a:t> class is an abstract implementation of the </a:t>
            </a:r>
            <a:r>
              <a:rPr lang="en-US" sz="1400" b="1" dirty="0">
                <a:solidFill>
                  <a:srgbClr val="3C5790"/>
                </a:solidFill>
              </a:rPr>
              <a:t>Portlet</a:t>
            </a:r>
            <a:r>
              <a:rPr lang="en-US" sz="1400" dirty="0">
                <a:solidFill>
                  <a:srgbClr val="3C5790"/>
                </a:solidFill>
              </a:rPr>
              <a:t> interface.</a:t>
            </a:r>
          </a:p>
        </p:txBody>
      </p:sp>
    </p:spTree>
    <p:extLst>
      <p:ext uri="{BB962C8B-B14F-4D97-AF65-F5344CB8AC3E}">
        <p14:creationId xmlns:p14="http://schemas.microsoft.com/office/powerpoint/2010/main" val="890691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Basics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 err="1">
                <a:solidFill>
                  <a:srgbClr val="3C5790"/>
                </a:solidFill>
              </a:rPr>
              <a:t>doView</a:t>
            </a:r>
            <a:r>
              <a:rPr lang="en-US" sz="1400" dirty="0">
                <a:solidFill>
                  <a:srgbClr val="3C5790"/>
                </a:solidFill>
              </a:rPr>
              <a:t>() method is similar to </a:t>
            </a:r>
            <a:r>
              <a:rPr lang="en-US" sz="1400" dirty="0" err="1">
                <a:solidFill>
                  <a:srgbClr val="3C5790"/>
                </a:solidFill>
              </a:rPr>
              <a:t>doGet</a:t>
            </a:r>
            <a:r>
              <a:rPr lang="en-US" sz="1400" dirty="0">
                <a:solidFill>
                  <a:srgbClr val="3C5790"/>
                </a:solidFill>
              </a:rPr>
              <a:t>() or </a:t>
            </a:r>
            <a:r>
              <a:rPr lang="en-US" sz="1400" dirty="0" err="1">
                <a:solidFill>
                  <a:srgbClr val="3C5790"/>
                </a:solidFill>
              </a:rPr>
              <a:t>doPost</a:t>
            </a:r>
            <a:r>
              <a:rPr lang="en-US" sz="1400" dirty="0">
                <a:solidFill>
                  <a:srgbClr val="3C5790"/>
                </a:solidFill>
              </a:rPr>
              <a:t>() method on a servlet.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Three modes for portlets are defined in the standard: VIEW, EDIT, and HELP.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Only the VIEW portlet mode is required; the EDIT and HELP modes are optional.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VIEW</a:t>
            </a:r>
            <a:r>
              <a:rPr lang="en-US" sz="1400" dirty="0">
                <a:solidFill>
                  <a:srgbClr val="3C5790"/>
                </a:solidFill>
              </a:rPr>
              <a:t>: Used to display the current contents of the portlet and allow interaction. You will use this mode for most of your portlet development.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EDIT</a:t>
            </a:r>
            <a:r>
              <a:rPr lang="en-US" sz="1400" dirty="0">
                <a:solidFill>
                  <a:srgbClr val="3C5790"/>
                </a:solidFill>
              </a:rPr>
              <a:t>: Used to allow the user to edit preferences for the portlet to customize its behavior, provide connection data, or conduct similar tasks.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HELP</a:t>
            </a:r>
            <a:r>
              <a:rPr lang="en-US" sz="1400" dirty="0">
                <a:solidFill>
                  <a:srgbClr val="3C5790"/>
                </a:solidFill>
              </a:rPr>
              <a:t>: Used to provide help to the user on using or customizing the portlet.</a:t>
            </a:r>
          </a:p>
        </p:txBody>
      </p:sp>
    </p:spTree>
    <p:extLst>
      <p:ext uri="{BB962C8B-B14F-4D97-AF65-F5344CB8AC3E}">
        <p14:creationId xmlns:p14="http://schemas.microsoft.com/office/powerpoint/2010/main" val="1379938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Basics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When a portlet receives a render request, the render() method from the Portlet interface class is called.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For portlets that subclass the </a:t>
            </a:r>
            <a:r>
              <a:rPr lang="en-US" sz="1400" dirty="0" err="1">
                <a:solidFill>
                  <a:srgbClr val="3C5790"/>
                </a:solidFill>
              </a:rPr>
              <a:t>GenericPortlet</a:t>
            </a:r>
            <a:r>
              <a:rPr lang="en-US" sz="1400" dirty="0">
                <a:solidFill>
                  <a:srgbClr val="3C5790"/>
                </a:solidFill>
              </a:rPr>
              <a:t> abstract class, the </a:t>
            </a:r>
            <a:r>
              <a:rPr lang="en-US" sz="1400" b="1" dirty="0">
                <a:solidFill>
                  <a:srgbClr val="3C5790"/>
                </a:solidFill>
              </a:rPr>
              <a:t>render</a:t>
            </a:r>
            <a:r>
              <a:rPr lang="en-US" sz="1400" dirty="0">
                <a:solidFill>
                  <a:srgbClr val="3C5790"/>
                </a:solidFill>
              </a:rPr>
              <a:t>() method sets the title for the portlet, and then calls the </a:t>
            </a:r>
            <a:r>
              <a:rPr lang="en-US" sz="1400" b="1" dirty="0" err="1">
                <a:solidFill>
                  <a:srgbClr val="3C5790"/>
                </a:solidFill>
              </a:rPr>
              <a:t>doDispatch</a:t>
            </a:r>
            <a:r>
              <a:rPr lang="en-US" sz="1400" dirty="0">
                <a:solidFill>
                  <a:srgbClr val="3C5790"/>
                </a:solidFill>
              </a:rPr>
              <a:t>() method on the </a:t>
            </a:r>
            <a:r>
              <a:rPr lang="en-US" sz="1400" dirty="0" err="1">
                <a:solidFill>
                  <a:srgbClr val="3C5790"/>
                </a:solidFill>
              </a:rPr>
              <a:t>GenericPortlet</a:t>
            </a:r>
            <a:r>
              <a:rPr lang="en-US" sz="1400" dirty="0">
                <a:solidFill>
                  <a:srgbClr val="3C5790"/>
                </a:solidFill>
              </a:rPr>
              <a:t> class.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doDispatch</a:t>
            </a:r>
            <a:r>
              <a:rPr lang="en-US" sz="1400" dirty="0">
                <a:solidFill>
                  <a:srgbClr val="3C5790"/>
                </a:solidFill>
              </a:rPr>
              <a:t>() method checks the portlet’s window state to see if it should display any content.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window state for a portlet could be normal, maximized, or minimized.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the window state isn’t minimized, the </a:t>
            </a:r>
            <a:r>
              <a:rPr lang="en-US" sz="1400" dirty="0" err="1">
                <a:solidFill>
                  <a:srgbClr val="3C5790"/>
                </a:solidFill>
              </a:rPr>
              <a:t>doDispatch</a:t>
            </a:r>
            <a:r>
              <a:rPr lang="en-US" sz="1400" dirty="0">
                <a:solidFill>
                  <a:srgbClr val="3C5790"/>
                </a:solidFill>
              </a:rPr>
              <a:t>() method delegates the request object and the response object to the appropriate method based on the portlet mode (</a:t>
            </a:r>
            <a:r>
              <a:rPr lang="en-US" sz="1400" dirty="0" err="1">
                <a:solidFill>
                  <a:srgbClr val="3C5790"/>
                </a:solidFill>
              </a:rPr>
              <a:t>doView</a:t>
            </a:r>
            <a:r>
              <a:rPr lang="en-US" sz="1400" dirty="0">
                <a:solidFill>
                  <a:srgbClr val="3C5790"/>
                </a:solidFill>
              </a:rPr>
              <a:t>(), </a:t>
            </a:r>
            <a:r>
              <a:rPr lang="en-US" sz="1400" dirty="0" err="1">
                <a:solidFill>
                  <a:srgbClr val="3C5790"/>
                </a:solidFill>
              </a:rPr>
              <a:t>doEdit</a:t>
            </a:r>
            <a:r>
              <a:rPr lang="en-US" sz="1400" dirty="0">
                <a:solidFill>
                  <a:srgbClr val="3C5790"/>
                </a:solidFill>
              </a:rPr>
              <a:t>(), or </a:t>
            </a:r>
            <a:r>
              <a:rPr lang="en-US" sz="1400" dirty="0" err="1">
                <a:solidFill>
                  <a:srgbClr val="3C5790"/>
                </a:solidFill>
              </a:rPr>
              <a:t>doHelp</a:t>
            </a:r>
            <a:r>
              <a:rPr lang="en-US" sz="1400" dirty="0">
                <a:solidFill>
                  <a:srgbClr val="3C5790"/>
                </a:solidFill>
              </a:rPr>
              <a:t>()).</a:t>
            </a:r>
          </a:p>
        </p:txBody>
      </p:sp>
    </p:spTree>
    <p:extLst>
      <p:ext uri="{BB962C8B-B14F-4D97-AF65-F5344CB8AC3E}">
        <p14:creationId xmlns:p14="http://schemas.microsoft.com/office/powerpoint/2010/main" val="180331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Basics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762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web.xml deployment descriptor is also used for describing any servlets included in the portlet application.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describe portlets, we use the </a:t>
            </a:r>
            <a:r>
              <a:rPr lang="en-US" sz="1400" b="1" dirty="0">
                <a:solidFill>
                  <a:srgbClr val="3C5790"/>
                </a:solidFill>
              </a:rPr>
              <a:t>portlet.xml </a:t>
            </a:r>
            <a:r>
              <a:rPr lang="en-US" sz="1400" dirty="0">
                <a:solidFill>
                  <a:srgbClr val="3C5790"/>
                </a:solidFill>
              </a:rPr>
              <a:t>deployment descriptor.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E1B269-29BB-4F3E-913E-A736CB247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743200"/>
            <a:ext cx="5934735" cy="398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7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are </a:t>
            </a:r>
            <a:r>
              <a:rPr lang="fr-CA" dirty="0" err="1">
                <a:solidFill>
                  <a:schemeClr val="bg1"/>
                </a:solidFill>
              </a:rPr>
              <a:t>Portlets</a:t>
            </a:r>
            <a:r>
              <a:rPr lang="fr-CA" dirty="0">
                <a:solidFill>
                  <a:schemeClr val="bg1"/>
                </a:solidFill>
              </a:rPr>
              <a:t> 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Portlets are pluggable user interface software components that are managed and displayed in a web or enterprise portal.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Portlets produce fragments of markup (HTML, XHTML, WML) code that are aggregated into a portal.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Basics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743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portlet deployment descriptor has to comply with the portlet API xml.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&lt;portlet-app&gt; element of the deployment descriptor is the root of the XML document.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&lt;portlet&gt; element represents one of the available portlets in the portlet application.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There can be more than one &lt;portlet&gt; element under a &lt;portlet-app&gt; element.</a:t>
            </a:r>
          </a:p>
        </p:txBody>
      </p:sp>
    </p:spTree>
    <p:extLst>
      <p:ext uri="{BB962C8B-B14F-4D97-AF65-F5344CB8AC3E}">
        <p14:creationId xmlns:p14="http://schemas.microsoft.com/office/powerpoint/2010/main" val="982650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Portlets are allowed to be displayed in the three standard modes—VIEW, EDIT, and HELP.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They don't have to support any of them except VIEW and don't require any action handling.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GenericPortlet</a:t>
            </a:r>
            <a:r>
              <a:rPr lang="en-US" sz="1400" dirty="0">
                <a:solidFill>
                  <a:srgbClr val="3C5790"/>
                </a:solidFill>
              </a:rPr>
              <a:t> abstract class provides an initial startup to build a custom portlet.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portlet derived from </a:t>
            </a:r>
            <a:r>
              <a:rPr lang="en-US" sz="1400" dirty="0" err="1">
                <a:solidFill>
                  <a:srgbClr val="3C5790"/>
                </a:solidFill>
              </a:rPr>
              <a:t>GenericPortlet</a:t>
            </a:r>
            <a:r>
              <a:rPr lang="en-US" sz="1400" dirty="0">
                <a:solidFill>
                  <a:srgbClr val="3C5790"/>
                </a:solidFill>
              </a:rPr>
              <a:t> must implement a constructor, a </a:t>
            </a:r>
            <a:r>
              <a:rPr lang="en-US" sz="1400" dirty="0" err="1">
                <a:solidFill>
                  <a:srgbClr val="3C5790"/>
                </a:solidFill>
              </a:rPr>
              <a:t>getTitle</a:t>
            </a:r>
            <a:r>
              <a:rPr lang="en-US" sz="1400" dirty="0">
                <a:solidFill>
                  <a:srgbClr val="3C5790"/>
                </a:solidFill>
              </a:rPr>
              <a:t>() method, and a </a:t>
            </a:r>
            <a:r>
              <a:rPr lang="en-US" sz="1400" dirty="0" err="1">
                <a:solidFill>
                  <a:srgbClr val="3C5790"/>
                </a:solidFill>
              </a:rPr>
              <a:t>doView</a:t>
            </a:r>
            <a:r>
              <a:rPr lang="en-US" sz="1400" dirty="0">
                <a:solidFill>
                  <a:srgbClr val="3C5790"/>
                </a:solidFill>
              </a:rPr>
              <a:t>() method.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GenericPortlet’s</a:t>
            </a:r>
            <a:r>
              <a:rPr lang="en-US" sz="1400" dirty="0">
                <a:solidFill>
                  <a:srgbClr val="3C5790"/>
                </a:solidFill>
              </a:rPr>
              <a:t> render() method calls the </a:t>
            </a:r>
            <a:r>
              <a:rPr lang="en-US" sz="1400" dirty="0" err="1">
                <a:solidFill>
                  <a:srgbClr val="3C5790"/>
                </a:solidFill>
              </a:rPr>
              <a:t>doDispatch</a:t>
            </a:r>
            <a:r>
              <a:rPr lang="en-US" sz="1400" dirty="0">
                <a:solidFill>
                  <a:srgbClr val="3C5790"/>
                </a:solidFill>
              </a:rPr>
              <a:t>() method. This method determines the current mode of the portlet render request, and calls </a:t>
            </a:r>
            <a:r>
              <a:rPr lang="en-US" sz="1400" dirty="0" err="1">
                <a:solidFill>
                  <a:srgbClr val="3C5790"/>
                </a:solidFill>
              </a:rPr>
              <a:t>doView</a:t>
            </a:r>
            <a:r>
              <a:rPr lang="en-US" sz="1400" dirty="0">
                <a:solidFill>
                  <a:srgbClr val="3C5790"/>
                </a:solidFill>
              </a:rPr>
              <a:t>(), </a:t>
            </a:r>
            <a:r>
              <a:rPr lang="en-US" sz="1400" dirty="0" err="1">
                <a:solidFill>
                  <a:srgbClr val="3C5790"/>
                </a:solidFill>
              </a:rPr>
              <a:t>doEdit</a:t>
            </a:r>
            <a:r>
              <a:rPr lang="en-US" sz="1400" dirty="0">
                <a:solidFill>
                  <a:srgbClr val="3C5790"/>
                </a:solidFill>
              </a:rPr>
              <a:t>(), and </a:t>
            </a:r>
            <a:r>
              <a:rPr lang="en-US" sz="1400" dirty="0" err="1">
                <a:solidFill>
                  <a:srgbClr val="3C5790"/>
                </a:solidFill>
              </a:rPr>
              <a:t>doHelp</a:t>
            </a:r>
            <a:r>
              <a:rPr lang="en-US" sz="1400" dirty="0">
                <a:solidFill>
                  <a:srgbClr val="3C5790"/>
                </a:solidFill>
              </a:rPr>
              <a:t>() as appropriate</a:t>
            </a:r>
          </a:p>
        </p:txBody>
      </p:sp>
    </p:spTree>
    <p:extLst>
      <p:ext uri="{BB962C8B-B14F-4D97-AF65-F5344CB8AC3E}">
        <p14:creationId xmlns:p14="http://schemas.microsoft.com/office/powerpoint/2010/main" val="2297726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743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protlet</a:t>
            </a:r>
            <a:r>
              <a:rPr lang="en-US" sz="1400" dirty="0">
                <a:solidFill>
                  <a:srgbClr val="3C5790"/>
                </a:solidFill>
              </a:rPr>
              <a:t> application can use servlets and </a:t>
            </a:r>
            <a:r>
              <a:rPr lang="en-US" sz="1400" dirty="0" err="1">
                <a:solidFill>
                  <a:srgbClr val="3C5790"/>
                </a:solidFill>
              </a:rPr>
              <a:t>JavaServer</a:t>
            </a:r>
            <a:r>
              <a:rPr lang="en-US" sz="1400" dirty="0">
                <a:solidFill>
                  <a:srgbClr val="3C5790"/>
                </a:solidFill>
              </a:rPr>
              <a:t> Pages (JSP) in addition to portlets.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portlet can use a portlet request dispatcher to include the content from a servlet or JSP page.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portlet request dispatcher translates the portlet’s render request and render response into servlet requests and responses.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portlet has access to a portlet request dispatcher through the portlet’s </a:t>
            </a:r>
            <a:r>
              <a:rPr lang="en-US" sz="1400" dirty="0" err="1">
                <a:solidFill>
                  <a:srgbClr val="3C5790"/>
                </a:solidFill>
              </a:rPr>
              <a:t>PortletContext</a:t>
            </a:r>
            <a:r>
              <a:rPr lang="en-US" sz="1400" dirty="0">
                <a:solidFill>
                  <a:srgbClr val="3C5790"/>
                </a:solidFill>
              </a:rPr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1312908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E6666-0AF4-4C03-906E-AE2A8FBED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945032"/>
            <a:ext cx="6705600" cy="476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29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743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portlet API defines several interfaces for working with preferences and settings for the portal, the portlet application, and the current user of the portlet.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Portlets access information about the portal through the </a:t>
            </a:r>
            <a:r>
              <a:rPr lang="en-US" sz="1400" dirty="0" err="1">
                <a:solidFill>
                  <a:srgbClr val="3C5790"/>
                </a:solidFill>
              </a:rPr>
              <a:t>PortalContext</a:t>
            </a:r>
            <a:r>
              <a:rPr lang="en-US" sz="1400" dirty="0">
                <a:solidFill>
                  <a:srgbClr val="3C5790"/>
                </a:solidFill>
              </a:rPr>
              <a:t> object.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configuration settings for the application are available from the </a:t>
            </a:r>
            <a:r>
              <a:rPr lang="en-US" sz="1400" dirty="0" err="1">
                <a:solidFill>
                  <a:srgbClr val="3C5790"/>
                </a:solidFill>
              </a:rPr>
              <a:t>PortletConfig</a:t>
            </a:r>
            <a:r>
              <a:rPr lang="en-US" sz="1400" dirty="0">
                <a:solidFill>
                  <a:srgbClr val="3C5790"/>
                </a:solidFill>
              </a:rPr>
              <a:t> class.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portlet accesses and persists individual settings and preferences transparently with the </a:t>
            </a:r>
            <a:r>
              <a:rPr lang="en-US" sz="1400" dirty="0" err="1">
                <a:solidFill>
                  <a:srgbClr val="3C5790"/>
                </a:solidFill>
              </a:rPr>
              <a:t>PortletPreferences</a:t>
            </a:r>
            <a:r>
              <a:rPr lang="en-US" sz="1400" dirty="0">
                <a:solidFill>
                  <a:srgbClr val="3C5790"/>
                </a:solidFill>
              </a:rPr>
              <a:t> object.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4265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1D0FC5-471E-44FD-B78F-0D6F985CC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44" y="2057400"/>
            <a:ext cx="7919156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685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743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portlet data model shows different types of state information that a portlet has access to.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portlet can access 2 different types of persistent data, the initialization parameters and the portlet preferences.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portlet uses all this information to display a consistent, personalized user interface.</a:t>
            </a:r>
            <a:endParaRPr lang="en-US" sz="1400" b="1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05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Requests travel from the client (browser), through the portal and portlet container to the portlet.</a:t>
            </a:r>
            <a:endParaRPr lang="en-US" sz="1400" b="1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8BED14-D29A-47F8-833C-713ADA599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49562"/>
            <a:ext cx="7694720" cy="240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720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Life Cycle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743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simple portlet implements the Portlet interface directly.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life cycle of a portlet consists in: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1. Creation of the portlet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2. Processing of a number of user requests (or possibly none)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3. Removal and garbage collection of the portlet</a:t>
            </a:r>
            <a:endParaRPr lang="en-US" sz="1400" b="1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0842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Life Cycle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743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container is required to initialize the portlet once it has been loaded and instantiated.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container is calling the </a:t>
            </a:r>
            <a:r>
              <a:rPr lang="en-US" sz="1400" b="1" dirty="0" err="1">
                <a:solidFill>
                  <a:srgbClr val="3C5790"/>
                </a:solidFill>
              </a:rPr>
              <a:t>init</a:t>
            </a:r>
            <a:r>
              <a:rPr lang="en-US" sz="1400" dirty="0">
                <a:solidFill>
                  <a:srgbClr val="3C5790"/>
                </a:solidFill>
              </a:rPr>
              <a:t>() method: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public void </a:t>
            </a:r>
            <a:r>
              <a:rPr lang="en-US" sz="1400" dirty="0" err="1">
                <a:solidFill>
                  <a:srgbClr val="3C5790"/>
                </a:solidFill>
              </a:rPr>
              <a:t>init</a:t>
            </a:r>
            <a:r>
              <a:rPr lang="en-US" sz="1400" dirty="0">
                <a:solidFill>
                  <a:srgbClr val="3C5790"/>
                </a:solidFill>
              </a:rPr>
              <a:t>(</a:t>
            </a:r>
            <a:r>
              <a:rPr lang="en-US" sz="1400" dirty="0" err="1">
                <a:solidFill>
                  <a:srgbClr val="3C5790"/>
                </a:solidFill>
              </a:rPr>
              <a:t>PortletConfig</a:t>
            </a:r>
            <a:r>
              <a:rPr lang="en-US" sz="1400" dirty="0">
                <a:solidFill>
                  <a:srgbClr val="3C5790"/>
                </a:solidFill>
              </a:rPr>
              <a:t> config) throws </a:t>
            </a:r>
            <a:r>
              <a:rPr lang="en-US" sz="1400" dirty="0" err="1">
                <a:solidFill>
                  <a:srgbClr val="3C5790"/>
                </a:solidFill>
              </a:rPr>
              <a:t>PortletException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destroy</a:t>
            </a:r>
            <a:r>
              <a:rPr lang="en-US" sz="1400" dirty="0">
                <a:solidFill>
                  <a:srgbClr val="3C5790"/>
                </a:solidFill>
              </a:rPr>
              <a:t>() method will not be invoked until all other initialization or processing threads on the instance have completed.</a:t>
            </a:r>
            <a:endParaRPr lang="en-US" sz="1400" b="1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53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History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Java Portlet Specification V1.0 was developed under the Java Community Process as Java Specification Request </a:t>
            </a:r>
            <a:r>
              <a:rPr lang="en-US" sz="1400" b="1" dirty="0">
                <a:solidFill>
                  <a:srgbClr val="3C5790"/>
                </a:solidFill>
              </a:rPr>
              <a:t>JSR 168, </a:t>
            </a:r>
            <a:r>
              <a:rPr lang="en-US" sz="1400" dirty="0">
                <a:solidFill>
                  <a:srgbClr val="3C5790"/>
                </a:solidFill>
              </a:rPr>
              <a:t>and released in its final form in October 2003.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Java Portlet Specification V1.0 introduces the basic portlet programming model with: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two phases of action processing and rendering in order to support the Model-View-Controller pattern.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portlet modes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window states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portlet data model, allowing the portlet to store view information in the render parameters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 packaging format in order to group different portlets and other Java EE artifacts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Portal development as a way to integrate the different web-based applications for supporting deliveries of information and services.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1101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Implementations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429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Portals that implements the Java Portal Specification are: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Apache Pluto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Liferay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Exo Platform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jPortal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Jetspeed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uPortal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Hippo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Jboss</a:t>
            </a:r>
            <a:r>
              <a:rPr lang="en-US" sz="1400" dirty="0">
                <a:solidFill>
                  <a:srgbClr val="3C5790"/>
                </a:solidFill>
              </a:rPr>
              <a:t> Portal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InfoGlue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IBM WebSphere Portal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Oracle WebLogic Portal</a:t>
            </a:r>
          </a:p>
        </p:txBody>
      </p:sp>
    </p:spTree>
    <p:extLst>
      <p:ext uri="{BB962C8B-B14F-4D97-AF65-F5344CB8AC3E}">
        <p14:creationId xmlns:p14="http://schemas.microsoft.com/office/powerpoint/2010/main" val="17861866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fr-CA" sz="1600" dirty="0">
                <a:solidFill>
                  <a:schemeClr val="bg1"/>
                </a:solidFill>
              </a:rPr>
              <a:t>https://en.wikipedia.org/wiki/Portlet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https://en.wikipedia.org/wiki/Java_Portlet_Specification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Apress</a:t>
            </a:r>
            <a:r>
              <a:rPr lang="en-US" sz="1600" dirty="0">
                <a:solidFill>
                  <a:schemeClr val="bg1"/>
                </a:solidFill>
              </a:rPr>
              <a:t> - Building Portals with the Java Portlet API</a:t>
            </a:r>
          </a:p>
          <a:p>
            <a:r>
              <a:rPr lang="en-US" sz="1600" dirty="0">
                <a:solidFill>
                  <a:schemeClr val="bg1"/>
                </a:solidFill>
              </a:rPr>
              <a:t>Manning – Portlets And Apache Portals</a:t>
            </a:r>
            <a:endParaRPr lang="fr-CA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3048000" y="2667000"/>
            <a:ext cx="3200400" cy="762000"/>
          </a:xfrm>
        </p:spPr>
        <p:txBody>
          <a:bodyPr/>
          <a:lstStyle/>
          <a:p>
            <a:pPr>
              <a:buNone/>
            </a:pPr>
            <a:r>
              <a:rPr lang="en-US" sz="4000" dirty="0">
                <a:solidFill>
                  <a:schemeClr val="bg1"/>
                </a:solidFill>
              </a:rPr>
              <a:t>Questions ?</a:t>
            </a:r>
          </a:p>
          <a:p>
            <a:endParaRPr lang="fr-CA" sz="1600" dirty="0">
              <a:solidFill>
                <a:schemeClr val="bg1"/>
              </a:solidFill>
            </a:endParaRPr>
          </a:p>
          <a:p>
            <a:endParaRPr lang="fr-CA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History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JSR-286</a:t>
            </a:r>
            <a:r>
              <a:rPr lang="en-US" sz="1400" dirty="0">
                <a:solidFill>
                  <a:srgbClr val="3C5790"/>
                </a:solidFill>
              </a:rPr>
              <a:t> is the Java Portlet specification v2.0 as developed under the JCP and created in alignment with the updated version 2.0 of WSRP.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was released in June 2008.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Some of its major features include: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Inter-Portlet Communication through events and public render parameters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Serving dynamically generated resources directly through portlets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Serving AJAX or JSON data directly through portlets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Introduction of portlet filters and listeners</a:t>
            </a:r>
          </a:p>
        </p:txBody>
      </p:sp>
    </p:spTree>
    <p:extLst>
      <p:ext uri="{BB962C8B-B14F-4D97-AF65-F5344CB8AC3E}">
        <p14:creationId xmlns:p14="http://schemas.microsoft.com/office/powerpoint/2010/main" val="267626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History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JSR-362</a:t>
            </a:r>
            <a:r>
              <a:rPr lang="en-US" sz="1400" dirty="0">
                <a:solidFill>
                  <a:srgbClr val="3C5790"/>
                </a:solidFill>
              </a:rPr>
              <a:t> is the Java Portlet specification v3.0. Currently it is in early draft status.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Support JEE 7 features in Portlets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Resources sharing among portlets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Better client side support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Improved the mobile devices support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Optimize Java Server Faces (JSF) support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Support for WSRP future specification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Web Socket Support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Support Open Social Standards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Improvements in Portlet Event based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324697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Features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Resource serving: provides the ability for a portlet to serve a resource.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Events: enables a portlet to send and receive events and perform state changes or send further events as a result of processing an event.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Public render parameters: allows portlets to share parameters with other portlets.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Invoking a Portlet directly, but through the Portal.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PortletURL</a:t>
            </a:r>
            <a:r>
              <a:rPr lang="en-US" sz="1400" dirty="0">
                <a:solidFill>
                  <a:srgbClr val="3C5790"/>
                </a:solidFill>
              </a:rPr>
              <a:t> generation callback listeners.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Extended Cache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Portlet Filter</a:t>
            </a:r>
          </a:p>
        </p:txBody>
      </p:sp>
    </p:spTree>
    <p:extLst>
      <p:ext uri="{BB962C8B-B14F-4D97-AF65-F5344CB8AC3E}">
        <p14:creationId xmlns:p14="http://schemas.microsoft.com/office/powerpoint/2010/main" val="1799656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F25BA1-DC86-4F90-B48B-D8290A70A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7" y="1871266"/>
            <a:ext cx="5948363" cy="483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70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PortletRequest</a:t>
            </a:r>
            <a:r>
              <a:rPr lang="en-US" sz="1400" dirty="0">
                <a:solidFill>
                  <a:srgbClr val="3C5790"/>
                </a:solidFill>
              </a:rPr>
              <a:t> interface in the portlet API represents the common functionality in an action request and a render request.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ActionRequest</a:t>
            </a:r>
            <a:r>
              <a:rPr lang="en-US" sz="1400" dirty="0">
                <a:solidFill>
                  <a:srgbClr val="3C5790"/>
                </a:solidFill>
              </a:rPr>
              <a:t> interface and the </a:t>
            </a:r>
            <a:r>
              <a:rPr lang="en-US" sz="1400" dirty="0" err="1">
                <a:solidFill>
                  <a:srgbClr val="3C5790"/>
                </a:solidFill>
              </a:rPr>
              <a:t>RenderRequest</a:t>
            </a:r>
            <a:r>
              <a:rPr lang="en-US" sz="1400" dirty="0">
                <a:solidFill>
                  <a:srgbClr val="3C5790"/>
                </a:solidFill>
              </a:rPr>
              <a:t> interface both extend </a:t>
            </a:r>
            <a:r>
              <a:rPr lang="en-US" sz="1400" dirty="0" err="1">
                <a:solidFill>
                  <a:srgbClr val="3C5790"/>
                </a:solidFill>
              </a:rPr>
              <a:t>PortletRequest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PortletRequest</a:t>
            </a:r>
            <a:r>
              <a:rPr lang="en-US" sz="1400" dirty="0">
                <a:solidFill>
                  <a:srgbClr val="3C5790"/>
                </a:solidFill>
              </a:rPr>
              <a:t> interface provides methods for accessing information about the user’s request, such as the parameters on the request.</a:t>
            </a:r>
          </a:p>
        </p:txBody>
      </p:sp>
    </p:spTree>
    <p:extLst>
      <p:ext uri="{BB962C8B-B14F-4D97-AF65-F5344CB8AC3E}">
        <p14:creationId xmlns:p14="http://schemas.microsoft.com/office/powerpoint/2010/main" val="2993464826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13166</TotalTime>
  <Words>2421</Words>
  <Application>Microsoft Office PowerPoint</Application>
  <PresentationFormat>On-screen Show (4:3)</PresentationFormat>
  <Paragraphs>212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Calibri</vt:lpstr>
      <vt:lpstr>143</vt:lpstr>
      <vt:lpstr>Portlets</vt:lpstr>
      <vt:lpstr>Contents</vt:lpstr>
      <vt:lpstr>What are Portlets ?</vt:lpstr>
      <vt:lpstr>History</vt:lpstr>
      <vt:lpstr>History (cont.)</vt:lpstr>
      <vt:lpstr>History (cont.)</vt:lpstr>
      <vt:lpstr>Features</vt:lpstr>
      <vt:lpstr>Architecture</vt:lpstr>
      <vt:lpstr>Concepts</vt:lpstr>
      <vt:lpstr>Concepts (cont.)</vt:lpstr>
      <vt:lpstr>Concepts (cont.)</vt:lpstr>
      <vt:lpstr>Concepts (cont.)</vt:lpstr>
      <vt:lpstr>Concepts (cont.)</vt:lpstr>
      <vt:lpstr>Concepts (cont.)</vt:lpstr>
      <vt:lpstr>Concepts (cont.)</vt:lpstr>
      <vt:lpstr>Concepts (cont.)</vt:lpstr>
      <vt:lpstr>Concepts (cont.)</vt:lpstr>
      <vt:lpstr>Concepts (cont.)</vt:lpstr>
      <vt:lpstr>Concepts (cont.)</vt:lpstr>
      <vt:lpstr>Concepts (cont.)</vt:lpstr>
      <vt:lpstr>Concepts (cont.)</vt:lpstr>
      <vt:lpstr>Basics</vt:lpstr>
      <vt:lpstr>Basics (cont.)</vt:lpstr>
      <vt:lpstr>Basics (cont.)</vt:lpstr>
      <vt:lpstr>Basics (cont.)</vt:lpstr>
      <vt:lpstr>Basics (cont.)</vt:lpstr>
      <vt:lpstr>Basics (cont.)</vt:lpstr>
      <vt:lpstr>Basics (cont.)</vt:lpstr>
      <vt:lpstr>Basics (cont.)</vt:lpstr>
      <vt:lpstr>Basics (cont.)</vt:lpstr>
      <vt:lpstr>Core</vt:lpstr>
      <vt:lpstr>Core (cont.)</vt:lpstr>
      <vt:lpstr>Core (cont.)</vt:lpstr>
      <vt:lpstr>Core (cont.)</vt:lpstr>
      <vt:lpstr>Core (cont.)</vt:lpstr>
      <vt:lpstr>Core (cont.)</vt:lpstr>
      <vt:lpstr>Core (cont.)</vt:lpstr>
      <vt:lpstr>Life Cycle</vt:lpstr>
      <vt:lpstr>Life Cycle (cont.)</vt:lpstr>
      <vt:lpstr>Implementations</vt:lpstr>
      <vt:lpstr>Bibliography</vt:lpstr>
      <vt:lpstr>PowerPoint Presentation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</cp:lastModifiedBy>
  <cp:revision>1405</cp:revision>
  <dcterms:created xsi:type="dcterms:W3CDTF">2012-04-12T06:19:17Z</dcterms:created>
  <dcterms:modified xsi:type="dcterms:W3CDTF">2017-07-20T19:05:09Z</dcterms:modified>
</cp:coreProperties>
</file>