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1" r:id="rId5"/>
    <p:sldId id="326" r:id="rId6"/>
    <p:sldId id="303" r:id="rId7"/>
    <p:sldId id="328" r:id="rId8"/>
    <p:sldId id="302" r:id="rId9"/>
    <p:sldId id="329" r:id="rId10"/>
    <p:sldId id="330" r:id="rId11"/>
    <p:sldId id="263" r:id="rId12"/>
    <p:sldId id="304" r:id="rId13"/>
    <p:sldId id="305" r:id="rId14"/>
    <p:sldId id="306" r:id="rId15"/>
    <p:sldId id="307" r:id="rId16"/>
    <p:sldId id="308" r:id="rId17"/>
    <p:sldId id="312" r:id="rId18"/>
    <p:sldId id="311" r:id="rId19"/>
    <p:sldId id="331" r:id="rId20"/>
    <p:sldId id="309" r:id="rId21"/>
    <p:sldId id="313" r:id="rId22"/>
    <p:sldId id="314" r:id="rId23"/>
    <p:sldId id="332" r:id="rId24"/>
    <p:sldId id="317" r:id="rId25"/>
    <p:sldId id="316" r:id="rId26"/>
    <p:sldId id="319" r:id="rId27"/>
    <p:sldId id="318" r:id="rId28"/>
    <p:sldId id="315" r:id="rId29"/>
    <p:sldId id="333" r:id="rId30"/>
    <p:sldId id="334" r:id="rId31"/>
    <p:sldId id="335" r:id="rId32"/>
    <p:sldId id="336" r:id="rId33"/>
    <p:sldId id="325" r:id="rId34"/>
    <p:sldId id="310" r:id="rId35"/>
    <p:sldId id="320" r:id="rId36"/>
    <p:sldId id="322" r:id="rId37"/>
    <p:sldId id="321" r:id="rId38"/>
    <p:sldId id="300" r:id="rId39"/>
    <p:sldId id="259" r:id="rId4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82" d="100"/>
          <a:sy n="82" d="100"/>
        </p:scale>
        <p:origin x="1459"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08/07/2017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08/07/2017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08/07/2017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08/07/2017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08/07/2017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08/07/2017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08/07/2017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08/07/2017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08/07/2017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08/07/2017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08/07/2017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08/07/2017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Spring</a:t>
            </a:r>
            <a:r>
              <a:rPr lang="fr-CA" sz="4000" dirty="0">
                <a:solidFill>
                  <a:schemeClr val="bg1"/>
                </a:solidFill>
              </a:rPr>
              <a:t> </a:t>
            </a:r>
            <a:r>
              <a:rPr lang="fr-CA" sz="4000" dirty="0" err="1">
                <a:solidFill>
                  <a:schemeClr val="bg1"/>
                </a:solidFill>
              </a:rPr>
              <a:t>Integration</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Basics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981200"/>
          </a:xfrm>
        </p:spPr>
        <p:txBody>
          <a:bodyPr/>
          <a:lstStyle/>
          <a:p>
            <a:r>
              <a:rPr lang="en-US" sz="1400" dirty="0">
                <a:solidFill>
                  <a:srgbClr val="3C5790"/>
                </a:solidFill>
              </a:rPr>
              <a:t>A message endpoint is</a:t>
            </a:r>
          </a:p>
        </p:txBody>
      </p:sp>
    </p:spTree>
    <p:extLst>
      <p:ext uri="{BB962C8B-B14F-4D97-AF65-F5344CB8AC3E}">
        <p14:creationId xmlns:p14="http://schemas.microsoft.com/office/powerpoint/2010/main" val="2632423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Channels</a:t>
            </a:r>
            <a:endParaRPr lang="fr-CA" dirty="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A channel is a virtual data pipe that connects a sender to one or more receivers.</a:t>
            </a:r>
          </a:p>
          <a:p>
            <a:r>
              <a:rPr lang="en-US" sz="1400" dirty="0">
                <a:solidFill>
                  <a:srgbClr val="3C5790"/>
                </a:solidFill>
              </a:rPr>
              <a:t>The message channel connects multiple endpoints together.</a:t>
            </a:r>
          </a:p>
          <a:p>
            <a:r>
              <a:rPr lang="en-US" sz="1400" dirty="0">
                <a:solidFill>
                  <a:srgbClr val="3C5790"/>
                </a:solidFill>
              </a:rPr>
              <a:t>Spring Integration supports point-to-point channels and publisher-subscriber channels.</a:t>
            </a:r>
          </a:p>
          <a:p>
            <a:r>
              <a:rPr lang="en-US" sz="1400" dirty="0">
                <a:solidFill>
                  <a:srgbClr val="3C5790"/>
                </a:solidFill>
              </a:rPr>
              <a:t>Point-to-Point Channels: </a:t>
            </a:r>
            <a:r>
              <a:rPr lang="en-US" sz="1400" dirty="0" err="1">
                <a:solidFill>
                  <a:srgbClr val="3C5790"/>
                </a:solidFill>
              </a:rPr>
              <a:t>QueueChannel</a:t>
            </a:r>
            <a:r>
              <a:rPr lang="en-US" sz="1400" dirty="0">
                <a:solidFill>
                  <a:srgbClr val="3C5790"/>
                </a:solidFill>
              </a:rPr>
              <a:t>, </a:t>
            </a:r>
            <a:r>
              <a:rPr lang="en-US" sz="1400" dirty="0" err="1">
                <a:solidFill>
                  <a:srgbClr val="3C5790"/>
                </a:solidFill>
              </a:rPr>
              <a:t>PriorityChannel</a:t>
            </a:r>
            <a:r>
              <a:rPr lang="en-US" sz="1400" dirty="0">
                <a:solidFill>
                  <a:srgbClr val="3C5790"/>
                </a:solidFill>
              </a:rPr>
              <a:t>, </a:t>
            </a:r>
            <a:r>
              <a:rPr lang="en-US" sz="1400" dirty="0" err="1">
                <a:solidFill>
                  <a:srgbClr val="3C5790"/>
                </a:solidFill>
              </a:rPr>
              <a:t>RendezvousChannel</a:t>
            </a:r>
            <a:r>
              <a:rPr lang="en-US" sz="1400" dirty="0">
                <a:solidFill>
                  <a:srgbClr val="3C5790"/>
                </a:solidFill>
              </a:rPr>
              <a:t>, </a:t>
            </a:r>
            <a:r>
              <a:rPr lang="en-US" sz="1400" dirty="0" err="1">
                <a:solidFill>
                  <a:srgbClr val="3C5790"/>
                </a:solidFill>
              </a:rPr>
              <a:t>DirectChannel</a:t>
            </a:r>
            <a:r>
              <a:rPr lang="en-US" sz="1400" dirty="0">
                <a:solidFill>
                  <a:srgbClr val="3C5790"/>
                </a:solidFill>
              </a:rPr>
              <a:t>, </a:t>
            </a:r>
            <a:r>
              <a:rPr lang="en-US" sz="1400" dirty="0" err="1">
                <a:solidFill>
                  <a:srgbClr val="3C5790"/>
                </a:solidFill>
              </a:rPr>
              <a:t>ExecutorChannel</a:t>
            </a:r>
            <a:r>
              <a:rPr lang="en-US" sz="1400" dirty="0">
                <a:solidFill>
                  <a:srgbClr val="3C5790"/>
                </a:solidFill>
              </a:rPr>
              <a:t>, and </a:t>
            </a:r>
            <a:r>
              <a:rPr lang="en-US" sz="1400" dirty="0" err="1">
                <a:solidFill>
                  <a:srgbClr val="3C5790"/>
                </a:solidFill>
              </a:rPr>
              <a:t>NullChannel</a:t>
            </a:r>
            <a:r>
              <a:rPr lang="en-US" sz="1400" dirty="0">
                <a:solidFill>
                  <a:srgbClr val="3C5790"/>
                </a:solidFill>
              </a:rPr>
              <a:t>.</a:t>
            </a:r>
          </a:p>
          <a:p>
            <a:r>
              <a:rPr lang="en-US" sz="1400" dirty="0">
                <a:solidFill>
                  <a:srgbClr val="3C5790"/>
                </a:solidFill>
              </a:rPr>
              <a:t>Publish-Subscribe Channels: </a:t>
            </a:r>
            <a:r>
              <a:rPr lang="en-US" sz="1400" dirty="0" err="1">
                <a:solidFill>
                  <a:srgbClr val="3C5790"/>
                </a:solidFill>
              </a:rPr>
              <a:t>PublishSubscribeChannel</a:t>
            </a:r>
            <a:r>
              <a:rPr lang="en-US" sz="1400" dirty="0">
                <a:solidFill>
                  <a:srgbClr val="3C5790"/>
                </a:solidFill>
              </a:rPr>
              <a:t>.</a:t>
            </a:r>
          </a:p>
          <a:p>
            <a:r>
              <a:rPr lang="en-US" sz="1400" dirty="0">
                <a:solidFill>
                  <a:srgbClr val="3C5790"/>
                </a:solidFill>
              </a:rPr>
              <a:t>All the Spring Integration channels implement the </a:t>
            </a:r>
            <a:r>
              <a:rPr lang="en-US" sz="1400" dirty="0" err="1">
                <a:solidFill>
                  <a:srgbClr val="3C5790"/>
                </a:solidFill>
              </a:rPr>
              <a:t>org.springframework.integration.MessageChannel</a:t>
            </a:r>
            <a:r>
              <a:rPr lang="en-US" sz="1400" dirty="0">
                <a:solidFill>
                  <a:srgbClr val="3C5790"/>
                </a:solidFill>
              </a:rPr>
              <a:t>.</a:t>
            </a:r>
          </a:p>
          <a:p>
            <a:r>
              <a:rPr lang="en-US" sz="1400" dirty="0">
                <a:solidFill>
                  <a:srgbClr val="3C5790"/>
                </a:solidFill>
              </a:rPr>
              <a:t>To receive messages we can use:</a:t>
            </a:r>
          </a:p>
          <a:p>
            <a:pPr lvl="1"/>
            <a:r>
              <a:rPr lang="en-US" sz="1200" dirty="0" err="1">
                <a:solidFill>
                  <a:srgbClr val="3C5790"/>
                </a:solidFill>
              </a:rPr>
              <a:t>org.springframework.integration.core.PollableChannel</a:t>
            </a:r>
            <a:endParaRPr lang="en-US" sz="1200" dirty="0">
              <a:solidFill>
                <a:srgbClr val="3C5790"/>
              </a:solidFill>
            </a:endParaRPr>
          </a:p>
          <a:p>
            <a:pPr lvl="1"/>
            <a:r>
              <a:rPr lang="en-US" sz="1200" dirty="0" err="1">
                <a:solidFill>
                  <a:srgbClr val="3C5790"/>
                </a:solidFill>
              </a:rPr>
              <a:t>org.springframework.integration.core.SubscribableChannel</a:t>
            </a:r>
            <a:endParaRPr lang="en-US" sz="1200" dirty="0">
              <a:solidFill>
                <a:srgbClr val="3C579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Channels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b="1" dirty="0" err="1">
                <a:solidFill>
                  <a:srgbClr val="3C5790"/>
                </a:solidFill>
              </a:rPr>
              <a:t>QueueChannel</a:t>
            </a:r>
            <a:r>
              <a:rPr lang="en-US" sz="1400" b="1" dirty="0">
                <a:solidFill>
                  <a:srgbClr val="3C5790"/>
                </a:solidFill>
              </a:rPr>
              <a:t> </a:t>
            </a:r>
            <a:r>
              <a:rPr lang="en-US" sz="1400" dirty="0">
                <a:solidFill>
                  <a:srgbClr val="3C5790"/>
                </a:solidFill>
              </a:rPr>
              <a:t>is the simplest implementation of a </a:t>
            </a:r>
            <a:r>
              <a:rPr lang="en-US" sz="1400" dirty="0" err="1">
                <a:solidFill>
                  <a:srgbClr val="3C5790"/>
                </a:solidFill>
              </a:rPr>
              <a:t>MessageChannel</a:t>
            </a:r>
            <a:r>
              <a:rPr lang="en-US" sz="1400" dirty="0">
                <a:solidFill>
                  <a:srgbClr val="3C5790"/>
                </a:solidFill>
              </a:rPr>
              <a:t>.</a:t>
            </a:r>
          </a:p>
          <a:p>
            <a:r>
              <a:rPr lang="en-US" sz="1400" b="1" dirty="0" err="1">
                <a:solidFill>
                  <a:srgbClr val="3C5790"/>
                </a:solidFill>
              </a:rPr>
              <a:t>PriorityChannel</a:t>
            </a:r>
            <a:r>
              <a:rPr lang="en-US" sz="1400" dirty="0">
                <a:solidFill>
                  <a:srgbClr val="3C5790"/>
                </a:solidFill>
              </a:rPr>
              <a:t> is a subclass of </a:t>
            </a:r>
            <a:r>
              <a:rPr lang="en-US" sz="1400" dirty="0" err="1">
                <a:solidFill>
                  <a:srgbClr val="3C5790"/>
                </a:solidFill>
              </a:rPr>
              <a:t>QueueChannel</a:t>
            </a:r>
            <a:r>
              <a:rPr lang="en-US" sz="1400" dirty="0">
                <a:solidFill>
                  <a:srgbClr val="3C5790"/>
                </a:solidFill>
              </a:rPr>
              <a:t> and can receive messages in a specified priority based on a comparator.</a:t>
            </a:r>
          </a:p>
          <a:p>
            <a:r>
              <a:rPr lang="en-US" sz="1400" b="1" dirty="0" err="1">
                <a:solidFill>
                  <a:srgbClr val="3C5790"/>
                </a:solidFill>
              </a:rPr>
              <a:t>RendezvousChannel</a:t>
            </a:r>
            <a:r>
              <a:rPr lang="en-US" sz="1400" dirty="0">
                <a:solidFill>
                  <a:srgbClr val="3C5790"/>
                </a:solidFill>
              </a:rPr>
              <a:t> is a synchronized version of </a:t>
            </a:r>
            <a:r>
              <a:rPr lang="en-US" sz="1400" dirty="0" err="1">
                <a:solidFill>
                  <a:srgbClr val="3C5790"/>
                </a:solidFill>
              </a:rPr>
              <a:t>QueueChannel</a:t>
            </a:r>
            <a:r>
              <a:rPr lang="en-US" sz="1400" dirty="0">
                <a:solidFill>
                  <a:srgbClr val="3C5790"/>
                </a:solidFill>
              </a:rPr>
              <a:t>; the sender will be blocked until the receiver receives the message from the channel.</a:t>
            </a:r>
          </a:p>
          <a:p>
            <a:r>
              <a:rPr lang="en-US" sz="1400" b="1" dirty="0" err="1">
                <a:solidFill>
                  <a:srgbClr val="3C5790"/>
                </a:solidFill>
              </a:rPr>
              <a:t>DirectChannel</a:t>
            </a:r>
            <a:r>
              <a:rPr lang="en-US" sz="1400" dirty="0">
                <a:solidFill>
                  <a:srgbClr val="3C5790"/>
                </a:solidFill>
              </a:rPr>
              <a:t> is a mixture of the point-to-point and publish-subscribe channels.</a:t>
            </a:r>
          </a:p>
          <a:p>
            <a:r>
              <a:rPr lang="en-US" sz="1400" dirty="0">
                <a:solidFill>
                  <a:srgbClr val="3C5790"/>
                </a:solidFill>
              </a:rPr>
              <a:t>It uses the publish-subscribe pattern so the message will be pushed to the receiver. but only one of the receivers can receive the same message at any given time.</a:t>
            </a:r>
          </a:p>
          <a:p>
            <a:r>
              <a:rPr lang="en-US" sz="1400" b="1" dirty="0" err="1">
                <a:solidFill>
                  <a:srgbClr val="3C5790"/>
                </a:solidFill>
              </a:rPr>
              <a:t>NullChannel</a:t>
            </a:r>
            <a:r>
              <a:rPr lang="en-US" sz="1400" dirty="0">
                <a:solidFill>
                  <a:srgbClr val="3C5790"/>
                </a:solidFill>
              </a:rPr>
              <a:t> is used for unit testing.</a:t>
            </a:r>
          </a:p>
          <a:p>
            <a:r>
              <a:rPr lang="en-US" sz="1400" b="1" dirty="0" err="1">
                <a:solidFill>
                  <a:srgbClr val="3C5790"/>
                </a:solidFill>
              </a:rPr>
              <a:t>ExecutorChannel</a:t>
            </a:r>
            <a:r>
              <a:rPr lang="en-US" sz="1400" b="1" dirty="0">
                <a:solidFill>
                  <a:srgbClr val="3C5790"/>
                </a:solidFill>
              </a:rPr>
              <a:t> </a:t>
            </a:r>
            <a:r>
              <a:rPr lang="en-US" sz="1400" dirty="0">
                <a:solidFill>
                  <a:srgbClr val="3C5790"/>
                </a:solidFill>
              </a:rPr>
              <a:t>is similar to </a:t>
            </a:r>
            <a:r>
              <a:rPr lang="en-US" sz="1400" dirty="0" err="1">
                <a:solidFill>
                  <a:srgbClr val="3C5790"/>
                </a:solidFill>
              </a:rPr>
              <a:t>DirectChannel</a:t>
            </a:r>
            <a:r>
              <a:rPr lang="en-US" sz="1400" dirty="0">
                <a:solidFill>
                  <a:srgbClr val="3C5790"/>
                </a:solidFill>
              </a:rPr>
              <a:t> but uses a </a:t>
            </a:r>
            <a:r>
              <a:rPr lang="en-US" sz="1400" dirty="0" err="1">
                <a:solidFill>
                  <a:srgbClr val="3C5790"/>
                </a:solidFill>
              </a:rPr>
              <a:t>TaskExecutor</a:t>
            </a:r>
            <a:r>
              <a:rPr lang="en-US" sz="1400" dirty="0">
                <a:solidFill>
                  <a:srgbClr val="3C5790"/>
                </a:solidFill>
              </a:rPr>
              <a:t> to dispatch the message.</a:t>
            </a:r>
          </a:p>
          <a:p>
            <a:r>
              <a:rPr lang="en-US" sz="1400" b="1" dirty="0" err="1">
                <a:solidFill>
                  <a:srgbClr val="3C5790"/>
                </a:solidFill>
              </a:rPr>
              <a:t>ChannelInterceptor</a:t>
            </a:r>
            <a:r>
              <a:rPr lang="en-US" sz="1400" dirty="0">
                <a:solidFill>
                  <a:srgbClr val="3C5790"/>
                </a:solidFill>
              </a:rPr>
              <a:t> allows the message to be intercepted before it’s sent, after it’s sent, before it’s received, and after received.</a:t>
            </a:r>
          </a:p>
        </p:txBody>
      </p:sp>
    </p:spTree>
    <p:extLst>
      <p:ext uri="{BB962C8B-B14F-4D97-AF65-F5344CB8AC3E}">
        <p14:creationId xmlns:p14="http://schemas.microsoft.com/office/powerpoint/2010/main" val="2743399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Channels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Spring Integration message channels store messages in memory.</a:t>
            </a:r>
          </a:p>
          <a:p>
            <a:r>
              <a:rPr lang="en-US" sz="1400" dirty="0">
                <a:solidFill>
                  <a:srgbClr val="3C5790"/>
                </a:solidFill>
              </a:rPr>
              <a:t>In Spring Integration 2.0 a message channel can be backed by JMS as an alternative to memory.</a:t>
            </a:r>
          </a:p>
          <a:p>
            <a:r>
              <a:rPr lang="en-US" sz="1400" dirty="0">
                <a:solidFill>
                  <a:srgbClr val="3C5790"/>
                </a:solidFill>
              </a:rPr>
              <a:t>JMS-backed message channel decouples the message producer and consumer by making messaging asynchronously.</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631406"/>
            <a:ext cx="3200400" cy="1321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287" y="5410200"/>
            <a:ext cx="576262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430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Transformations</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A message consists of: </a:t>
            </a:r>
            <a:r>
              <a:rPr lang="en-US" sz="1400" b="1" dirty="0">
                <a:solidFill>
                  <a:srgbClr val="3C5790"/>
                </a:solidFill>
              </a:rPr>
              <a:t>payload</a:t>
            </a:r>
            <a:r>
              <a:rPr lang="en-US" sz="1400" dirty="0">
                <a:solidFill>
                  <a:srgbClr val="3C5790"/>
                </a:solidFill>
              </a:rPr>
              <a:t> and </a:t>
            </a:r>
            <a:r>
              <a:rPr lang="en-US" sz="1400" b="1" dirty="0">
                <a:solidFill>
                  <a:srgbClr val="3C5790"/>
                </a:solidFill>
              </a:rPr>
              <a:t>header</a:t>
            </a:r>
            <a:r>
              <a:rPr lang="en-US" sz="1400" dirty="0">
                <a:solidFill>
                  <a:srgbClr val="3C5790"/>
                </a:solidFill>
              </a:rPr>
              <a:t>.</a:t>
            </a:r>
          </a:p>
          <a:p>
            <a:r>
              <a:rPr lang="en-US" sz="1400" dirty="0">
                <a:solidFill>
                  <a:srgbClr val="3C5790"/>
                </a:solidFill>
              </a:rPr>
              <a:t>A transformer can transform messages, accepts an input channel for incoming messages and an output channel for modifier messages.</a:t>
            </a:r>
          </a:p>
          <a:p>
            <a:r>
              <a:rPr lang="en-US" sz="1400" dirty="0">
                <a:solidFill>
                  <a:srgbClr val="3C5790"/>
                </a:solidFill>
              </a:rPr>
              <a:t>We can specify the transfer using </a:t>
            </a:r>
            <a:r>
              <a:rPr lang="en-US" sz="1400" b="1" dirty="0">
                <a:solidFill>
                  <a:srgbClr val="3C5790"/>
                </a:solidFill>
              </a:rPr>
              <a:t>@Transformer</a:t>
            </a:r>
            <a:r>
              <a:rPr lang="en-US" sz="1400" dirty="0">
                <a:solidFill>
                  <a:srgbClr val="3C5790"/>
                </a:solidFill>
              </a:rPr>
              <a:t> or by using "</a:t>
            </a:r>
            <a:r>
              <a:rPr lang="en-US" sz="1400" b="1" dirty="0">
                <a:solidFill>
                  <a:srgbClr val="3C5790"/>
                </a:solidFill>
              </a:rPr>
              <a:t>method</a:t>
            </a:r>
            <a:r>
              <a:rPr lang="en-US" sz="1400" dirty="0">
                <a:solidFill>
                  <a:srgbClr val="3C5790"/>
                </a:solidFill>
              </a:rPr>
              <a:t>" attribute from &lt;transformer&gt; tag.</a:t>
            </a:r>
          </a:p>
          <a:p>
            <a:r>
              <a:rPr lang="en-US" sz="1400" dirty="0">
                <a:solidFill>
                  <a:srgbClr val="3C5790"/>
                </a:solidFill>
              </a:rPr>
              <a:t>Spring Integration has built-in transformers in the core.</a:t>
            </a:r>
          </a:p>
          <a:p>
            <a:pPr lvl="1"/>
            <a:r>
              <a:rPr lang="en-US" sz="1000" dirty="0">
                <a:solidFill>
                  <a:srgbClr val="3C5790"/>
                </a:solidFill>
              </a:rPr>
              <a:t>object-to-string-transformer </a:t>
            </a:r>
            <a:r>
              <a:rPr lang="en-US" sz="1000" dirty="0">
                <a:solidFill>
                  <a:srgbClr val="3C5790"/>
                </a:solidFill>
                <a:sym typeface="Wingdings" pitchFamily="2" charset="2"/>
              </a:rPr>
              <a:t> performs transformation using </a:t>
            </a:r>
            <a:r>
              <a:rPr lang="en-US" sz="1000" dirty="0" err="1">
                <a:solidFill>
                  <a:srgbClr val="3C5790"/>
                </a:solidFill>
                <a:sym typeface="Wingdings" pitchFamily="2" charset="2"/>
              </a:rPr>
              <a:t>toString</a:t>
            </a:r>
            <a:r>
              <a:rPr lang="en-US" sz="1000" dirty="0">
                <a:solidFill>
                  <a:srgbClr val="3C5790"/>
                </a:solidFill>
                <a:sym typeface="Wingdings" pitchFamily="2" charset="2"/>
              </a:rPr>
              <a:t>() method.</a:t>
            </a:r>
            <a:endParaRPr lang="en-US" sz="1000" dirty="0">
              <a:solidFill>
                <a:srgbClr val="3C5790"/>
              </a:solidFill>
            </a:endParaRPr>
          </a:p>
          <a:p>
            <a:pPr lvl="1"/>
            <a:r>
              <a:rPr lang="en-US" sz="1000" dirty="0">
                <a:solidFill>
                  <a:srgbClr val="3C5790"/>
                </a:solidFill>
              </a:rPr>
              <a:t>payload-serializing-transformer</a:t>
            </a:r>
          </a:p>
          <a:p>
            <a:pPr lvl="1"/>
            <a:r>
              <a:rPr lang="en-US" sz="1000" dirty="0">
                <a:solidFill>
                  <a:srgbClr val="3C5790"/>
                </a:solidFill>
              </a:rPr>
              <a:t>payload-</a:t>
            </a:r>
            <a:r>
              <a:rPr lang="en-US" sz="1000" dirty="0" err="1">
                <a:solidFill>
                  <a:srgbClr val="3C5790"/>
                </a:solidFill>
              </a:rPr>
              <a:t>deserializing</a:t>
            </a:r>
            <a:r>
              <a:rPr lang="en-US" sz="1000" dirty="0">
                <a:solidFill>
                  <a:srgbClr val="3C5790"/>
                </a:solidFill>
              </a:rPr>
              <a:t>-transformer</a:t>
            </a:r>
          </a:p>
          <a:p>
            <a:pPr lvl="1"/>
            <a:r>
              <a:rPr lang="en-US" sz="1000" dirty="0">
                <a:solidFill>
                  <a:srgbClr val="3C5790"/>
                </a:solidFill>
              </a:rPr>
              <a:t>object-to-map-transformer </a:t>
            </a:r>
            <a:r>
              <a:rPr lang="en-US" sz="1000" dirty="0">
                <a:solidFill>
                  <a:srgbClr val="3C5790"/>
                </a:solidFill>
                <a:sym typeface="Wingdings" pitchFamily="2" charset="2"/>
              </a:rPr>
              <a:t> need Jackson in </a:t>
            </a:r>
            <a:r>
              <a:rPr lang="en-US" sz="1000" dirty="0" err="1">
                <a:solidFill>
                  <a:srgbClr val="3C5790"/>
                </a:solidFill>
                <a:sym typeface="Wingdings" pitchFamily="2" charset="2"/>
              </a:rPr>
              <a:t>classpath</a:t>
            </a:r>
            <a:endParaRPr lang="en-US" sz="1000" dirty="0">
              <a:solidFill>
                <a:srgbClr val="3C5790"/>
              </a:solidFill>
            </a:endParaRPr>
          </a:p>
          <a:p>
            <a:pPr lvl="1"/>
            <a:r>
              <a:rPr lang="en-US" sz="1000" dirty="0">
                <a:solidFill>
                  <a:srgbClr val="3C5790"/>
                </a:solidFill>
              </a:rPr>
              <a:t>map-to-object-transformer </a:t>
            </a:r>
            <a:r>
              <a:rPr lang="en-US" sz="1000" dirty="0">
                <a:solidFill>
                  <a:srgbClr val="3C5790"/>
                </a:solidFill>
                <a:sym typeface="Wingdings" pitchFamily="2" charset="2"/>
              </a:rPr>
              <a:t> need Jackson in </a:t>
            </a:r>
            <a:r>
              <a:rPr lang="en-US" sz="1000" dirty="0" err="1">
                <a:solidFill>
                  <a:srgbClr val="3C5790"/>
                </a:solidFill>
                <a:sym typeface="Wingdings" pitchFamily="2" charset="2"/>
              </a:rPr>
              <a:t>classpath</a:t>
            </a:r>
            <a:endParaRPr lang="en-US" sz="1000" dirty="0">
              <a:solidFill>
                <a:srgbClr val="3C5790"/>
              </a:solidFill>
            </a:endParaRPr>
          </a:p>
          <a:p>
            <a:pPr lvl="1"/>
            <a:r>
              <a:rPr lang="en-US" sz="1000" dirty="0" err="1">
                <a:solidFill>
                  <a:srgbClr val="3C5790"/>
                </a:solidFill>
              </a:rPr>
              <a:t>json</a:t>
            </a:r>
            <a:r>
              <a:rPr lang="en-US" sz="1000" dirty="0">
                <a:solidFill>
                  <a:srgbClr val="3C5790"/>
                </a:solidFill>
              </a:rPr>
              <a:t>-to-object-transformer</a:t>
            </a:r>
          </a:p>
          <a:p>
            <a:pPr lvl="1"/>
            <a:r>
              <a:rPr lang="en-US" sz="1000" dirty="0">
                <a:solidFill>
                  <a:srgbClr val="3C5790"/>
                </a:solidFill>
              </a:rPr>
              <a:t>object-to-</a:t>
            </a:r>
            <a:r>
              <a:rPr lang="en-US" sz="1000" dirty="0" err="1">
                <a:solidFill>
                  <a:srgbClr val="3C5790"/>
                </a:solidFill>
              </a:rPr>
              <a:t>json</a:t>
            </a:r>
            <a:r>
              <a:rPr lang="en-US" sz="1000" dirty="0">
                <a:solidFill>
                  <a:srgbClr val="3C5790"/>
                </a:solidFill>
              </a:rPr>
              <a:t>-transformer</a:t>
            </a:r>
          </a:p>
          <a:p>
            <a:pPr lvl="1"/>
            <a:r>
              <a:rPr lang="en-US" sz="1000" dirty="0">
                <a:solidFill>
                  <a:srgbClr val="3C5790"/>
                </a:solidFill>
              </a:rPr>
              <a:t>payload-type-converting-transformer</a:t>
            </a:r>
          </a:p>
          <a:p>
            <a:r>
              <a:rPr lang="en-US" sz="1400" dirty="0">
                <a:solidFill>
                  <a:srgbClr val="3C5790"/>
                </a:solidFill>
              </a:rPr>
              <a:t>Spring Integration can manipulate using 2 XML </a:t>
            </a:r>
            <a:r>
              <a:rPr lang="en-US" sz="1400" dirty="0" err="1">
                <a:solidFill>
                  <a:srgbClr val="3C5790"/>
                </a:solidFill>
              </a:rPr>
              <a:t>tranformers</a:t>
            </a:r>
            <a:r>
              <a:rPr lang="en-US" sz="1400" dirty="0">
                <a:solidFill>
                  <a:srgbClr val="3C5790"/>
                </a:solidFill>
              </a:rPr>
              <a:t> based on Spring OXM.</a:t>
            </a:r>
          </a:p>
        </p:txBody>
      </p:sp>
    </p:spTree>
    <p:extLst>
      <p:ext uri="{BB962C8B-B14F-4D97-AF65-F5344CB8AC3E}">
        <p14:creationId xmlns:p14="http://schemas.microsoft.com/office/powerpoint/2010/main" val="1700579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Transformations(</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Spring Integration can enrich header information using &lt;header-enrich&gt; tag.</a:t>
            </a:r>
          </a:p>
          <a:p>
            <a:r>
              <a:rPr lang="en-US" sz="1400" dirty="0">
                <a:solidFill>
                  <a:srgbClr val="3C5790"/>
                </a:solidFill>
              </a:rPr>
              <a:t>@Header and @Headers are use to retrieve header data in transformers.</a:t>
            </a:r>
          </a:p>
          <a:p>
            <a:r>
              <a:rPr lang="en-US" sz="1400" dirty="0">
                <a:solidFill>
                  <a:srgbClr val="3C5790"/>
                </a:solidFill>
              </a:rPr>
              <a:t>@Payload is used to retrieve the payload from a message.</a:t>
            </a:r>
          </a:p>
          <a:p>
            <a:r>
              <a:rPr lang="en-US" sz="1400" dirty="0">
                <a:solidFill>
                  <a:srgbClr val="3C5790"/>
                </a:solidFill>
              </a:rPr>
              <a:t>Spring Integration Messages and </a:t>
            </a:r>
            <a:r>
              <a:rPr lang="en-US" sz="1400" dirty="0" err="1">
                <a:solidFill>
                  <a:srgbClr val="3C5790"/>
                </a:solidFill>
              </a:rPr>
              <a:t>MessageHeaders</a:t>
            </a:r>
            <a:r>
              <a:rPr lang="en-US" sz="1400" dirty="0">
                <a:solidFill>
                  <a:srgbClr val="3C5790"/>
                </a:solidFill>
              </a:rPr>
              <a:t> are immutable.</a:t>
            </a:r>
          </a:p>
        </p:txBody>
      </p:sp>
    </p:spTree>
    <p:extLst>
      <p:ext uri="{BB962C8B-B14F-4D97-AF65-F5344CB8AC3E}">
        <p14:creationId xmlns:p14="http://schemas.microsoft.com/office/powerpoint/2010/main" val="3760774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Routing</a:t>
            </a:r>
            <a:r>
              <a:rPr lang="fr-CA" dirty="0">
                <a:solidFill>
                  <a:schemeClr val="bg1"/>
                </a:solidFill>
              </a:rPr>
              <a:t> and </a:t>
            </a:r>
            <a:r>
              <a:rPr lang="fr-CA" dirty="0" err="1">
                <a:solidFill>
                  <a:schemeClr val="bg1"/>
                </a:solidFill>
              </a:rPr>
              <a:t>Filtering</a:t>
            </a:r>
            <a:endParaRPr lang="fr-CA" dirty="0">
              <a:solidFill>
                <a:schemeClr val="bg1"/>
              </a:solidFill>
            </a:endParaRPr>
          </a:p>
        </p:txBody>
      </p:sp>
      <p:sp>
        <p:nvSpPr>
          <p:cNvPr id="4099" name="Espace réservé du contenu 4"/>
          <p:cNvSpPr>
            <a:spLocks noGrp="1"/>
          </p:cNvSpPr>
          <p:nvPr>
            <p:ph idx="1"/>
          </p:nvPr>
        </p:nvSpPr>
        <p:spPr>
          <a:xfrm>
            <a:off x="304800" y="1905000"/>
            <a:ext cx="8534400" cy="1905000"/>
          </a:xfrm>
        </p:spPr>
        <p:txBody>
          <a:bodyPr/>
          <a:lstStyle/>
          <a:p>
            <a:r>
              <a:rPr lang="en-US" sz="1400" dirty="0">
                <a:solidFill>
                  <a:srgbClr val="3C5790"/>
                </a:solidFill>
              </a:rPr>
              <a:t>A message </a:t>
            </a:r>
            <a:r>
              <a:rPr lang="en-US" sz="1400" b="1" dirty="0">
                <a:solidFill>
                  <a:srgbClr val="3C5790"/>
                </a:solidFill>
              </a:rPr>
              <a:t>router</a:t>
            </a:r>
            <a:r>
              <a:rPr lang="en-US" sz="1400" dirty="0">
                <a:solidFill>
                  <a:srgbClr val="3C5790"/>
                </a:solidFill>
              </a:rPr>
              <a:t> decides what channel or channels should receive the message next. The decision is based on the message’s content and/or metadata contained in the message header.</a:t>
            </a:r>
          </a:p>
          <a:p>
            <a:r>
              <a:rPr lang="en-US" sz="1400" dirty="0">
                <a:solidFill>
                  <a:srgbClr val="3C5790"/>
                </a:solidFill>
              </a:rPr>
              <a:t>A message </a:t>
            </a:r>
            <a:r>
              <a:rPr lang="en-US" sz="1400" b="1" dirty="0">
                <a:solidFill>
                  <a:srgbClr val="3C5790"/>
                </a:solidFill>
              </a:rPr>
              <a:t>filter</a:t>
            </a:r>
            <a:r>
              <a:rPr lang="en-US" sz="1400" dirty="0">
                <a:solidFill>
                  <a:srgbClr val="3C5790"/>
                </a:solidFill>
              </a:rPr>
              <a:t> determines if the message should be passed to the output channel.</a:t>
            </a:r>
          </a:p>
          <a:p>
            <a:r>
              <a:rPr lang="en-US" sz="1400" dirty="0">
                <a:solidFill>
                  <a:srgbClr val="3C5790"/>
                </a:solidFill>
              </a:rPr>
              <a:t>A message </a:t>
            </a:r>
            <a:r>
              <a:rPr lang="en-US" sz="1400" b="1" dirty="0">
                <a:solidFill>
                  <a:srgbClr val="3C5790"/>
                </a:solidFill>
              </a:rPr>
              <a:t>splitter</a:t>
            </a:r>
            <a:r>
              <a:rPr lang="en-US" sz="1400" dirty="0">
                <a:solidFill>
                  <a:srgbClr val="3C5790"/>
                </a:solidFill>
              </a:rPr>
              <a:t> partitions an inbound message into several parts.</a:t>
            </a:r>
          </a:p>
          <a:p>
            <a:r>
              <a:rPr lang="en-US" sz="1400" dirty="0">
                <a:solidFill>
                  <a:srgbClr val="3C5790"/>
                </a:solidFill>
              </a:rPr>
              <a:t>An </a:t>
            </a:r>
            <a:r>
              <a:rPr lang="en-US" sz="1400" b="1" dirty="0">
                <a:solidFill>
                  <a:srgbClr val="3C5790"/>
                </a:solidFill>
              </a:rPr>
              <a:t>aggregator</a:t>
            </a:r>
            <a:r>
              <a:rPr lang="en-US" sz="1400" dirty="0">
                <a:solidFill>
                  <a:srgbClr val="3C5790"/>
                </a:solidFill>
              </a:rPr>
              <a:t> combines multiple messages into a single message.</a:t>
            </a:r>
          </a:p>
          <a:p>
            <a:r>
              <a:rPr lang="en-US" sz="1400" dirty="0">
                <a:solidFill>
                  <a:srgbClr val="3C5790"/>
                </a:solidFill>
              </a:rPr>
              <a:t>A </a:t>
            </a:r>
            <a:r>
              <a:rPr lang="en-US" sz="1400" b="1" dirty="0" err="1">
                <a:solidFill>
                  <a:srgbClr val="3C5790"/>
                </a:solidFill>
              </a:rPr>
              <a:t>resequencer</a:t>
            </a:r>
            <a:r>
              <a:rPr lang="en-US" sz="1400" dirty="0">
                <a:solidFill>
                  <a:srgbClr val="3C5790"/>
                </a:solidFill>
              </a:rPr>
              <a:t> works like a splitter and releases the messages to downstream components in a particular order.</a:t>
            </a:r>
          </a:p>
          <a:p>
            <a:endParaRPr lang="en-US" sz="1400" dirty="0">
              <a:solidFill>
                <a:srgbClr val="3C5790"/>
              </a:solidFill>
            </a:endParaRPr>
          </a:p>
          <a:p>
            <a:endParaRPr lang="en-US" sz="1400" dirty="0"/>
          </a:p>
        </p:txBody>
      </p:sp>
    </p:spTree>
    <p:extLst>
      <p:ext uri="{BB962C8B-B14F-4D97-AF65-F5344CB8AC3E}">
        <p14:creationId xmlns:p14="http://schemas.microsoft.com/office/powerpoint/2010/main" val="3388815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Routing</a:t>
            </a:r>
            <a:r>
              <a:rPr lang="fr-CA" dirty="0">
                <a:solidFill>
                  <a:schemeClr val="bg1"/>
                </a:solidFill>
              </a:rPr>
              <a:t> and </a:t>
            </a:r>
            <a:r>
              <a:rPr lang="fr-CA" dirty="0" err="1">
                <a:solidFill>
                  <a:schemeClr val="bg1"/>
                </a:solidFill>
              </a:rPr>
              <a:t>Filtering</a:t>
            </a:r>
            <a:r>
              <a:rPr lang="fr-CA" dirty="0">
                <a:solidFill>
                  <a:schemeClr val="bg1"/>
                </a:solidFill>
              </a:rPr>
              <a:t>(</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The </a:t>
            </a:r>
            <a:r>
              <a:rPr lang="en-US" sz="1400" dirty="0" err="1">
                <a:solidFill>
                  <a:srgbClr val="3C5790"/>
                </a:solidFill>
              </a:rPr>
              <a:t>org.springframework.integration.router</a:t>
            </a:r>
            <a:r>
              <a:rPr lang="en-US" sz="1400" dirty="0">
                <a:solidFill>
                  <a:srgbClr val="3C5790"/>
                </a:solidFill>
              </a:rPr>
              <a:t> package provides several implementations for Routers.</a:t>
            </a:r>
          </a:p>
          <a:p>
            <a:r>
              <a:rPr lang="en-US" sz="1400" b="1" dirty="0">
                <a:solidFill>
                  <a:srgbClr val="3C5790"/>
                </a:solidFill>
              </a:rPr>
              <a:t>@Router</a:t>
            </a:r>
            <a:r>
              <a:rPr lang="en-US" sz="1400" dirty="0">
                <a:solidFill>
                  <a:srgbClr val="3C5790"/>
                </a:solidFill>
              </a:rPr>
              <a:t> is used as marker; expects the evaluation result of either a string for the channel name, a collection of names of </a:t>
            </a:r>
            <a:r>
              <a:rPr lang="en-US" sz="1400" dirty="0" err="1">
                <a:solidFill>
                  <a:srgbClr val="3C5790"/>
                </a:solidFill>
              </a:rPr>
              <a:t>MessageChannels</a:t>
            </a:r>
            <a:r>
              <a:rPr lang="en-US" sz="1400" dirty="0">
                <a:solidFill>
                  <a:srgbClr val="3C5790"/>
                </a:solidFill>
              </a:rPr>
              <a:t>, or a single </a:t>
            </a:r>
            <a:r>
              <a:rPr lang="en-US" sz="1400" dirty="0" err="1">
                <a:solidFill>
                  <a:srgbClr val="3C5790"/>
                </a:solidFill>
              </a:rPr>
              <a:t>MessageChannel</a:t>
            </a:r>
            <a:r>
              <a:rPr lang="en-US" sz="1400" dirty="0">
                <a:solidFill>
                  <a:srgbClr val="3C5790"/>
                </a:solidFill>
              </a:rPr>
              <a:t>.</a:t>
            </a:r>
          </a:p>
          <a:p>
            <a:r>
              <a:rPr lang="en-US" sz="1400" dirty="0">
                <a:solidFill>
                  <a:srgbClr val="3C5790"/>
                </a:solidFill>
              </a:rPr>
              <a:t>A router may also be defined through a </a:t>
            </a:r>
            <a:r>
              <a:rPr lang="en-US" sz="1400" dirty="0" err="1">
                <a:solidFill>
                  <a:srgbClr val="3C5790"/>
                </a:solidFill>
              </a:rPr>
              <a:t>SpEL</a:t>
            </a:r>
            <a:r>
              <a:rPr lang="en-US" sz="1400" dirty="0">
                <a:solidFill>
                  <a:srgbClr val="3C5790"/>
                </a:solidFill>
              </a:rPr>
              <a:t> expression using expression attribute from &lt;router&gt; tag.</a:t>
            </a:r>
          </a:p>
          <a:p>
            <a:r>
              <a:rPr lang="en-US" sz="1400" b="1" dirty="0">
                <a:solidFill>
                  <a:srgbClr val="3C5790"/>
                </a:solidFill>
              </a:rPr>
              <a:t>@</a:t>
            </a:r>
            <a:r>
              <a:rPr lang="en-US" sz="1400" b="1" dirty="0" err="1">
                <a:solidFill>
                  <a:srgbClr val="3C5790"/>
                </a:solidFill>
              </a:rPr>
              <a:t>ServiceActivator</a:t>
            </a:r>
            <a:r>
              <a:rPr lang="en-US" sz="1400" dirty="0">
                <a:solidFill>
                  <a:srgbClr val="3C5790"/>
                </a:solidFill>
              </a:rPr>
              <a:t> indicates that a method is capable of handling a message or message payload.</a:t>
            </a:r>
          </a:p>
          <a:p>
            <a:r>
              <a:rPr lang="en-US" sz="1400" b="1" dirty="0" err="1">
                <a:solidFill>
                  <a:srgbClr val="3C5790"/>
                </a:solidFill>
              </a:rPr>
              <a:t>ReloadableResourceBundleExpressionSource</a:t>
            </a:r>
            <a:r>
              <a:rPr lang="en-US" sz="1400" dirty="0">
                <a:solidFill>
                  <a:srgbClr val="3C5790"/>
                </a:solidFill>
              </a:rPr>
              <a:t> reloads the expression from </a:t>
            </a:r>
            <a:r>
              <a:rPr lang="en-US" sz="1400" dirty="0" err="1">
                <a:solidFill>
                  <a:srgbClr val="3C5790"/>
                </a:solidFill>
              </a:rPr>
              <a:t>classpath</a:t>
            </a:r>
            <a:r>
              <a:rPr lang="en-US" sz="1400" dirty="0">
                <a:solidFill>
                  <a:srgbClr val="3C5790"/>
                </a:solidFill>
              </a:rPr>
              <a:t> resources.</a:t>
            </a:r>
          </a:p>
          <a:p>
            <a:r>
              <a:rPr lang="en-US" sz="1400" b="1" dirty="0">
                <a:solidFill>
                  <a:srgbClr val="3C5790"/>
                </a:solidFill>
              </a:rPr>
              <a:t>Recipient-list-route</a:t>
            </a:r>
            <a:r>
              <a:rPr lang="en-US" sz="1400" dirty="0">
                <a:solidFill>
                  <a:srgbClr val="3C5790"/>
                </a:solidFill>
              </a:rPr>
              <a:t> tag can be use to configure a router using expression selectors.</a:t>
            </a:r>
          </a:p>
          <a:p>
            <a:endParaRPr lang="en-US" sz="1400" dirty="0">
              <a:solidFill>
                <a:srgbClr val="3C5790"/>
              </a:solidFill>
            </a:endParaRPr>
          </a:p>
          <a:p>
            <a:endParaRPr lang="en-US" sz="1400" dirty="0">
              <a:solidFill>
                <a:srgbClr val="3C5790"/>
              </a:solidFill>
            </a:endParaRPr>
          </a:p>
          <a:p>
            <a:endParaRPr lang="en-US" sz="1400" dirty="0"/>
          </a:p>
        </p:txBody>
      </p:sp>
      <p:pic>
        <p:nvPicPr>
          <p:cNvPr id="2" name="Picture 1">
            <a:extLst>
              <a:ext uri="{FF2B5EF4-FFF2-40B4-BE49-F238E27FC236}">
                <a16:creationId xmlns:a16="http://schemas.microsoft.com/office/drawing/2014/main" id="{47543268-9AC9-4E79-9CA9-C6AA4FE41DDD}"/>
              </a:ext>
            </a:extLst>
          </p:cNvPr>
          <p:cNvPicPr>
            <a:picLocks noChangeAspect="1"/>
          </p:cNvPicPr>
          <p:nvPr/>
        </p:nvPicPr>
        <p:blipFill>
          <a:blip r:embed="rId3"/>
          <a:stretch>
            <a:fillRect/>
          </a:stretch>
        </p:blipFill>
        <p:spPr>
          <a:xfrm>
            <a:off x="2438400" y="4191000"/>
            <a:ext cx="3781425" cy="1400175"/>
          </a:xfrm>
          <a:prstGeom prst="rect">
            <a:avLst/>
          </a:prstGeom>
        </p:spPr>
      </p:pic>
    </p:spTree>
    <p:extLst>
      <p:ext uri="{BB962C8B-B14F-4D97-AF65-F5344CB8AC3E}">
        <p14:creationId xmlns:p14="http://schemas.microsoft.com/office/powerpoint/2010/main" val="2094156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Routing</a:t>
            </a:r>
            <a:r>
              <a:rPr lang="fr-CA" dirty="0">
                <a:solidFill>
                  <a:schemeClr val="bg1"/>
                </a:solidFill>
              </a:rPr>
              <a:t> and </a:t>
            </a:r>
            <a:r>
              <a:rPr lang="fr-CA" dirty="0" err="1">
                <a:solidFill>
                  <a:schemeClr val="bg1"/>
                </a:solidFill>
              </a:rPr>
              <a:t>Filtering</a:t>
            </a:r>
            <a:r>
              <a:rPr lang="fr-CA" dirty="0">
                <a:solidFill>
                  <a:schemeClr val="bg1"/>
                </a:solidFill>
              </a:rPr>
              <a:t>(</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b="1" dirty="0" err="1">
                <a:solidFill>
                  <a:srgbClr val="3C5790"/>
                </a:solidFill>
              </a:rPr>
              <a:t>MessageSelector</a:t>
            </a:r>
            <a:r>
              <a:rPr lang="en-US" sz="1400" dirty="0">
                <a:solidFill>
                  <a:srgbClr val="3C5790"/>
                </a:solidFill>
              </a:rPr>
              <a:t> interface is used for filtering and exposes a single method called accept.</a:t>
            </a:r>
          </a:p>
          <a:p>
            <a:r>
              <a:rPr lang="en-US" sz="1400" dirty="0">
                <a:solidFill>
                  <a:srgbClr val="3C5790"/>
                </a:solidFill>
              </a:rPr>
              <a:t>Returning true will forward the message to the output channel.</a:t>
            </a:r>
          </a:p>
          <a:p>
            <a:r>
              <a:rPr lang="en-US" sz="1400" dirty="0">
                <a:solidFill>
                  <a:srgbClr val="3C5790"/>
                </a:solidFill>
              </a:rPr>
              <a:t>Spring Integration also supports a </a:t>
            </a:r>
            <a:r>
              <a:rPr lang="en-US" sz="1400" b="1" dirty="0">
                <a:solidFill>
                  <a:srgbClr val="3C5790"/>
                </a:solidFill>
              </a:rPr>
              <a:t>@Filter</a:t>
            </a:r>
            <a:r>
              <a:rPr lang="en-US" sz="1400" dirty="0">
                <a:solidFill>
                  <a:srgbClr val="3C5790"/>
                </a:solidFill>
              </a:rPr>
              <a:t> annotation to support message filters.</a:t>
            </a:r>
          </a:p>
          <a:p>
            <a:r>
              <a:rPr lang="en-US" sz="1400" b="1" dirty="0">
                <a:solidFill>
                  <a:srgbClr val="3C5790"/>
                </a:solidFill>
              </a:rPr>
              <a:t>@Splitter</a:t>
            </a:r>
            <a:r>
              <a:rPr lang="en-US" sz="1400" dirty="0">
                <a:solidFill>
                  <a:srgbClr val="3C5790"/>
                </a:solidFill>
              </a:rPr>
              <a:t> annotation indicates that a method is capable of splitting a single message or message payload to produce multiple messages or payloads. </a:t>
            </a:r>
          </a:p>
          <a:p>
            <a:endParaRPr lang="en-US" sz="1400" dirty="0">
              <a:solidFill>
                <a:srgbClr val="3C5790"/>
              </a:solidFill>
            </a:endParaRPr>
          </a:p>
          <a:p>
            <a:endParaRPr lang="en-US" sz="1400" dirty="0"/>
          </a:p>
        </p:txBody>
      </p:sp>
      <p:pic>
        <p:nvPicPr>
          <p:cNvPr id="2" name="Picture 1">
            <a:extLst>
              <a:ext uri="{FF2B5EF4-FFF2-40B4-BE49-F238E27FC236}">
                <a16:creationId xmlns:a16="http://schemas.microsoft.com/office/drawing/2014/main" id="{DB216298-3E3F-474A-B993-3E7230E43BC4}"/>
              </a:ext>
            </a:extLst>
          </p:cNvPr>
          <p:cNvPicPr>
            <a:picLocks noChangeAspect="1"/>
          </p:cNvPicPr>
          <p:nvPr/>
        </p:nvPicPr>
        <p:blipFill>
          <a:blip r:embed="rId3"/>
          <a:stretch>
            <a:fillRect/>
          </a:stretch>
        </p:blipFill>
        <p:spPr>
          <a:xfrm>
            <a:off x="2662237" y="3962400"/>
            <a:ext cx="3819525" cy="1343025"/>
          </a:xfrm>
          <a:prstGeom prst="rect">
            <a:avLst/>
          </a:prstGeom>
        </p:spPr>
      </p:pic>
    </p:spTree>
    <p:extLst>
      <p:ext uri="{BB962C8B-B14F-4D97-AF65-F5344CB8AC3E}">
        <p14:creationId xmlns:p14="http://schemas.microsoft.com/office/powerpoint/2010/main" val="18043938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Routing</a:t>
            </a:r>
            <a:r>
              <a:rPr lang="fr-CA" dirty="0">
                <a:solidFill>
                  <a:schemeClr val="bg1"/>
                </a:solidFill>
              </a:rPr>
              <a:t> and </a:t>
            </a:r>
            <a:r>
              <a:rPr lang="fr-CA" dirty="0" err="1">
                <a:solidFill>
                  <a:schemeClr val="bg1"/>
                </a:solidFill>
              </a:rPr>
              <a:t>Filtering</a:t>
            </a:r>
            <a:r>
              <a:rPr lang="fr-CA" dirty="0">
                <a:solidFill>
                  <a:schemeClr val="bg1"/>
                </a:solidFill>
              </a:rPr>
              <a:t>(</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The </a:t>
            </a:r>
            <a:r>
              <a:rPr lang="en-US" sz="1400" b="1" dirty="0">
                <a:solidFill>
                  <a:srgbClr val="3C5790"/>
                </a:solidFill>
              </a:rPr>
              <a:t>aggregator</a:t>
            </a:r>
            <a:r>
              <a:rPr lang="en-US" sz="1400" dirty="0">
                <a:solidFill>
                  <a:srgbClr val="3C5790"/>
                </a:solidFill>
              </a:rPr>
              <a:t> combines any number of messages into one and sends it to the output channel.</a:t>
            </a:r>
          </a:p>
          <a:p>
            <a:r>
              <a:rPr lang="en-US" sz="1400" dirty="0">
                <a:solidFill>
                  <a:srgbClr val="3C5790"/>
                </a:solidFill>
              </a:rPr>
              <a:t>A </a:t>
            </a:r>
            <a:r>
              <a:rPr lang="en-US" sz="1400" b="1" dirty="0" err="1">
                <a:solidFill>
                  <a:srgbClr val="3C5790"/>
                </a:solidFill>
              </a:rPr>
              <a:t>resequencer</a:t>
            </a:r>
            <a:r>
              <a:rPr lang="en-US" sz="1400" dirty="0">
                <a:solidFill>
                  <a:srgbClr val="3C5790"/>
                </a:solidFill>
              </a:rPr>
              <a:t> provides a way to insure that messages remain in sequence as determined by the value of the message header SEQUENCE_NUMBER.</a:t>
            </a:r>
          </a:p>
          <a:p>
            <a:r>
              <a:rPr lang="en-US" sz="1400" b="1" dirty="0" err="1">
                <a:solidFill>
                  <a:srgbClr val="3C5790"/>
                </a:solidFill>
              </a:rPr>
              <a:t>MesssageHandlerChain</a:t>
            </a:r>
            <a:r>
              <a:rPr lang="en-US" sz="1400" dirty="0">
                <a:solidFill>
                  <a:srgbClr val="3C5790"/>
                </a:solidFill>
              </a:rPr>
              <a:t> is an implementation of </a:t>
            </a:r>
            <a:r>
              <a:rPr lang="en-US" sz="1400" dirty="0" err="1">
                <a:solidFill>
                  <a:srgbClr val="3C5790"/>
                </a:solidFill>
              </a:rPr>
              <a:t>MessageHandler</a:t>
            </a:r>
            <a:r>
              <a:rPr lang="en-US" sz="1400" dirty="0">
                <a:solidFill>
                  <a:srgbClr val="3C5790"/>
                </a:solidFill>
              </a:rPr>
              <a:t> that can be configured as a single endpoint while delegating a chain of other handlers; uses &lt;chain&gt; xml tag.</a:t>
            </a:r>
          </a:p>
          <a:p>
            <a:r>
              <a:rPr lang="en-US" sz="1400" dirty="0">
                <a:solidFill>
                  <a:srgbClr val="3C5790"/>
                </a:solidFill>
              </a:rPr>
              <a:t>A </a:t>
            </a:r>
            <a:r>
              <a:rPr lang="en-US" sz="1400" b="1" dirty="0">
                <a:solidFill>
                  <a:srgbClr val="3C5790"/>
                </a:solidFill>
              </a:rPr>
              <a:t>message bridge </a:t>
            </a:r>
            <a:r>
              <a:rPr lang="en-US" sz="1400" dirty="0">
                <a:solidFill>
                  <a:srgbClr val="3C5790"/>
                </a:solidFill>
              </a:rPr>
              <a:t>is simply an endpoint that connects two message channels or two channel adapters together.</a:t>
            </a:r>
          </a:p>
          <a:p>
            <a:endParaRPr lang="en-US" sz="1400" dirty="0">
              <a:solidFill>
                <a:srgbClr val="3C5790"/>
              </a:solidFill>
            </a:endParaRPr>
          </a:p>
          <a:p>
            <a:endParaRPr lang="en-US" sz="1400" dirty="0"/>
          </a:p>
        </p:txBody>
      </p:sp>
      <p:pic>
        <p:nvPicPr>
          <p:cNvPr id="2" name="Picture 1">
            <a:extLst>
              <a:ext uri="{FF2B5EF4-FFF2-40B4-BE49-F238E27FC236}">
                <a16:creationId xmlns:a16="http://schemas.microsoft.com/office/drawing/2014/main" id="{1E04F93B-46A1-470E-BE38-9D042FD6377F}"/>
              </a:ext>
            </a:extLst>
          </p:cNvPr>
          <p:cNvPicPr>
            <a:picLocks noChangeAspect="1"/>
          </p:cNvPicPr>
          <p:nvPr/>
        </p:nvPicPr>
        <p:blipFill>
          <a:blip r:embed="rId3"/>
          <a:stretch>
            <a:fillRect/>
          </a:stretch>
        </p:blipFill>
        <p:spPr>
          <a:xfrm>
            <a:off x="2590800" y="3962400"/>
            <a:ext cx="3562350" cy="1247775"/>
          </a:xfrm>
          <a:prstGeom prst="rect">
            <a:avLst/>
          </a:prstGeom>
        </p:spPr>
      </p:pic>
    </p:spTree>
    <p:extLst>
      <p:ext uri="{BB962C8B-B14F-4D97-AF65-F5344CB8AC3E}">
        <p14:creationId xmlns:p14="http://schemas.microsoft.com/office/powerpoint/2010/main" val="377963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Spring</a:t>
            </a:r>
            <a:r>
              <a:rPr lang="fr-CA" sz="1600" dirty="0">
                <a:solidFill>
                  <a:srgbClr val="3C5790"/>
                </a:solidFill>
              </a:rPr>
              <a:t> </a:t>
            </a:r>
            <a:r>
              <a:rPr lang="fr-CA" sz="1600" dirty="0" err="1">
                <a:solidFill>
                  <a:srgbClr val="3C5790"/>
                </a:solidFill>
              </a:rPr>
              <a:t>Integration</a:t>
            </a:r>
            <a:r>
              <a:rPr lang="fr-CA" sz="1600" dirty="0">
                <a:solidFill>
                  <a:srgbClr val="3C5790"/>
                </a:solidFill>
              </a:rPr>
              <a:t>?</a:t>
            </a:r>
          </a:p>
          <a:p>
            <a:r>
              <a:rPr lang="fr-CA" sz="1600" dirty="0">
                <a:solidFill>
                  <a:srgbClr val="3C5790"/>
                </a:solidFill>
              </a:rPr>
              <a:t>Enterprise Application </a:t>
            </a:r>
            <a:r>
              <a:rPr lang="fr-CA" sz="1600" dirty="0" err="1">
                <a:solidFill>
                  <a:srgbClr val="3C5790"/>
                </a:solidFill>
              </a:rPr>
              <a:t>Integration</a:t>
            </a:r>
            <a:r>
              <a:rPr lang="fr-CA" sz="1600" dirty="0">
                <a:solidFill>
                  <a:srgbClr val="3C5790"/>
                </a:solidFill>
              </a:rPr>
              <a:t> </a:t>
            </a:r>
          </a:p>
          <a:p>
            <a:r>
              <a:rPr lang="fr-CA" sz="1600" dirty="0">
                <a:solidFill>
                  <a:srgbClr val="3C5790"/>
                </a:solidFill>
              </a:rPr>
              <a:t>Basics</a:t>
            </a:r>
          </a:p>
          <a:p>
            <a:r>
              <a:rPr lang="fr-CA" sz="1600" dirty="0" err="1">
                <a:solidFill>
                  <a:srgbClr val="3C5790"/>
                </a:solidFill>
              </a:rPr>
              <a:t>Channels</a:t>
            </a:r>
            <a:endParaRPr lang="fr-CA" sz="1600" dirty="0">
              <a:solidFill>
                <a:srgbClr val="3C5790"/>
              </a:solidFill>
            </a:endParaRPr>
          </a:p>
          <a:p>
            <a:r>
              <a:rPr lang="fr-CA" sz="1600" dirty="0">
                <a:solidFill>
                  <a:srgbClr val="3C5790"/>
                </a:solidFill>
              </a:rPr>
              <a:t>Transformations</a:t>
            </a:r>
          </a:p>
          <a:p>
            <a:r>
              <a:rPr lang="fr-CA" sz="1600" dirty="0" err="1">
                <a:solidFill>
                  <a:srgbClr val="3C5790"/>
                </a:solidFill>
              </a:rPr>
              <a:t>Routing</a:t>
            </a:r>
            <a:r>
              <a:rPr lang="fr-CA" sz="1600" dirty="0">
                <a:solidFill>
                  <a:srgbClr val="3C5790"/>
                </a:solidFill>
              </a:rPr>
              <a:t> and </a:t>
            </a:r>
            <a:r>
              <a:rPr lang="fr-CA" sz="1600" dirty="0" err="1">
                <a:solidFill>
                  <a:srgbClr val="3C5790"/>
                </a:solidFill>
              </a:rPr>
              <a:t>Filtering</a:t>
            </a:r>
            <a:endParaRPr lang="fr-CA" sz="1600" dirty="0">
              <a:solidFill>
                <a:srgbClr val="3C5790"/>
              </a:solidFill>
            </a:endParaRPr>
          </a:p>
          <a:p>
            <a:r>
              <a:rPr lang="fr-CA" sz="1600" dirty="0" err="1">
                <a:solidFill>
                  <a:srgbClr val="3C5790"/>
                </a:solidFill>
              </a:rPr>
              <a:t>Endpoints</a:t>
            </a:r>
            <a:r>
              <a:rPr lang="fr-CA" sz="1600" dirty="0">
                <a:solidFill>
                  <a:srgbClr val="3C5790"/>
                </a:solidFill>
              </a:rPr>
              <a:t> and </a:t>
            </a:r>
            <a:r>
              <a:rPr lang="fr-CA" sz="1600" dirty="0" err="1">
                <a:solidFill>
                  <a:srgbClr val="3C5790"/>
                </a:solidFill>
              </a:rPr>
              <a:t>Adapters</a:t>
            </a:r>
            <a:endParaRPr lang="fr-CA" sz="1600" dirty="0">
              <a:solidFill>
                <a:srgbClr val="3C5790"/>
              </a:solidFill>
            </a:endParaRPr>
          </a:p>
          <a:p>
            <a:r>
              <a:rPr lang="fr-CA" sz="1600" dirty="0">
                <a:solidFill>
                  <a:srgbClr val="3C5790"/>
                </a:solidFill>
              </a:rPr>
              <a:t>Monitoring</a:t>
            </a:r>
          </a:p>
          <a:p>
            <a:r>
              <a:rPr lang="fr-CA" sz="1600" dirty="0">
                <a:solidFill>
                  <a:srgbClr val="3C5790"/>
                </a:solidFill>
              </a:rPr>
              <a:t>Conclusions</a:t>
            </a:r>
          </a:p>
          <a:p>
            <a:r>
              <a:rPr lang="fr-CA" sz="1600" dirty="0" err="1">
                <a:solidFill>
                  <a:srgbClr val="3C5790"/>
                </a:solidFill>
              </a:rPr>
              <a:t>Bibliography</a:t>
            </a:r>
            <a:endParaRPr lang="fr-CA" sz="1600" dirty="0">
              <a:solidFill>
                <a:srgbClr val="3C5790"/>
              </a:solidFill>
            </a:endParaRPr>
          </a:p>
          <a:p>
            <a:pPr marL="0" indent="0">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endParaRPr lang="fr-CA" dirty="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An endpoint describes hos application code communicates with the messaging framework.</a:t>
            </a:r>
          </a:p>
          <a:p>
            <a:r>
              <a:rPr lang="en-US" sz="1400" dirty="0">
                <a:solidFill>
                  <a:srgbClr val="3C5790"/>
                </a:solidFill>
              </a:rPr>
              <a:t>An endpoint hides the complexity of interacting with the messaging system.</a:t>
            </a:r>
          </a:p>
          <a:p>
            <a:r>
              <a:rPr lang="en-US" sz="1400" dirty="0">
                <a:solidFill>
                  <a:srgbClr val="3C5790"/>
                </a:solidFill>
              </a:rPr>
              <a:t>There are 2 types of message consumers:</a:t>
            </a:r>
          </a:p>
          <a:p>
            <a:pPr lvl="1"/>
            <a:r>
              <a:rPr lang="en-US" sz="1400" dirty="0">
                <a:solidFill>
                  <a:srgbClr val="3C5790"/>
                </a:solidFill>
              </a:rPr>
              <a:t>polling consumers</a:t>
            </a:r>
          </a:p>
          <a:p>
            <a:pPr lvl="1"/>
            <a:r>
              <a:rPr lang="en-US" sz="1400" dirty="0">
                <a:solidFill>
                  <a:srgbClr val="3C5790"/>
                </a:solidFill>
              </a:rPr>
              <a:t>event-driven consumers</a:t>
            </a:r>
          </a:p>
          <a:p>
            <a:endParaRPr lang="en-US" sz="1400" dirty="0" err="1">
              <a:solidFill>
                <a:srgbClr val="3C5790"/>
              </a:solidFill>
            </a:endParaRPr>
          </a:p>
        </p:txBody>
      </p:sp>
    </p:spTree>
    <p:extLst>
      <p:ext uri="{BB962C8B-B14F-4D97-AF65-F5344CB8AC3E}">
        <p14:creationId xmlns:p14="http://schemas.microsoft.com/office/powerpoint/2010/main" val="2212356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Using polling, the application can control when to receive the messages.</a:t>
            </a:r>
          </a:p>
          <a:p>
            <a:r>
              <a:rPr lang="en-US" sz="1400" dirty="0">
                <a:solidFill>
                  <a:srgbClr val="3C5790"/>
                </a:solidFill>
              </a:rPr>
              <a:t>Here there is an issue of latency since the messages are polled at a specified rate.</a:t>
            </a:r>
          </a:p>
          <a:p>
            <a:r>
              <a:rPr lang="en-US" sz="1400" dirty="0">
                <a:solidFill>
                  <a:srgbClr val="3C5790"/>
                </a:solidFill>
              </a:rPr>
              <a:t>Event-driven consumers will have no latency and a fixed set of concurrent consumers can be used to throttle the load.</a:t>
            </a:r>
          </a:p>
          <a:p>
            <a:endParaRPr lang="en-US" sz="1400" dirty="0">
              <a:solidFill>
                <a:srgbClr val="3C5790"/>
              </a:solidFill>
            </a:endParaRPr>
          </a:p>
          <a:p>
            <a:endParaRPr lang="en-US" sz="1400" dirty="0" err="1">
              <a:solidFill>
                <a:srgbClr val="3C5790"/>
              </a:solidFill>
            </a:endParaRPr>
          </a:p>
        </p:txBody>
      </p:sp>
    </p:spTree>
    <p:extLst>
      <p:ext uri="{BB962C8B-B14F-4D97-AF65-F5344CB8AC3E}">
        <p14:creationId xmlns:p14="http://schemas.microsoft.com/office/powerpoint/2010/main" val="4214134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A </a:t>
            </a:r>
            <a:r>
              <a:rPr lang="en-US" sz="1400" b="1" dirty="0">
                <a:solidFill>
                  <a:srgbClr val="3C5790"/>
                </a:solidFill>
              </a:rPr>
              <a:t>synchronous</a:t>
            </a:r>
            <a:r>
              <a:rPr lang="en-US" sz="1400" dirty="0">
                <a:solidFill>
                  <a:srgbClr val="3C5790"/>
                </a:solidFill>
              </a:rPr>
              <a:t> endpoint does not return until the downstream processing is finished.</a:t>
            </a:r>
          </a:p>
          <a:p>
            <a:r>
              <a:rPr lang="en-US" sz="1400" dirty="0">
                <a:solidFill>
                  <a:srgbClr val="3C5790"/>
                </a:solidFill>
              </a:rPr>
              <a:t>A </a:t>
            </a:r>
            <a:r>
              <a:rPr lang="en-US" sz="1400" b="1" dirty="0">
                <a:solidFill>
                  <a:srgbClr val="3C5790"/>
                </a:solidFill>
              </a:rPr>
              <a:t>asynchronous</a:t>
            </a:r>
            <a:r>
              <a:rPr lang="en-US" sz="1400" dirty="0">
                <a:solidFill>
                  <a:srgbClr val="3C5790"/>
                </a:solidFill>
              </a:rPr>
              <a:t> endpoint returns immediately, allowing the downstream process to run in another execution thread.</a:t>
            </a:r>
          </a:p>
          <a:p>
            <a:r>
              <a:rPr lang="en-US" sz="1400" dirty="0">
                <a:solidFill>
                  <a:srgbClr val="3C5790"/>
                </a:solidFill>
              </a:rPr>
              <a:t>Using service activator, a synchronous service endpoint can be exposed as an asynchronous service endpoint as well.</a:t>
            </a:r>
          </a:p>
          <a:p>
            <a:r>
              <a:rPr lang="en-US" sz="1400" dirty="0">
                <a:solidFill>
                  <a:srgbClr val="3C5790"/>
                </a:solidFill>
              </a:rPr>
              <a:t>A service activator can be used to connect a message channel to the synchronous service endpoint.</a:t>
            </a:r>
          </a:p>
        </p:txBody>
      </p:sp>
    </p:spTree>
    <p:extLst>
      <p:ext uri="{BB962C8B-B14F-4D97-AF65-F5344CB8AC3E}">
        <p14:creationId xmlns:p14="http://schemas.microsoft.com/office/powerpoint/2010/main" val="2737332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85BFAB1D-4377-4A8F-95FC-853C2D0C0B32}"/>
              </a:ext>
            </a:extLst>
          </p:cNvPr>
          <p:cNvPicPr>
            <a:picLocks noChangeAspect="1"/>
          </p:cNvPicPr>
          <p:nvPr/>
        </p:nvPicPr>
        <p:blipFill>
          <a:blip r:embed="rId3"/>
          <a:stretch>
            <a:fillRect/>
          </a:stretch>
        </p:blipFill>
        <p:spPr>
          <a:xfrm>
            <a:off x="609600" y="2438400"/>
            <a:ext cx="8077200" cy="3562350"/>
          </a:xfrm>
          <a:prstGeom prst="rect">
            <a:avLst/>
          </a:prstGeom>
        </p:spPr>
      </p:pic>
    </p:spTree>
    <p:extLst>
      <p:ext uri="{BB962C8B-B14F-4D97-AF65-F5344CB8AC3E}">
        <p14:creationId xmlns:p14="http://schemas.microsoft.com/office/powerpoint/2010/main" val="2114280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In order to receive a message, the application needs to understand how to retrieve a message from the message channel.</a:t>
            </a:r>
          </a:p>
          <a:p>
            <a:r>
              <a:rPr lang="en-US" sz="1400" dirty="0">
                <a:solidFill>
                  <a:srgbClr val="3C5790"/>
                </a:solidFill>
              </a:rPr>
              <a:t>The application may need to poll the message channel for messages.</a:t>
            </a:r>
          </a:p>
          <a:p>
            <a:r>
              <a:rPr lang="en-US" sz="1400" dirty="0">
                <a:solidFill>
                  <a:srgbClr val="3C5790"/>
                </a:solidFill>
              </a:rPr>
              <a:t>If the message channel is empty, the application may be blocked until a message arrives, or if the polling times out until the application can process some other business logic.</a:t>
            </a:r>
          </a:p>
          <a:p>
            <a:r>
              <a:rPr lang="en-US" sz="1400" dirty="0">
                <a:solidFill>
                  <a:srgbClr val="3C5790"/>
                </a:solidFill>
              </a:rPr>
              <a:t>When the message arrives, the application can handle the message within the same thread or hand it off to a separate thread.</a:t>
            </a:r>
          </a:p>
        </p:txBody>
      </p:sp>
    </p:spTree>
    <p:extLst>
      <p:ext uri="{BB962C8B-B14F-4D97-AF65-F5344CB8AC3E}">
        <p14:creationId xmlns:p14="http://schemas.microsoft.com/office/powerpoint/2010/main" val="1690678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An endpoint that sends messages is called the message sender or producer, and the endpoint that receives messages is called the message receiver or consumer.</a:t>
            </a:r>
          </a:p>
          <a:p>
            <a:r>
              <a:rPr lang="en-US" sz="1400" dirty="0">
                <a:solidFill>
                  <a:srgbClr val="3C5790"/>
                </a:solidFill>
              </a:rPr>
              <a:t>A message endpoint that receives messages from a message channel is called the </a:t>
            </a:r>
            <a:r>
              <a:rPr lang="en-US" sz="1400" b="1" dirty="0">
                <a:solidFill>
                  <a:srgbClr val="3C5790"/>
                </a:solidFill>
              </a:rPr>
              <a:t>inbound</a:t>
            </a:r>
            <a:r>
              <a:rPr lang="en-US" sz="1400" dirty="0">
                <a:solidFill>
                  <a:srgbClr val="3C5790"/>
                </a:solidFill>
              </a:rPr>
              <a:t> message endpoint.</a:t>
            </a:r>
          </a:p>
          <a:p>
            <a:r>
              <a:rPr lang="en-US" sz="1400" dirty="0">
                <a:solidFill>
                  <a:srgbClr val="3C5790"/>
                </a:solidFill>
              </a:rPr>
              <a:t>A message endpoint that sends messages to a message channel is called the </a:t>
            </a:r>
            <a:r>
              <a:rPr lang="en-US" sz="1400" b="1" dirty="0">
                <a:solidFill>
                  <a:srgbClr val="3C5790"/>
                </a:solidFill>
              </a:rPr>
              <a:t>outbound</a:t>
            </a:r>
            <a:r>
              <a:rPr lang="en-US" sz="1400" dirty="0">
                <a:solidFill>
                  <a:srgbClr val="3C5790"/>
                </a:solidFill>
              </a:rPr>
              <a:t> message endpoint.</a:t>
            </a:r>
          </a:p>
          <a:p>
            <a:r>
              <a:rPr lang="en-US" sz="1400" dirty="0">
                <a:solidFill>
                  <a:srgbClr val="3C5790"/>
                </a:solidFill>
              </a:rPr>
              <a:t>Both the inbound and outbound message endpoints can be polling or event-driven.</a:t>
            </a:r>
          </a:p>
        </p:txBody>
      </p:sp>
      <p:pic>
        <p:nvPicPr>
          <p:cNvPr id="2" name="Picture 1">
            <a:extLst>
              <a:ext uri="{FF2B5EF4-FFF2-40B4-BE49-F238E27FC236}">
                <a16:creationId xmlns:a16="http://schemas.microsoft.com/office/drawing/2014/main" id="{F1710E9D-0505-4EA5-8619-BC98D280B57D}"/>
              </a:ext>
            </a:extLst>
          </p:cNvPr>
          <p:cNvPicPr>
            <a:picLocks noChangeAspect="1"/>
          </p:cNvPicPr>
          <p:nvPr/>
        </p:nvPicPr>
        <p:blipFill>
          <a:blip r:embed="rId3"/>
          <a:stretch>
            <a:fillRect/>
          </a:stretch>
        </p:blipFill>
        <p:spPr>
          <a:xfrm>
            <a:off x="838200" y="4038600"/>
            <a:ext cx="7564794" cy="914523"/>
          </a:xfrm>
          <a:prstGeom prst="rect">
            <a:avLst/>
          </a:prstGeom>
        </p:spPr>
      </p:pic>
    </p:spTree>
    <p:extLst>
      <p:ext uri="{BB962C8B-B14F-4D97-AF65-F5344CB8AC3E}">
        <p14:creationId xmlns:p14="http://schemas.microsoft.com/office/powerpoint/2010/main" val="4039753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A </a:t>
            </a:r>
            <a:r>
              <a:rPr lang="en-US" sz="1400" b="1" dirty="0">
                <a:solidFill>
                  <a:srgbClr val="3C5790"/>
                </a:solidFill>
              </a:rPr>
              <a:t>service</a:t>
            </a:r>
            <a:r>
              <a:rPr lang="en-US" sz="1400" dirty="0">
                <a:solidFill>
                  <a:srgbClr val="3C5790"/>
                </a:solidFill>
              </a:rPr>
              <a:t> </a:t>
            </a:r>
            <a:r>
              <a:rPr lang="en-US" sz="1400" b="1" dirty="0">
                <a:solidFill>
                  <a:srgbClr val="3C5790"/>
                </a:solidFill>
              </a:rPr>
              <a:t>activator</a:t>
            </a:r>
            <a:r>
              <a:rPr lang="en-US" sz="1400" dirty="0">
                <a:solidFill>
                  <a:srgbClr val="3C5790"/>
                </a:solidFill>
              </a:rPr>
              <a:t> is a Spring Integration generic endpoint that handles incoming messages.</a:t>
            </a:r>
          </a:p>
          <a:p>
            <a:r>
              <a:rPr lang="en-US" sz="1400" dirty="0">
                <a:solidFill>
                  <a:srgbClr val="3C5790"/>
                </a:solidFill>
              </a:rPr>
              <a:t>A service activator could be a method within a regular Java object and doesn't have to implement the message handler using the </a:t>
            </a:r>
            <a:r>
              <a:rPr lang="en-US" sz="1400" dirty="0" err="1">
                <a:solidFill>
                  <a:srgbClr val="3C5790"/>
                </a:solidFill>
              </a:rPr>
              <a:t>MessageHandler</a:t>
            </a:r>
            <a:r>
              <a:rPr lang="en-US" sz="1400" dirty="0">
                <a:solidFill>
                  <a:srgbClr val="3C5790"/>
                </a:solidFill>
              </a:rPr>
              <a:t> interface.</a:t>
            </a:r>
          </a:p>
          <a:p>
            <a:r>
              <a:rPr lang="en-US" sz="1400" dirty="0">
                <a:solidFill>
                  <a:srgbClr val="3C5790"/>
                </a:solidFill>
              </a:rPr>
              <a:t>It invokes a service based on an incoming message and sends an outbound message based on the return value of this service invocation.</a:t>
            </a:r>
          </a:p>
        </p:txBody>
      </p:sp>
      <p:pic>
        <p:nvPicPr>
          <p:cNvPr id="3" name="Picture 2">
            <a:extLst>
              <a:ext uri="{FF2B5EF4-FFF2-40B4-BE49-F238E27FC236}">
                <a16:creationId xmlns:a16="http://schemas.microsoft.com/office/drawing/2014/main" id="{A966FF4C-B411-4CD4-B7B5-C9E9A248ECB8}"/>
              </a:ext>
            </a:extLst>
          </p:cNvPr>
          <p:cNvPicPr>
            <a:picLocks noChangeAspect="1"/>
          </p:cNvPicPr>
          <p:nvPr/>
        </p:nvPicPr>
        <p:blipFill>
          <a:blip r:embed="rId3"/>
          <a:stretch>
            <a:fillRect/>
          </a:stretch>
        </p:blipFill>
        <p:spPr>
          <a:xfrm>
            <a:off x="2424112" y="3886200"/>
            <a:ext cx="4295775" cy="2133600"/>
          </a:xfrm>
          <a:prstGeom prst="rect">
            <a:avLst/>
          </a:prstGeom>
        </p:spPr>
      </p:pic>
    </p:spTree>
    <p:extLst>
      <p:ext uri="{BB962C8B-B14F-4D97-AF65-F5344CB8AC3E}">
        <p14:creationId xmlns:p14="http://schemas.microsoft.com/office/powerpoint/2010/main" val="2429287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The adapter is the most important component for enterprise system integration.</a:t>
            </a:r>
          </a:p>
          <a:p>
            <a:r>
              <a:rPr lang="en-US" sz="1400" dirty="0">
                <a:solidFill>
                  <a:srgbClr val="3C5790"/>
                </a:solidFill>
              </a:rPr>
              <a:t>An integration must be able to connect with disparate applications and services potentially using different communication protocols and underlying technologies.</a:t>
            </a:r>
          </a:p>
          <a:p>
            <a:r>
              <a:rPr lang="en-US" sz="1400" dirty="0">
                <a:solidFill>
                  <a:srgbClr val="3C5790"/>
                </a:solidFill>
              </a:rPr>
              <a:t>Adapters provide the bridge between integration framework and the external systems and services. </a:t>
            </a:r>
          </a:p>
          <a:p>
            <a:r>
              <a:rPr lang="en-US" sz="1400" dirty="0">
                <a:solidFill>
                  <a:srgbClr val="3C5790"/>
                </a:solidFill>
              </a:rPr>
              <a:t>Adapters can either be inbound or outbound.</a:t>
            </a:r>
          </a:p>
        </p:txBody>
      </p:sp>
      <p:pic>
        <p:nvPicPr>
          <p:cNvPr id="2" name="Picture 1">
            <a:extLst>
              <a:ext uri="{FF2B5EF4-FFF2-40B4-BE49-F238E27FC236}">
                <a16:creationId xmlns:a16="http://schemas.microsoft.com/office/drawing/2014/main" id="{AEF1F355-6F8C-467E-846C-499A838C9010}"/>
              </a:ext>
            </a:extLst>
          </p:cNvPr>
          <p:cNvPicPr>
            <a:picLocks noChangeAspect="1"/>
          </p:cNvPicPr>
          <p:nvPr/>
        </p:nvPicPr>
        <p:blipFill>
          <a:blip r:embed="rId3"/>
          <a:stretch>
            <a:fillRect/>
          </a:stretch>
        </p:blipFill>
        <p:spPr>
          <a:xfrm>
            <a:off x="1905000" y="3763962"/>
            <a:ext cx="4667250" cy="1754134"/>
          </a:xfrm>
          <a:prstGeom prst="rect">
            <a:avLst/>
          </a:prstGeom>
        </p:spPr>
      </p:pic>
    </p:spTree>
    <p:extLst>
      <p:ext uri="{BB962C8B-B14F-4D97-AF65-F5344CB8AC3E}">
        <p14:creationId xmlns:p14="http://schemas.microsoft.com/office/powerpoint/2010/main" val="37636349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A </a:t>
            </a:r>
            <a:r>
              <a:rPr lang="en-US" sz="1400" b="1" dirty="0">
                <a:solidFill>
                  <a:srgbClr val="3C5790"/>
                </a:solidFill>
              </a:rPr>
              <a:t>messaging</a:t>
            </a:r>
            <a:r>
              <a:rPr lang="en-US" sz="1400" dirty="0">
                <a:solidFill>
                  <a:srgbClr val="3C5790"/>
                </a:solidFill>
              </a:rPr>
              <a:t> </a:t>
            </a:r>
            <a:r>
              <a:rPr lang="en-US" sz="1400" b="1" dirty="0">
                <a:solidFill>
                  <a:srgbClr val="3C5790"/>
                </a:solidFill>
              </a:rPr>
              <a:t>gateway</a:t>
            </a:r>
            <a:r>
              <a:rPr lang="en-US" sz="1400" dirty="0">
                <a:solidFill>
                  <a:srgbClr val="3C5790"/>
                </a:solidFill>
              </a:rPr>
              <a:t> is essentially a façade that allows the interface to a messaging system to be represented as a method or service call.</a:t>
            </a:r>
          </a:p>
          <a:p>
            <a:r>
              <a:rPr lang="en-US" sz="1400" dirty="0">
                <a:solidFill>
                  <a:srgbClr val="3C5790"/>
                </a:solidFill>
              </a:rPr>
              <a:t>Integrating an application with a messaging framework requires composing messages and moving them through message channels using inbound and outbound channel adapters.</a:t>
            </a:r>
          </a:p>
          <a:p>
            <a:r>
              <a:rPr lang="en-US" sz="1400" dirty="0">
                <a:solidFill>
                  <a:srgbClr val="3C5790"/>
                </a:solidFill>
              </a:rPr>
              <a:t>A gateway can be used to eliminate this coupling by creating a façade layer that abstracts away the functionality of the messaging system into a discrete interface.</a:t>
            </a:r>
          </a:p>
        </p:txBody>
      </p:sp>
      <p:pic>
        <p:nvPicPr>
          <p:cNvPr id="2" name="Picture 1">
            <a:extLst>
              <a:ext uri="{FF2B5EF4-FFF2-40B4-BE49-F238E27FC236}">
                <a16:creationId xmlns:a16="http://schemas.microsoft.com/office/drawing/2014/main" id="{A2202B78-9E8B-400E-99C2-45E5153353DD}"/>
              </a:ext>
            </a:extLst>
          </p:cNvPr>
          <p:cNvPicPr>
            <a:picLocks noChangeAspect="1"/>
          </p:cNvPicPr>
          <p:nvPr/>
        </p:nvPicPr>
        <p:blipFill>
          <a:blip r:embed="rId3"/>
          <a:stretch>
            <a:fillRect/>
          </a:stretch>
        </p:blipFill>
        <p:spPr>
          <a:xfrm>
            <a:off x="3276600" y="3733800"/>
            <a:ext cx="2133600" cy="1754809"/>
          </a:xfrm>
          <a:prstGeom prst="rect">
            <a:avLst/>
          </a:prstGeom>
        </p:spPr>
      </p:pic>
    </p:spTree>
    <p:extLst>
      <p:ext uri="{BB962C8B-B14F-4D97-AF65-F5344CB8AC3E}">
        <p14:creationId xmlns:p14="http://schemas.microsoft.com/office/powerpoint/2010/main" val="28653144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Different characteristics of Endpoints</a:t>
            </a:r>
          </a:p>
        </p:txBody>
      </p:sp>
      <p:pic>
        <p:nvPicPr>
          <p:cNvPr id="3" name="Picture 2">
            <a:extLst>
              <a:ext uri="{FF2B5EF4-FFF2-40B4-BE49-F238E27FC236}">
                <a16:creationId xmlns:a16="http://schemas.microsoft.com/office/drawing/2014/main" id="{EC40198F-3683-45FD-81A8-56BC0FF59649}"/>
              </a:ext>
            </a:extLst>
          </p:cNvPr>
          <p:cNvPicPr>
            <a:picLocks noChangeAspect="1"/>
          </p:cNvPicPr>
          <p:nvPr/>
        </p:nvPicPr>
        <p:blipFill>
          <a:blip r:embed="rId3"/>
          <a:stretch>
            <a:fillRect/>
          </a:stretch>
        </p:blipFill>
        <p:spPr>
          <a:xfrm>
            <a:off x="452535" y="2590800"/>
            <a:ext cx="8258175" cy="3019425"/>
          </a:xfrm>
          <a:prstGeom prst="rect">
            <a:avLst/>
          </a:prstGeom>
        </p:spPr>
      </p:pic>
    </p:spTree>
    <p:extLst>
      <p:ext uri="{BB962C8B-B14F-4D97-AF65-F5344CB8AC3E}">
        <p14:creationId xmlns:p14="http://schemas.microsoft.com/office/powerpoint/2010/main" val="2425820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Spring</a:t>
            </a:r>
            <a:r>
              <a:rPr lang="fr-CA" dirty="0">
                <a:solidFill>
                  <a:schemeClr val="bg1"/>
                </a:solidFill>
              </a:rPr>
              <a:t> </a:t>
            </a:r>
            <a:r>
              <a:rPr lang="fr-CA" dirty="0" err="1">
                <a:solidFill>
                  <a:schemeClr val="bg1"/>
                </a:solidFill>
              </a:rPr>
              <a:t>Integration</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open source framework for Enterprise Application Integration.</a:t>
            </a:r>
          </a:p>
          <a:p>
            <a:r>
              <a:rPr lang="en-US" sz="1500" dirty="0">
                <a:solidFill>
                  <a:srgbClr val="3C5790"/>
                </a:solidFill>
              </a:rPr>
              <a:t>easy development of event-driven architecture and messaging-centric architectures.</a:t>
            </a:r>
          </a:p>
          <a:p>
            <a:r>
              <a:rPr lang="en-US" sz="1500" dirty="0">
                <a:solidFill>
                  <a:srgbClr val="3C5790"/>
                </a:solidFill>
              </a:rPr>
              <a:t>supports integration with external systems via declarative adapter.</a:t>
            </a:r>
          </a:p>
          <a:p>
            <a:r>
              <a:rPr lang="en-US" sz="1500" dirty="0">
                <a:solidFill>
                  <a:srgbClr val="3C5790"/>
                </a:solidFill>
              </a:rPr>
              <a:t>part of Spring </a:t>
            </a:r>
            <a:r>
              <a:rPr lang="en-US" sz="1500" dirty="0" err="1">
                <a:solidFill>
                  <a:srgbClr val="3C5790"/>
                </a:solidFill>
              </a:rPr>
              <a:t>portofolio</a:t>
            </a:r>
            <a:r>
              <a:rPr lang="en-US" sz="1500" dirty="0">
                <a:solidFill>
                  <a:srgbClr val="3C5790"/>
                </a:solidFill>
              </a:rPr>
              <a:t>.</a:t>
            </a:r>
            <a:endParaRPr lang="en-US" sz="1400" dirty="0">
              <a:solidFill>
                <a:srgbClr val="3C5790"/>
              </a:solidFill>
            </a:endParaRPr>
          </a:p>
          <a:p>
            <a:endParaRPr lang="fr-CA" sz="14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533400"/>
          </a:xfrm>
        </p:spPr>
        <p:txBody>
          <a:bodyPr/>
          <a:lstStyle/>
          <a:p>
            <a:r>
              <a:rPr lang="en-US" sz="1400" dirty="0">
                <a:solidFill>
                  <a:srgbClr val="3C5790"/>
                </a:solidFill>
              </a:rPr>
              <a:t>Input is taken from an external source and then converted into a message, which is sent to a channel.</a:t>
            </a:r>
          </a:p>
        </p:txBody>
      </p:sp>
      <p:pic>
        <p:nvPicPr>
          <p:cNvPr id="2" name="Picture 1">
            <a:extLst>
              <a:ext uri="{FF2B5EF4-FFF2-40B4-BE49-F238E27FC236}">
                <a16:creationId xmlns:a16="http://schemas.microsoft.com/office/drawing/2014/main" id="{A0A6F50D-E789-42C5-B88D-F0A3F5A0A6AB}"/>
              </a:ext>
            </a:extLst>
          </p:cNvPr>
          <p:cNvPicPr>
            <a:picLocks noChangeAspect="1"/>
          </p:cNvPicPr>
          <p:nvPr/>
        </p:nvPicPr>
        <p:blipFill>
          <a:blip r:embed="rId3"/>
          <a:stretch>
            <a:fillRect/>
          </a:stretch>
        </p:blipFill>
        <p:spPr>
          <a:xfrm>
            <a:off x="1114425" y="2667000"/>
            <a:ext cx="6915150" cy="2343150"/>
          </a:xfrm>
          <a:prstGeom prst="rect">
            <a:avLst/>
          </a:prstGeom>
        </p:spPr>
      </p:pic>
    </p:spTree>
    <p:extLst>
      <p:ext uri="{BB962C8B-B14F-4D97-AF65-F5344CB8AC3E}">
        <p14:creationId xmlns:p14="http://schemas.microsoft.com/office/powerpoint/2010/main" val="2166176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First a message is received from a channel and the message is converted into something the external component understands.</a:t>
            </a:r>
          </a:p>
          <a:p>
            <a:r>
              <a:rPr lang="en-US" sz="1400" dirty="0">
                <a:solidFill>
                  <a:srgbClr val="3C5790"/>
                </a:solidFill>
              </a:rPr>
              <a:t>Finally the external API is invoked.</a:t>
            </a:r>
          </a:p>
        </p:txBody>
      </p:sp>
      <p:pic>
        <p:nvPicPr>
          <p:cNvPr id="3" name="Picture 2">
            <a:extLst>
              <a:ext uri="{FF2B5EF4-FFF2-40B4-BE49-F238E27FC236}">
                <a16:creationId xmlns:a16="http://schemas.microsoft.com/office/drawing/2014/main" id="{10CC7919-E211-4731-92FF-71D617D9FC6B}"/>
              </a:ext>
            </a:extLst>
          </p:cNvPr>
          <p:cNvPicPr>
            <a:picLocks noChangeAspect="1"/>
          </p:cNvPicPr>
          <p:nvPr/>
        </p:nvPicPr>
        <p:blipFill>
          <a:blip r:embed="rId3"/>
          <a:stretch>
            <a:fillRect/>
          </a:stretch>
        </p:blipFill>
        <p:spPr>
          <a:xfrm>
            <a:off x="1076325" y="2925762"/>
            <a:ext cx="6991350" cy="2257425"/>
          </a:xfrm>
          <a:prstGeom prst="rect">
            <a:avLst/>
          </a:prstGeom>
        </p:spPr>
      </p:pic>
    </p:spTree>
    <p:extLst>
      <p:ext uri="{BB962C8B-B14F-4D97-AF65-F5344CB8AC3E}">
        <p14:creationId xmlns:p14="http://schemas.microsoft.com/office/powerpoint/2010/main" val="2728390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Transaction boundaries are determined by the scope of a given thread’s responsibility, so the transactional context doesn’t propagate across an asynchronous channel.</a:t>
            </a:r>
          </a:p>
        </p:txBody>
      </p:sp>
      <p:pic>
        <p:nvPicPr>
          <p:cNvPr id="2" name="Picture 1">
            <a:extLst>
              <a:ext uri="{FF2B5EF4-FFF2-40B4-BE49-F238E27FC236}">
                <a16:creationId xmlns:a16="http://schemas.microsoft.com/office/drawing/2014/main" id="{ED1C1A44-7932-4D3B-B18A-11EC6837E945}"/>
              </a:ext>
            </a:extLst>
          </p:cNvPr>
          <p:cNvPicPr>
            <a:picLocks noChangeAspect="1"/>
          </p:cNvPicPr>
          <p:nvPr/>
        </p:nvPicPr>
        <p:blipFill>
          <a:blip r:embed="rId3"/>
          <a:stretch>
            <a:fillRect/>
          </a:stretch>
        </p:blipFill>
        <p:spPr>
          <a:xfrm>
            <a:off x="609600" y="3239893"/>
            <a:ext cx="8077200" cy="1580502"/>
          </a:xfrm>
          <a:prstGeom prst="rect">
            <a:avLst/>
          </a:prstGeom>
        </p:spPr>
      </p:pic>
    </p:spTree>
    <p:extLst>
      <p:ext uri="{BB962C8B-B14F-4D97-AF65-F5344CB8AC3E}">
        <p14:creationId xmlns:p14="http://schemas.microsoft.com/office/powerpoint/2010/main" val="1347193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Endpoints</a:t>
            </a:r>
            <a:r>
              <a:rPr lang="fr-CA" dirty="0">
                <a:solidFill>
                  <a:schemeClr val="bg1"/>
                </a:solidFill>
              </a:rPr>
              <a:t> and </a:t>
            </a:r>
            <a:r>
              <a:rPr lang="fr-CA" dirty="0" err="1">
                <a:solidFill>
                  <a:schemeClr val="bg1"/>
                </a:solidFill>
              </a:rPr>
              <a:t>Adapters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dirty="0">
                <a:solidFill>
                  <a:srgbClr val="3C5790"/>
                </a:solidFill>
              </a:rPr>
              <a:t>Spring Integration distribution includes support for following adapters:</a:t>
            </a:r>
          </a:p>
          <a:p>
            <a:pPr lvl="1"/>
            <a:r>
              <a:rPr lang="en-US" sz="1400" dirty="0">
                <a:solidFill>
                  <a:srgbClr val="3C5790"/>
                </a:solidFill>
              </a:rPr>
              <a:t>Filesystem, FTP, or Secured File Transfer Protocol (SFTP)</a:t>
            </a:r>
          </a:p>
          <a:p>
            <a:pPr lvl="1"/>
            <a:r>
              <a:rPr lang="en-US" sz="1400" dirty="0">
                <a:solidFill>
                  <a:srgbClr val="3C5790"/>
                </a:solidFill>
              </a:rPr>
              <a:t>User Datagram Protocol (UDP)</a:t>
            </a:r>
          </a:p>
          <a:p>
            <a:pPr lvl="1"/>
            <a:r>
              <a:rPr lang="en-US" sz="1400" dirty="0">
                <a:solidFill>
                  <a:srgbClr val="3C5790"/>
                </a:solidFill>
              </a:rPr>
              <a:t>Transmission Control Protocol (TCP)</a:t>
            </a:r>
          </a:p>
          <a:p>
            <a:pPr lvl="1"/>
            <a:r>
              <a:rPr lang="en-US" sz="1400" dirty="0">
                <a:solidFill>
                  <a:srgbClr val="3C5790"/>
                </a:solidFill>
              </a:rPr>
              <a:t>HTTP (Representational State Transfer [REST])</a:t>
            </a:r>
          </a:p>
          <a:p>
            <a:pPr lvl="1"/>
            <a:r>
              <a:rPr lang="en-US" sz="1400" dirty="0">
                <a:solidFill>
                  <a:srgbClr val="3C5790"/>
                </a:solidFill>
              </a:rPr>
              <a:t>Web services (SOAP)</a:t>
            </a:r>
          </a:p>
          <a:p>
            <a:pPr lvl="1"/>
            <a:r>
              <a:rPr lang="en-US" sz="1400" dirty="0">
                <a:solidFill>
                  <a:srgbClr val="3C5790"/>
                </a:solidFill>
              </a:rPr>
              <a:t>Mail (POP3 or IMAP for receiving, SMTP for sending)</a:t>
            </a:r>
          </a:p>
          <a:p>
            <a:pPr lvl="1"/>
            <a:r>
              <a:rPr lang="en-US" sz="1400" dirty="0">
                <a:solidFill>
                  <a:srgbClr val="3C5790"/>
                </a:solidFill>
              </a:rPr>
              <a:t>Java Message Service (JMS)</a:t>
            </a:r>
          </a:p>
          <a:p>
            <a:pPr lvl="1"/>
            <a:r>
              <a:rPr lang="en-US" sz="1400" dirty="0">
                <a:solidFill>
                  <a:srgbClr val="3C5790"/>
                </a:solidFill>
              </a:rPr>
              <a:t>Java Database Connectivity (JDBC)</a:t>
            </a:r>
          </a:p>
          <a:p>
            <a:pPr lvl="1"/>
            <a:r>
              <a:rPr lang="en-US" sz="1400" dirty="0">
                <a:solidFill>
                  <a:srgbClr val="3C5790"/>
                </a:solidFill>
              </a:rPr>
              <a:t>Java Management Extensions (JMX)</a:t>
            </a:r>
          </a:p>
          <a:p>
            <a:pPr lvl="1"/>
            <a:r>
              <a:rPr lang="en-US" sz="1400" dirty="0">
                <a:solidFill>
                  <a:srgbClr val="3C5790"/>
                </a:solidFill>
              </a:rPr>
              <a:t>Remote Method Invocation (RMI)</a:t>
            </a:r>
          </a:p>
          <a:p>
            <a:pPr lvl="1"/>
            <a:r>
              <a:rPr lang="en-US" sz="1400" dirty="0">
                <a:solidFill>
                  <a:srgbClr val="3C5790"/>
                </a:solidFill>
              </a:rPr>
              <a:t>Really Simple Syndication (RSS) feeds</a:t>
            </a:r>
          </a:p>
          <a:p>
            <a:pPr lvl="1"/>
            <a:r>
              <a:rPr lang="en-US" sz="1400" dirty="0">
                <a:solidFill>
                  <a:srgbClr val="3C5790"/>
                </a:solidFill>
              </a:rPr>
              <a:t>Twitter</a:t>
            </a:r>
          </a:p>
          <a:p>
            <a:pPr lvl="1"/>
            <a:r>
              <a:rPr lang="en-US" sz="1400" dirty="0">
                <a:solidFill>
                  <a:srgbClr val="3C5790"/>
                </a:solidFill>
              </a:rPr>
              <a:t>Extensible Messaging and Presence Protocol (XMPP)</a:t>
            </a:r>
          </a:p>
        </p:txBody>
      </p:sp>
    </p:spTree>
    <p:extLst>
      <p:ext uri="{BB962C8B-B14F-4D97-AF65-F5344CB8AC3E}">
        <p14:creationId xmlns:p14="http://schemas.microsoft.com/office/powerpoint/2010/main" val="1611362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Monitoring</a:t>
            </a: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Errors are signaled through exceptions.</a:t>
            </a:r>
          </a:p>
          <a:p>
            <a:r>
              <a:rPr lang="en-US" sz="1400" dirty="0">
                <a:solidFill>
                  <a:srgbClr val="3C5790"/>
                </a:solidFill>
              </a:rPr>
              <a:t>An exception aborts current execution, and forwards control to handler logic that can react to the exception.</a:t>
            </a:r>
          </a:p>
          <a:p>
            <a:r>
              <a:rPr lang="en-US" sz="1400" dirty="0">
                <a:solidFill>
                  <a:srgbClr val="3C5790"/>
                </a:solidFill>
              </a:rPr>
              <a:t>Errors that occur between multiple systems are very difficult to diagnose.</a:t>
            </a:r>
          </a:p>
          <a:p>
            <a:r>
              <a:rPr lang="en-US" sz="1400" dirty="0">
                <a:solidFill>
                  <a:srgbClr val="3C5790"/>
                </a:solidFill>
              </a:rPr>
              <a:t>Bellow is an example of process flow:</a:t>
            </a:r>
          </a:p>
          <a:p>
            <a:endParaRPr lang="en-US" sz="1400" dirty="0">
              <a:solidFill>
                <a:srgbClr val="3C5790"/>
              </a:solidFill>
            </a:endParaRPr>
          </a:p>
        </p:txBody>
      </p:sp>
      <p:pic>
        <p:nvPicPr>
          <p:cNvPr id="2" name="Picture 1">
            <a:extLst>
              <a:ext uri="{FF2B5EF4-FFF2-40B4-BE49-F238E27FC236}">
                <a16:creationId xmlns:a16="http://schemas.microsoft.com/office/drawing/2014/main" id="{72F43F5B-FDDB-4699-B06F-B4B5C038C75D}"/>
              </a:ext>
            </a:extLst>
          </p:cNvPr>
          <p:cNvPicPr>
            <a:picLocks noChangeAspect="1"/>
          </p:cNvPicPr>
          <p:nvPr/>
        </p:nvPicPr>
        <p:blipFill>
          <a:blip r:embed="rId3"/>
          <a:stretch>
            <a:fillRect/>
          </a:stretch>
        </p:blipFill>
        <p:spPr>
          <a:xfrm>
            <a:off x="533400" y="3276600"/>
            <a:ext cx="8153400" cy="1728636"/>
          </a:xfrm>
          <a:prstGeom prst="rect">
            <a:avLst/>
          </a:prstGeom>
        </p:spPr>
      </p:pic>
    </p:spTree>
    <p:extLst>
      <p:ext uri="{BB962C8B-B14F-4D97-AF65-F5344CB8AC3E}">
        <p14:creationId xmlns:p14="http://schemas.microsoft.com/office/powerpoint/2010/main" val="19496351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Spring Integration supports the concept of an error channel.</a:t>
            </a:r>
          </a:p>
          <a:p>
            <a:r>
              <a:rPr lang="en-US" sz="1400" dirty="0">
                <a:solidFill>
                  <a:srgbClr val="3C5790"/>
                </a:solidFill>
              </a:rPr>
              <a:t>If the thread sending the message to the channel is not the same as the thread of the one of the downstream handlers, any exception thrown by the handler will cause an error message to be sent to the error channel.</a:t>
            </a:r>
          </a:p>
        </p:txBody>
      </p:sp>
    </p:spTree>
    <p:extLst>
      <p:ext uri="{BB962C8B-B14F-4D97-AF65-F5344CB8AC3E}">
        <p14:creationId xmlns:p14="http://schemas.microsoft.com/office/powerpoint/2010/main" val="100397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The ability to manage the application is exposed through a management interface defined by a set of Management Beans (</a:t>
            </a:r>
            <a:r>
              <a:rPr lang="en-US" sz="1400" dirty="0" err="1">
                <a:solidFill>
                  <a:srgbClr val="3C5790"/>
                </a:solidFill>
              </a:rPr>
              <a:t>MBeans</a:t>
            </a:r>
            <a:r>
              <a:rPr lang="en-US" sz="1400" dirty="0">
                <a:solidFill>
                  <a:srgbClr val="3C5790"/>
                </a:solidFill>
              </a:rPr>
              <a:t>).</a:t>
            </a:r>
          </a:p>
          <a:p>
            <a:r>
              <a:rPr lang="en-US" sz="1400" dirty="0">
                <a:solidFill>
                  <a:srgbClr val="3C5790"/>
                </a:solidFill>
              </a:rPr>
              <a:t>The </a:t>
            </a:r>
            <a:r>
              <a:rPr lang="en-US" sz="1400" dirty="0" err="1">
                <a:solidFill>
                  <a:srgbClr val="3C5790"/>
                </a:solidFill>
              </a:rPr>
              <a:t>MBeans</a:t>
            </a:r>
            <a:r>
              <a:rPr lang="en-US" sz="1400" dirty="0">
                <a:solidFill>
                  <a:srgbClr val="3C5790"/>
                </a:solidFill>
              </a:rPr>
              <a:t> are registered in an </a:t>
            </a:r>
            <a:r>
              <a:rPr lang="en-US" sz="1400" dirty="0" err="1">
                <a:solidFill>
                  <a:srgbClr val="3C5790"/>
                </a:solidFill>
              </a:rPr>
              <a:t>MBean</a:t>
            </a:r>
            <a:r>
              <a:rPr lang="en-US" sz="1400" dirty="0">
                <a:solidFill>
                  <a:srgbClr val="3C5790"/>
                </a:solidFill>
              </a:rPr>
              <a:t> server with a name or </a:t>
            </a:r>
            <a:r>
              <a:rPr lang="en-US" sz="1400" dirty="0" err="1">
                <a:solidFill>
                  <a:srgbClr val="3C5790"/>
                </a:solidFill>
              </a:rPr>
              <a:t>ObjectName</a:t>
            </a:r>
            <a:r>
              <a:rPr lang="en-US" sz="1400" dirty="0">
                <a:solidFill>
                  <a:srgbClr val="3C5790"/>
                </a:solidFill>
              </a:rPr>
              <a:t>.</a:t>
            </a:r>
          </a:p>
          <a:p>
            <a:r>
              <a:rPr lang="en-US" sz="1400" dirty="0">
                <a:solidFill>
                  <a:srgbClr val="3C5790"/>
                </a:solidFill>
              </a:rPr>
              <a:t>The </a:t>
            </a:r>
            <a:r>
              <a:rPr lang="en-US" sz="1400" dirty="0" err="1">
                <a:solidFill>
                  <a:srgbClr val="3C5790"/>
                </a:solidFill>
              </a:rPr>
              <a:t>MBean</a:t>
            </a:r>
            <a:r>
              <a:rPr lang="en-US" sz="1400" dirty="0">
                <a:solidFill>
                  <a:srgbClr val="3C5790"/>
                </a:solidFill>
              </a:rPr>
              <a:t> may be accessed within the </a:t>
            </a:r>
            <a:r>
              <a:rPr lang="en-US" sz="1400" dirty="0" err="1">
                <a:solidFill>
                  <a:srgbClr val="3C5790"/>
                </a:solidFill>
              </a:rPr>
              <a:t>MBean</a:t>
            </a:r>
            <a:r>
              <a:rPr lang="en-US" sz="1400" dirty="0">
                <a:solidFill>
                  <a:srgbClr val="3C5790"/>
                </a:solidFill>
              </a:rPr>
              <a:t> server through a variety of protocols, including RMI, SNMP, and HTML.</a:t>
            </a:r>
          </a:p>
          <a:p>
            <a:r>
              <a:rPr lang="en-US" sz="1400" dirty="0">
                <a:solidFill>
                  <a:srgbClr val="3C5790"/>
                </a:solidFill>
              </a:rPr>
              <a:t>Spring integration has support for both monitoring and managing other applications that leverage JMX.</a:t>
            </a:r>
          </a:p>
        </p:txBody>
      </p:sp>
    </p:spTree>
    <p:extLst>
      <p:ext uri="{BB962C8B-B14F-4D97-AF65-F5344CB8AC3E}">
        <p14:creationId xmlns:p14="http://schemas.microsoft.com/office/powerpoint/2010/main" val="35961214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Monitoring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Spring Integration has several channel adapters for interacting with JMX.</a:t>
            </a:r>
          </a:p>
          <a:p>
            <a:r>
              <a:rPr lang="en-US" sz="1400" dirty="0">
                <a:solidFill>
                  <a:srgbClr val="3C5790"/>
                </a:solidFill>
              </a:rPr>
              <a:t>This includes a channel adapter for sending and receiving JMX notifications as well as adapters for monitoring </a:t>
            </a:r>
            <a:r>
              <a:rPr lang="en-US" sz="1400" dirty="0" err="1">
                <a:solidFill>
                  <a:srgbClr val="3C5790"/>
                </a:solidFill>
              </a:rPr>
              <a:t>MBean</a:t>
            </a:r>
            <a:r>
              <a:rPr lang="en-US" sz="1400" dirty="0">
                <a:solidFill>
                  <a:srgbClr val="3C5790"/>
                </a:solidFill>
              </a:rPr>
              <a:t> attributes values and invoking </a:t>
            </a:r>
            <a:r>
              <a:rPr lang="en-US" sz="1400" dirty="0" err="1">
                <a:solidFill>
                  <a:srgbClr val="3C5790"/>
                </a:solidFill>
              </a:rPr>
              <a:t>MBean</a:t>
            </a:r>
            <a:r>
              <a:rPr lang="en-US" sz="1400" dirty="0">
                <a:solidFill>
                  <a:srgbClr val="3C5790"/>
                </a:solidFill>
              </a:rPr>
              <a:t> operations.</a:t>
            </a:r>
          </a:p>
          <a:p>
            <a:r>
              <a:rPr lang="en-US" sz="1400" dirty="0">
                <a:solidFill>
                  <a:srgbClr val="3C5790"/>
                </a:solidFill>
              </a:rPr>
              <a:t>Adapters:</a:t>
            </a:r>
          </a:p>
          <a:p>
            <a:pPr lvl="1"/>
            <a:r>
              <a:rPr lang="en-US" sz="1400" dirty="0">
                <a:solidFill>
                  <a:srgbClr val="3C5790"/>
                </a:solidFill>
              </a:rPr>
              <a:t>Notification Listening channel adapter</a:t>
            </a:r>
          </a:p>
          <a:p>
            <a:pPr lvl="1"/>
            <a:r>
              <a:rPr lang="en-US" sz="1400" dirty="0">
                <a:solidFill>
                  <a:srgbClr val="3C5790"/>
                </a:solidFill>
              </a:rPr>
              <a:t>Notification Publishing channel adapter</a:t>
            </a:r>
          </a:p>
          <a:p>
            <a:pPr lvl="1"/>
            <a:r>
              <a:rPr lang="en-US" sz="1400" dirty="0">
                <a:solidFill>
                  <a:srgbClr val="3C5790"/>
                </a:solidFill>
              </a:rPr>
              <a:t>Attribute Polling channel adapter</a:t>
            </a:r>
          </a:p>
          <a:p>
            <a:pPr lvl="1"/>
            <a:r>
              <a:rPr lang="en-US" sz="1400" dirty="0">
                <a:solidFill>
                  <a:srgbClr val="3C5790"/>
                </a:solidFill>
              </a:rPr>
              <a:t>Operation Invoking channel adapter</a:t>
            </a:r>
          </a:p>
          <a:p>
            <a:pPr lvl="1"/>
            <a:r>
              <a:rPr lang="en-US" sz="1400" dirty="0">
                <a:solidFill>
                  <a:srgbClr val="3C5790"/>
                </a:solidFill>
              </a:rPr>
              <a:t>Operation Invoking outbound gateway</a:t>
            </a:r>
          </a:p>
        </p:txBody>
      </p:sp>
    </p:spTree>
    <p:extLst>
      <p:ext uri="{BB962C8B-B14F-4D97-AF65-F5344CB8AC3E}">
        <p14:creationId xmlns:p14="http://schemas.microsoft.com/office/powerpoint/2010/main" val="1946359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Conclusions</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Provide a simple model for implementing complex enterprise integration solutions.</a:t>
            </a:r>
          </a:p>
          <a:p>
            <a:r>
              <a:rPr lang="en-US" sz="1400" dirty="0">
                <a:solidFill>
                  <a:srgbClr val="3C5790"/>
                </a:solidFill>
              </a:rPr>
              <a:t>Facilitate asynchronous, message-driven behavior within a Spring-based application.</a:t>
            </a:r>
          </a:p>
          <a:p>
            <a:r>
              <a:rPr lang="en-US" sz="1400" dirty="0">
                <a:solidFill>
                  <a:srgbClr val="3C5790"/>
                </a:solidFill>
              </a:rPr>
              <a:t>Promote intuitive, incremental adoption for existing Spring users.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http://www.springsource.org/spring-integration</a:t>
            </a:r>
          </a:p>
          <a:p>
            <a:r>
              <a:rPr lang="en-US" sz="1600" dirty="0">
                <a:solidFill>
                  <a:schemeClr val="bg1"/>
                </a:solidFill>
              </a:rPr>
              <a:t>http://en.wikipedia.org/wiki/Enterprise_application_integration</a:t>
            </a:r>
          </a:p>
          <a:p>
            <a:r>
              <a:rPr lang="en-US" sz="1600" dirty="0">
                <a:solidFill>
                  <a:schemeClr val="bg1"/>
                </a:solidFill>
              </a:rPr>
              <a:t>Manning – Spring Integration in Action</a:t>
            </a:r>
          </a:p>
          <a:p>
            <a:r>
              <a:rPr lang="en-US" sz="1600" dirty="0" err="1">
                <a:solidFill>
                  <a:schemeClr val="bg1"/>
                </a:solidFill>
              </a:rPr>
              <a:t>Apress</a:t>
            </a:r>
            <a:r>
              <a:rPr lang="en-US" sz="1600" dirty="0">
                <a:solidFill>
                  <a:schemeClr val="bg1"/>
                </a:solidFill>
              </a:rPr>
              <a:t> – Pro Spring Integration</a:t>
            </a:r>
            <a:endParaRPr lang="fr-CA"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Enterprise Application </a:t>
            </a:r>
            <a:r>
              <a:rPr lang="fr-CA" dirty="0" err="1">
                <a:solidFill>
                  <a:schemeClr val="bg1"/>
                </a:solidFill>
              </a:rPr>
              <a:t>Integration</a:t>
            </a:r>
            <a:endParaRPr lang="fr-CA" dirty="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EAI is used to integrate a set of enterprise computer applications.</a:t>
            </a:r>
          </a:p>
          <a:p>
            <a:r>
              <a:rPr lang="en-US" sz="1400" dirty="0">
                <a:solidFill>
                  <a:srgbClr val="3C5790"/>
                </a:solidFill>
              </a:rPr>
              <a:t>EAI can be used for:</a:t>
            </a:r>
          </a:p>
          <a:p>
            <a:pPr lvl="1"/>
            <a:r>
              <a:rPr lang="en-US" sz="1400" dirty="0">
                <a:solidFill>
                  <a:srgbClr val="3C5790"/>
                </a:solidFill>
              </a:rPr>
              <a:t>data integration</a:t>
            </a:r>
          </a:p>
          <a:p>
            <a:pPr lvl="1"/>
            <a:r>
              <a:rPr lang="en-US" sz="1400" dirty="0">
                <a:solidFill>
                  <a:srgbClr val="3C5790"/>
                </a:solidFill>
              </a:rPr>
              <a:t>vendor independence</a:t>
            </a:r>
          </a:p>
          <a:p>
            <a:pPr lvl="1"/>
            <a:r>
              <a:rPr lang="en-US" sz="1400" dirty="0">
                <a:solidFill>
                  <a:srgbClr val="3C5790"/>
                </a:solidFill>
              </a:rPr>
              <a:t>common facade</a:t>
            </a:r>
          </a:p>
          <a:p>
            <a:endParaRPr lang="fr-CA" sz="1400" dirty="0">
              <a:solidFill>
                <a:srgbClr val="3C579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Enterprise Application </a:t>
            </a:r>
            <a:r>
              <a:rPr lang="fr-CA" dirty="0" err="1">
                <a:solidFill>
                  <a:schemeClr val="bg1"/>
                </a:solidFill>
              </a:rPr>
              <a:t>Integration</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219200"/>
          </a:xfrm>
        </p:spPr>
        <p:txBody>
          <a:bodyPr/>
          <a:lstStyle/>
          <a:p>
            <a:r>
              <a:rPr lang="en-US" sz="1400" dirty="0">
                <a:solidFill>
                  <a:srgbClr val="3C5790"/>
                </a:solidFill>
              </a:rPr>
              <a:t>Enterprise Integration Patterns describes the patterns used in the exchange of messages, as well as the patterns that provide the glue between applications.</a:t>
            </a:r>
          </a:p>
          <a:p>
            <a:r>
              <a:rPr lang="en-US" sz="1400" dirty="0">
                <a:solidFill>
                  <a:srgbClr val="3C5790"/>
                </a:solidFill>
              </a:rPr>
              <a:t>Only three base patterns make up enterprise integration patterns: Message, Message Channel, and Message Endpoint.</a:t>
            </a:r>
            <a:endParaRPr lang="fr-CA" sz="1400" dirty="0">
              <a:solidFill>
                <a:srgbClr val="3C5790"/>
              </a:solidFill>
            </a:endParaRPr>
          </a:p>
        </p:txBody>
      </p:sp>
      <p:pic>
        <p:nvPicPr>
          <p:cNvPr id="2" name="Picture 1">
            <a:extLst>
              <a:ext uri="{FF2B5EF4-FFF2-40B4-BE49-F238E27FC236}">
                <a16:creationId xmlns:a16="http://schemas.microsoft.com/office/drawing/2014/main" id="{D5BDD3BE-908E-4B55-AB35-903C4CBC2FD3}"/>
              </a:ext>
            </a:extLst>
          </p:cNvPr>
          <p:cNvPicPr>
            <a:picLocks noChangeAspect="1"/>
          </p:cNvPicPr>
          <p:nvPr/>
        </p:nvPicPr>
        <p:blipFill>
          <a:blip r:embed="rId3"/>
          <a:stretch>
            <a:fillRect/>
          </a:stretch>
        </p:blipFill>
        <p:spPr>
          <a:xfrm>
            <a:off x="1524000" y="3505200"/>
            <a:ext cx="5772150" cy="1609725"/>
          </a:xfrm>
          <a:prstGeom prst="rect">
            <a:avLst/>
          </a:prstGeom>
        </p:spPr>
      </p:pic>
    </p:spTree>
    <p:extLst>
      <p:ext uri="{BB962C8B-B14F-4D97-AF65-F5344CB8AC3E}">
        <p14:creationId xmlns:p14="http://schemas.microsoft.com/office/powerpoint/2010/main" val="1452076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Basics</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A message is a generic wrapper for any Java object combined with metadata.</a:t>
            </a:r>
          </a:p>
          <a:p>
            <a:r>
              <a:rPr lang="en-US" sz="1400" dirty="0">
                <a:solidFill>
                  <a:srgbClr val="3C5790"/>
                </a:solidFill>
              </a:rPr>
              <a:t>Messages can contain information in any format for the sending and receiving endpoints.</a:t>
            </a:r>
          </a:p>
          <a:p>
            <a:r>
              <a:rPr lang="en-US" sz="1400" dirty="0">
                <a:solidFill>
                  <a:srgbClr val="3C5790"/>
                </a:solidFill>
              </a:rPr>
              <a:t>Each message consists of </a:t>
            </a:r>
            <a:r>
              <a:rPr lang="en-US" sz="1400" b="1" dirty="0">
                <a:solidFill>
                  <a:srgbClr val="3C5790"/>
                </a:solidFill>
              </a:rPr>
              <a:t>headers</a:t>
            </a:r>
            <a:r>
              <a:rPr lang="en-US" sz="1400" dirty="0">
                <a:solidFill>
                  <a:srgbClr val="3C5790"/>
                </a:solidFill>
              </a:rPr>
              <a:t> and a </a:t>
            </a:r>
            <a:r>
              <a:rPr lang="en-US" sz="1400" b="1" dirty="0">
                <a:solidFill>
                  <a:srgbClr val="3C5790"/>
                </a:solidFill>
              </a:rPr>
              <a:t>payload</a:t>
            </a:r>
            <a:r>
              <a:rPr lang="en-US" sz="1400" dirty="0">
                <a:solidFill>
                  <a:srgbClr val="3C5790"/>
                </a:solidFill>
              </a:rPr>
              <a:t>.</a:t>
            </a:r>
          </a:p>
          <a:p>
            <a:r>
              <a:rPr lang="en-US" sz="1400" dirty="0">
                <a:solidFill>
                  <a:srgbClr val="3C5790"/>
                </a:solidFill>
              </a:rPr>
              <a:t>The header contains data that’s relevant to the messaging system, such as the </a:t>
            </a:r>
            <a:r>
              <a:rPr lang="en-US" sz="1400" b="1" dirty="0">
                <a:solidFill>
                  <a:srgbClr val="3C5790"/>
                </a:solidFill>
              </a:rPr>
              <a:t>Return</a:t>
            </a:r>
            <a:r>
              <a:rPr lang="en-US" sz="1400" dirty="0">
                <a:solidFill>
                  <a:srgbClr val="3C5790"/>
                </a:solidFill>
              </a:rPr>
              <a:t> </a:t>
            </a:r>
            <a:r>
              <a:rPr lang="en-US" sz="1400" b="1" dirty="0">
                <a:solidFill>
                  <a:srgbClr val="3C5790"/>
                </a:solidFill>
              </a:rPr>
              <a:t>Address</a:t>
            </a:r>
            <a:r>
              <a:rPr lang="en-US" sz="1400" dirty="0">
                <a:solidFill>
                  <a:srgbClr val="3C5790"/>
                </a:solidFill>
              </a:rPr>
              <a:t> or </a:t>
            </a:r>
            <a:r>
              <a:rPr lang="en-US" sz="1400" b="1" dirty="0">
                <a:solidFill>
                  <a:srgbClr val="3C5790"/>
                </a:solidFill>
              </a:rPr>
              <a:t>Correlation</a:t>
            </a:r>
            <a:r>
              <a:rPr lang="en-US" sz="1400" dirty="0">
                <a:solidFill>
                  <a:srgbClr val="3C5790"/>
                </a:solidFill>
              </a:rPr>
              <a:t> ID.</a:t>
            </a:r>
          </a:p>
          <a:p>
            <a:r>
              <a:rPr lang="en-US" sz="1400" dirty="0">
                <a:solidFill>
                  <a:srgbClr val="3C5790"/>
                </a:solidFill>
              </a:rPr>
              <a:t>The payload contains the actual data to be accessed or processed by the receiver.</a:t>
            </a:r>
          </a:p>
          <a:p>
            <a:endParaRPr lang="en-US" sz="1400" dirty="0">
              <a:solidFill>
                <a:srgbClr val="3C5790"/>
              </a:solidFill>
            </a:endParaRPr>
          </a:p>
        </p:txBody>
      </p:sp>
      <p:pic>
        <p:nvPicPr>
          <p:cNvPr id="2" name="Picture 1">
            <a:extLst>
              <a:ext uri="{FF2B5EF4-FFF2-40B4-BE49-F238E27FC236}">
                <a16:creationId xmlns:a16="http://schemas.microsoft.com/office/drawing/2014/main" id="{D96C264F-CFDF-46B1-8F40-04F2E971AF9C}"/>
              </a:ext>
            </a:extLst>
          </p:cNvPr>
          <p:cNvPicPr>
            <a:picLocks noChangeAspect="1"/>
          </p:cNvPicPr>
          <p:nvPr/>
        </p:nvPicPr>
        <p:blipFill>
          <a:blip r:embed="rId3"/>
          <a:stretch>
            <a:fillRect/>
          </a:stretch>
        </p:blipFill>
        <p:spPr>
          <a:xfrm>
            <a:off x="2667000" y="3733800"/>
            <a:ext cx="3333750" cy="2495550"/>
          </a:xfrm>
          <a:prstGeom prst="rect">
            <a:avLst/>
          </a:prstGeom>
        </p:spPr>
      </p:pic>
    </p:spTree>
    <p:extLst>
      <p:ext uri="{BB962C8B-B14F-4D97-AF65-F5344CB8AC3E}">
        <p14:creationId xmlns:p14="http://schemas.microsoft.com/office/powerpoint/2010/main" val="204395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Basics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724400"/>
          </a:xfrm>
        </p:spPr>
        <p:txBody>
          <a:bodyPr/>
          <a:lstStyle/>
          <a:p>
            <a:r>
              <a:rPr lang="en-US" sz="1400" dirty="0">
                <a:solidFill>
                  <a:srgbClr val="3C5790"/>
                </a:solidFill>
              </a:rPr>
              <a:t>A message channel is the component through which messages are moved.</a:t>
            </a:r>
          </a:p>
          <a:p>
            <a:r>
              <a:rPr lang="en-US" sz="1400" dirty="0">
                <a:solidFill>
                  <a:srgbClr val="3C5790"/>
                </a:solidFill>
              </a:rPr>
              <a:t>The channel effectively decouples the producer and consumer.</a:t>
            </a:r>
          </a:p>
          <a:p>
            <a:r>
              <a:rPr lang="en-US" sz="1400" dirty="0">
                <a:solidFill>
                  <a:srgbClr val="3C5790"/>
                </a:solidFill>
              </a:rPr>
              <a:t>There are 2 types of messaging scenarios: point-to-point, and publish/subscribe.</a:t>
            </a:r>
          </a:p>
          <a:p>
            <a:r>
              <a:rPr lang="en-US" sz="1400" b="1" dirty="0" err="1">
                <a:solidFill>
                  <a:srgbClr val="3C5790"/>
                </a:solidFill>
              </a:rPr>
              <a:t>MessageBuilder</a:t>
            </a:r>
            <a:r>
              <a:rPr lang="en-US" sz="1400" dirty="0">
                <a:solidFill>
                  <a:srgbClr val="3C5790"/>
                </a:solidFill>
              </a:rPr>
              <a:t> can be used to create Message objects.</a:t>
            </a:r>
          </a:p>
          <a:p>
            <a:r>
              <a:rPr lang="en-US" sz="1400" b="1" dirty="0">
                <a:solidFill>
                  <a:srgbClr val="3C5790"/>
                </a:solidFill>
              </a:rPr>
              <a:t>@</a:t>
            </a:r>
            <a:r>
              <a:rPr lang="en-US" sz="1400" b="1" dirty="0" err="1">
                <a:solidFill>
                  <a:srgbClr val="3C5790"/>
                </a:solidFill>
              </a:rPr>
              <a:t>ServiceActivator</a:t>
            </a:r>
            <a:r>
              <a:rPr lang="en-US" sz="1400" dirty="0">
                <a:solidFill>
                  <a:srgbClr val="3C5790"/>
                </a:solidFill>
              </a:rPr>
              <a:t> indicates that a method is capable of handling a message or message payload.</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828184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Basics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981200"/>
          </a:xfrm>
        </p:spPr>
        <p:txBody>
          <a:bodyPr/>
          <a:lstStyle/>
          <a:p>
            <a:r>
              <a:rPr lang="en-US" sz="1400" dirty="0">
                <a:solidFill>
                  <a:srgbClr val="3C5790"/>
                </a:solidFill>
              </a:rPr>
              <a:t>A message endpoint is the abstraction layer between the application code and the messaging framework.</a:t>
            </a:r>
          </a:p>
          <a:p>
            <a:r>
              <a:rPr lang="en-US" sz="1400" dirty="0">
                <a:solidFill>
                  <a:srgbClr val="3C5790"/>
                </a:solidFill>
              </a:rPr>
              <a:t>The main endpoint types supported by Spring Integration are:</a:t>
            </a:r>
          </a:p>
          <a:p>
            <a:pPr lvl="1"/>
            <a:r>
              <a:rPr lang="en-US" sz="1000" b="1" dirty="0">
                <a:solidFill>
                  <a:srgbClr val="3C5790"/>
                </a:solidFill>
              </a:rPr>
              <a:t>Transformer</a:t>
            </a:r>
            <a:r>
              <a:rPr lang="en-US" sz="1000" dirty="0">
                <a:solidFill>
                  <a:srgbClr val="3C5790"/>
                </a:solidFill>
              </a:rPr>
              <a:t>: converts the message into another format.</a:t>
            </a:r>
          </a:p>
          <a:p>
            <a:pPr lvl="1"/>
            <a:r>
              <a:rPr lang="en-US" sz="1000" b="1" dirty="0">
                <a:solidFill>
                  <a:srgbClr val="3C5790"/>
                </a:solidFill>
              </a:rPr>
              <a:t>Filter</a:t>
            </a:r>
            <a:r>
              <a:rPr lang="en-US" sz="1000" dirty="0">
                <a:solidFill>
                  <a:srgbClr val="3C5790"/>
                </a:solidFill>
              </a:rPr>
              <a:t>: Determines if the message should be passed to another channel.</a:t>
            </a:r>
          </a:p>
          <a:p>
            <a:pPr lvl="1"/>
            <a:r>
              <a:rPr lang="en-US" sz="1000" b="1" dirty="0">
                <a:solidFill>
                  <a:srgbClr val="3C5790"/>
                </a:solidFill>
              </a:rPr>
              <a:t>Router</a:t>
            </a:r>
            <a:r>
              <a:rPr lang="en-US" sz="1000" dirty="0">
                <a:solidFill>
                  <a:srgbClr val="3C5790"/>
                </a:solidFill>
              </a:rPr>
              <a:t>: Sends to channel based on criteria</a:t>
            </a:r>
          </a:p>
          <a:p>
            <a:pPr lvl="1"/>
            <a:r>
              <a:rPr lang="en-US" sz="1000" b="1" dirty="0">
                <a:solidFill>
                  <a:srgbClr val="3C5790"/>
                </a:solidFill>
              </a:rPr>
              <a:t>Splitter</a:t>
            </a:r>
            <a:r>
              <a:rPr lang="en-US" sz="1000" dirty="0">
                <a:solidFill>
                  <a:srgbClr val="3C5790"/>
                </a:solidFill>
              </a:rPr>
              <a:t>: generate multiple messages</a:t>
            </a:r>
          </a:p>
          <a:p>
            <a:pPr lvl="1"/>
            <a:r>
              <a:rPr lang="en-US" sz="1000" b="1" dirty="0">
                <a:solidFill>
                  <a:srgbClr val="3C5790"/>
                </a:solidFill>
              </a:rPr>
              <a:t>Aggregator</a:t>
            </a:r>
            <a:r>
              <a:rPr lang="en-US" sz="1000" dirty="0">
                <a:solidFill>
                  <a:srgbClr val="3C5790"/>
                </a:solidFill>
              </a:rPr>
              <a:t>: combine messages</a:t>
            </a:r>
          </a:p>
          <a:p>
            <a:pPr lvl="1"/>
            <a:r>
              <a:rPr lang="en-US" sz="1000" b="1" dirty="0">
                <a:solidFill>
                  <a:srgbClr val="3C5790"/>
                </a:solidFill>
              </a:rPr>
              <a:t>Service</a:t>
            </a:r>
            <a:r>
              <a:rPr lang="en-US" sz="1000" dirty="0">
                <a:solidFill>
                  <a:srgbClr val="3C5790"/>
                </a:solidFill>
              </a:rPr>
              <a:t> </a:t>
            </a:r>
            <a:r>
              <a:rPr lang="en-US" sz="1000" b="1" dirty="0">
                <a:solidFill>
                  <a:srgbClr val="3C5790"/>
                </a:solidFill>
              </a:rPr>
              <a:t>Activator</a:t>
            </a:r>
            <a:r>
              <a:rPr lang="en-US" sz="1000" dirty="0">
                <a:solidFill>
                  <a:srgbClr val="3C5790"/>
                </a:solidFill>
              </a:rPr>
              <a:t>: interface between message channel and service,</a:t>
            </a:r>
          </a:p>
          <a:p>
            <a:pPr lvl="1"/>
            <a:r>
              <a:rPr lang="en-US" sz="1000" b="1" dirty="0">
                <a:solidFill>
                  <a:srgbClr val="3C5790"/>
                </a:solidFill>
              </a:rPr>
              <a:t>Channel</a:t>
            </a:r>
            <a:r>
              <a:rPr lang="en-US" sz="1000" dirty="0">
                <a:solidFill>
                  <a:srgbClr val="3C5790"/>
                </a:solidFill>
              </a:rPr>
              <a:t> </a:t>
            </a:r>
            <a:r>
              <a:rPr lang="en-US" sz="1000" b="1" dirty="0">
                <a:solidFill>
                  <a:srgbClr val="3C5790"/>
                </a:solidFill>
              </a:rPr>
              <a:t>adapter</a:t>
            </a:r>
            <a:r>
              <a:rPr lang="en-US" sz="1000" dirty="0">
                <a:solidFill>
                  <a:srgbClr val="3C5790"/>
                </a:solidFill>
              </a:rPr>
              <a:t>: connects channel to external system.</a:t>
            </a:r>
          </a:p>
          <a:p>
            <a:endParaRPr lang="en-US" sz="1400" dirty="0">
              <a:solidFill>
                <a:srgbClr val="3C579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4101398"/>
            <a:ext cx="3505200" cy="1004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7748" y="5467417"/>
            <a:ext cx="5918852" cy="116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174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Basics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981200"/>
          </a:xfrm>
        </p:spPr>
        <p:txBody>
          <a:bodyPr/>
          <a:lstStyle/>
          <a:p>
            <a:r>
              <a:rPr lang="en-US" sz="1400" dirty="0">
                <a:solidFill>
                  <a:srgbClr val="3C5790"/>
                </a:solidFill>
              </a:rPr>
              <a:t>A message gateway is a connection that's specific to bidirectional messaging.</a:t>
            </a:r>
          </a:p>
          <a:p>
            <a:r>
              <a:rPr lang="en-US" sz="1400" dirty="0">
                <a:solidFill>
                  <a:srgbClr val="3C5790"/>
                </a:solidFill>
              </a:rPr>
              <a:t>Outbound gateways can be used for invoking web services and for synchronous request-reply interactions over JMS.</a:t>
            </a:r>
          </a:p>
        </p:txBody>
      </p:sp>
      <p:pic>
        <p:nvPicPr>
          <p:cNvPr id="2" name="Picture 1">
            <a:extLst>
              <a:ext uri="{FF2B5EF4-FFF2-40B4-BE49-F238E27FC236}">
                <a16:creationId xmlns:a16="http://schemas.microsoft.com/office/drawing/2014/main" id="{321486FD-DBE6-4D4E-91F4-A8C32C8CB81F}"/>
              </a:ext>
            </a:extLst>
          </p:cNvPr>
          <p:cNvPicPr>
            <a:picLocks noChangeAspect="1"/>
          </p:cNvPicPr>
          <p:nvPr/>
        </p:nvPicPr>
        <p:blipFill>
          <a:blip r:embed="rId3"/>
          <a:stretch>
            <a:fillRect/>
          </a:stretch>
        </p:blipFill>
        <p:spPr>
          <a:xfrm>
            <a:off x="1828800" y="2944812"/>
            <a:ext cx="5076825" cy="1428750"/>
          </a:xfrm>
          <a:prstGeom prst="rect">
            <a:avLst/>
          </a:prstGeom>
        </p:spPr>
      </p:pic>
      <p:pic>
        <p:nvPicPr>
          <p:cNvPr id="3" name="Picture 2">
            <a:extLst>
              <a:ext uri="{FF2B5EF4-FFF2-40B4-BE49-F238E27FC236}">
                <a16:creationId xmlns:a16="http://schemas.microsoft.com/office/drawing/2014/main" id="{9B7E8FA8-3C1A-4C5F-AAEF-5381C5E9322C}"/>
              </a:ext>
            </a:extLst>
          </p:cNvPr>
          <p:cNvPicPr>
            <a:picLocks noChangeAspect="1"/>
          </p:cNvPicPr>
          <p:nvPr/>
        </p:nvPicPr>
        <p:blipFill>
          <a:blip r:embed="rId4"/>
          <a:stretch>
            <a:fillRect/>
          </a:stretch>
        </p:blipFill>
        <p:spPr>
          <a:xfrm>
            <a:off x="1914331" y="4572000"/>
            <a:ext cx="5000625" cy="2009775"/>
          </a:xfrm>
          <a:prstGeom prst="rect">
            <a:avLst/>
          </a:prstGeom>
        </p:spPr>
      </p:pic>
    </p:spTree>
    <p:extLst>
      <p:ext uri="{BB962C8B-B14F-4D97-AF65-F5344CB8AC3E}">
        <p14:creationId xmlns:p14="http://schemas.microsoft.com/office/powerpoint/2010/main" val="4070900766"/>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5214</TotalTime>
  <Words>2277</Words>
  <Application>Microsoft Office PowerPoint</Application>
  <PresentationFormat>On-screen Show (4:3)</PresentationFormat>
  <Paragraphs>215</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Wingdings</vt:lpstr>
      <vt:lpstr>143</vt:lpstr>
      <vt:lpstr>Spring Integration</vt:lpstr>
      <vt:lpstr>Contents</vt:lpstr>
      <vt:lpstr>What is Spring Integration?</vt:lpstr>
      <vt:lpstr>Enterprise Application Integration</vt:lpstr>
      <vt:lpstr>Enterprise Application Integration (cont.)</vt:lpstr>
      <vt:lpstr>Basics</vt:lpstr>
      <vt:lpstr>Basics (cont.)</vt:lpstr>
      <vt:lpstr>Basics (cont.)</vt:lpstr>
      <vt:lpstr>Basics (cont.)</vt:lpstr>
      <vt:lpstr>Basics (cont.)</vt:lpstr>
      <vt:lpstr>Channels</vt:lpstr>
      <vt:lpstr>Channels (cont.)</vt:lpstr>
      <vt:lpstr>Channels (cont.)</vt:lpstr>
      <vt:lpstr>Transformations</vt:lpstr>
      <vt:lpstr>Transformations(cont.)</vt:lpstr>
      <vt:lpstr>Routing and Filtering</vt:lpstr>
      <vt:lpstr>Routing and Filtering(cont.)</vt:lpstr>
      <vt:lpstr>Routing and Filtering(cont.)</vt:lpstr>
      <vt:lpstr>Routing and Filtering(cont.)</vt:lpstr>
      <vt:lpstr>Endpoints and Adapters</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Endpoints and Adapters (cont.)</vt:lpstr>
      <vt:lpstr>Monitoring</vt:lpstr>
      <vt:lpstr>Monitoring (cont.)</vt:lpstr>
      <vt:lpstr>Monitoring (cont.)</vt:lpstr>
      <vt:lpstr>Monitoring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597</cp:revision>
  <dcterms:created xsi:type="dcterms:W3CDTF">2012-04-12T06:19:17Z</dcterms:created>
  <dcterms:modified xsi:type="dcterms:W3CDTF">2017-07-08T07:21:41Z</dcterms:modified>
</cp:coreProperties>
</file>