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45" r:id="rId5"/>
    <p:sldId id="443" r:id="rId6"/>
    <p:sldId id="446" r:id="rId7"/>
    <p:sldId id="444" r:id="rId8"/>
    <p:sldId id="450" r:id="rId9"/>
    <p:sldId id="451" r:id="rId10"/>
    <p:sldId id="452" r:id="rId11"/>
    <p:sldId id="454" r:id="rId12"/>
    <p:sldId id="455" r:id="rId13"/>
    <p:sldId id="456" r:id="rId14"/>
    <p:sldId id="457" r:id="rId15"/>
    <p:sldId id="458" r:id="rId16"/>
    <p:sldId id="459" r:id="rId17"/>
    <p:sldId id="461" r:id="rId18"/>
    <p:sldId id="462" r:id="rId19"/>
    <p:sldId id="460" r:id="rId20"/>
    <p:sldId id="465" r:id="rId21"/>
    <p:sldId id="463" r:id="rId22"/>
    <p:sldId id="466" r:id="rId23"/>
    <p:sldId id="467" r:id="rId24"/>
    <p:sldId id="468" r:id="rId25"/>
    <p:sldId id="464" r:id="rId26"/>
    <p:sldId id="469" r:id="rId27"/>
    <p:sldId id="447" r:id="rId28"/>
    <p:sldId id="449" r:id="rId29"/>
    <p:sldId id="448" r:id="rId30"/>
    <p:sldId id="470" r:id="rId31"/>
    <p:sldId id="472" r:id="rId32"/>
    <p:sldId id="474" r:id="rId33"/>
    <p:sldId id="473" r:id="rId34"/>
    <p:sldId id="476" r:id="rId35"/>
    <p:sldId id="475" r:id="rId36"/>
    <p:sldId id="478" r:id="rId37"/>
    <p:sldId id="477" r:id="rId38"/>
    <p:sldId id="479" r:id="rId39"/>
    <p:sldId id="480" r:id="rId40"/>
    <p:sldId id="481" r:id="rId41"/>
    <p:sldId id="483" r:id="rId42"/>
    <p:sldId id="482" r:id="rId43"/>
    <p:sldId id="484" r:id="rId44"/>
    <p:sldId id="485" r:id="rId45"/>
    <p:sldId id="486" r:id="rId46"/>
    <p:sldId id="487" r:id="rId47"/>
    <p:sldId id="488" r:id="rId48"/>
    <p:sldId id="495" r:id="rId49"/>
    <p:sldId id="489" r:id="rId50"/>
    <p:sldId id="490" r:id="rId51"/>
    <p:sldId id="491" r:id="rId52"/>
    <p:sldId id="492" r:id="rId53"/>
    <p:sldId id="493" r:id="rId54"/>
    <p:sldId id="496" r:id="rId55"/>
    <p:sldId id="259" r:id="rId56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19/08/2017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Streaming Data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Request/acknowledge pattern </a:t>
            </a:r>
            <a:r>
              <a:rPr lang="en-US" sz="1400" dirty="0">
                <a:solidFill>
                  <a:srgbClr val="3C5790"/>
                </a:solidFill>
              </a:rPr>
              <a:t>is used when we need an acknowledgement that the request was received.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Publish/subscribe pattern </a:t>
            </a:r>
            <a:r>
              <a:rPr lang="en-US" sz="1400" dirty="0">
                <a:solidFill>
                  <a:srgbClr val="3C5790"/>
                </a:solidFill>
              </a:rPr>
              <a:t>is a common for message based data systems.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messages are often sent to a topic and the message is sent to all the consumers subscribing to the topic.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By using the publish/subscribe pattern we’re able to decouple the sender of the data from its consumer.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937940F-9CB3-4693-AF69-B9ADA4CF6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037" y="3124200"/>
            <a:ext cx="6715125" cy="35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4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One-way pattern </a:t>
            </a:r>
            <a:r>
              <a:rPr lang="en-US" sz="1400" dirty="0">
                <a:solidFill>
                  <a:srgbClr val="3C5790"/>
                </a:solidFill>
              </a:rPr>
              <a:t>is used in cases where the client that makes the request doesn't need a response.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pattern is called also "fire and forgot".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major difference is that the service doesn't send back a response.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With the one-way pattern the client doesn't know whether the request was received by the service.</a:t>
            </a:r>
          </a:p>
        </p:txBody>
      </p:sp>
    </p:spTree>
    <p:extLst>
      <p:ext uri="{BB962C8B-B14F-4D97-AF65-F5344CB8AC3E}">
        <p14:creationId xmlns:p14="http://schemas.microsoft.com/office/powerpoint/2010/main" val="2443771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b="1" dirty="0">
                <a:solidFill>
                  <a:srgbClr val="3C5790"/>
                </a:solidFill>
              </a:rPr>
              <a:t>stream pattern </a:t>
            </a:r>
            <a:r>
              <a:rPr lang="en-US" sz="1400" dirty="0">
                <a:solidFill>
                  <a:srgbClr val="3C5790"/>
                </a:solidFill>
              </a:rPr>
              <a:t>the client makes a request to a service that may or may not return a response.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service becomes the client.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4B1A2B-995B-4157-8AA1-E142DEC86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95600"/>
            <a:ext cx="58959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31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Message Queue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Common message services are RabbitMQ, </a:t>
            </a:r>
            <a:r>
              <a:rPr lang="en-US" sz="1400" dirty="0" err="1">
                <a:solidFill>
                  <a:srgbClr val="3C5790"/>
                </a:solidFill>
              </a:rPr>
              <a:t>ActiveMQ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HornetQ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ZeroMQ</a:t>
            </a:r>
            <a:r>
              <a:rPr lang="en-US" sz="1400" dirty="0">
                <a:solidFill>
                  <a:srgbClr val="3C5790"/>
                </a:solidFill>
              </a:rPr>
              <a:t>, Kafka.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Message queue has 3 components: producer, broker and consumer.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674DD7-B15D-42A1-9DCF-06690A75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925" y="3657600"/>
            <a:ext cx="622935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7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Message Queue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broker is not the message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producer sends a message to a broker.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broker puts the message into a queue.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consumer reads the message from the broker.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F9AC1C-0B08-4A41-93D2-8BC7F76D7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212" y="3429000"/>
            <a:ext cx="7267575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62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Message Queue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4CB592-951D-4696-B4DC-FAE731CF8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05000"/>
            <a:ext cx="6300788" cy="486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6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Message Queue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DAF72F-4166-4914-8DF0-BD83BDFA2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81200"/>
            <a:ext cx="6172200" cy="469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41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Message Queue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producer sends messages to a broker and the consumer reads messages from the broker.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3 common semantic guarantees specific to message queue products: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At most once</a:t>
            </a:r>
            <a:r>
              <a:rPr lang="en-US" sz="1400" dirty="0">
                <a:solidFill>
                  <a:srgbClr val="3C5790"/>
                </a:solidFill>
              </a:rPr>
              <a:t>: message may get lost, but it will never be reread by a consumer.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At least once</a:t>
            </a:r>
            <a:r>
              <a:rPr lang="en-US" sz="1400" dirty="0">
                <a:solidFill>
                  <a:srgbClr val="3C5790"/>
                </a:solidFill>
              </a:rPr>
              <a:t>: message will never be lost, but it may be reread by a consumer.</a:t>
            </a:r>
          </a:p>
          <a:p>
            <a:pPr lvl="1"/>
            <a:r>
              <a:rPr lang="en-US" sz="1400" b="1" dirty="0">
                <a:solidFill>
                  <a:srgbClr val="3C5790"/>
                </a:solidFill>
              </a:rPr>
              <a:t>Exactly-once</a:t>
            </a:r>
            <a:r>
              <a:rPr lang="en-US" sz="1400" dirty="0">
                <a:solidFill>
                  <a:srgbClr val="3C5790"/>
                </a:solidFill>
              </a:rPr>
              <a:t>: message is never lost and is read by a consumer once and only once.</a:t>
            </a:r>
          </a:p>
        </p:txBody>
      </p:sp>
    </p:spTree>
    <p:extLst>
      <p:ext uri="{BB962C8B-B14F-4D97-AF65-F5344CB8AC3E}">
        <p14:creationId xmlns:p14="http://schemas.microsoft.com/office/powerpoint/2010/main" val="316221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analysis tier is designed to gather data from the collection tier and make it available to be moved through the rest of the streaming architecture. 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model is called the </a:t>
            </a:r>
            <a:r>
              <a:rPr lang="en-US" sz="1400" b="1" dirty="0">
                <a:solidFill>
                  <a:srgbClr val="3C5790"/>
                </a:solidFill>
              </a:rPr>
              <a:t>continuous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query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model</a:t>
            </a:r>
            <a:r>
              <a:rPr lang="en-US" sz="1400" dirty="0">
                <a:solidFill>
                  <a:srgbClr val="3C5790"/>
                </a:solidFill>
              </a:rPr>
              <a:t>, meaning the query is constantly being evaluated as new data arrives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94CD4-7314-492F-B9BA-CBD4FB801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351" y="3200400"/>
            <a:ext cx="3706498" cy="321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6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7C273-C9D5-4B2D-8D63-74334B32F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04999"/>
            <a:ext cx="5791200" cy="48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6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240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are Real-time </a:t>
            </a:r>
            <a:r>
              <a:rPr lang="fr-CA" sz="1600" dirty="0" err="1">
                <a:solidFill>
                  <a:srgbClr val="3C5790"/>
                </a:solidFill>
              </a:rPr>
              <a:t>systems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Collecting</a:t>
            </a:r>
            <a:r>
              <a:rPr lang="fr-CA" sz="1600" dirty="0">
                <a:solidFill>
                  <a:srgbClr val="3C5790"/>
                </a:solidFill>
              </a:rPr>
              <a:t> Data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Message Queue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Analysis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Tier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Storing</a:t>
            </a:r>
            <a:r>
              <a:rPr lang="fr-CA" sz="1600" dirty="0">
                <a:solidFill>
                  <a:srgbClr val="3C5790"/>
                </a:solidFill>
              </a:rPr>
              <a:t> Data</a:t>
            </a:r>
          </a:p>
          <a:p>
            <a:r>
              <a:rPr lang="fr-CA" sz="1600" dirty="0">
                <a:solidFill>
                  <a:srgbClr val="3C5790"/>
                </a:solidFill>
              </a:rPr>
              <a:t>Data Access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Bibliography</a:t>
            </a: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36B5D-AB9A-4359-85C3-FD62ED001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143125"/>
            <a:ext cx="851535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26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FAAEEE-443F-4054-AC47-8AB1DDD7B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71" y="2057400"/>
            <a:ext cx="7719527" cy="464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6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29838C-4FE5-42BD-9119-E540854A8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6518"/>
            <a:ext cx="7372350" cy="473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82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BEC7D-8901-41C8-BE72-DEC9F93D6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981200"/>
            <a:ext cx="5867400" cy="43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7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5976A-93F3-4D04-ADB3-9B26B3CA7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362200"/>
            <a:ext cx="64293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234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084185-75BE-4ACA-A632-D87312392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57400"/>
            <a:ext cx="6810375" cy="447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185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Analysis Tier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EACAA5-A725-4452-96DE-90A4793B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362200"/>
            <a:ext cx="83629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38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will be times when we need to have the data you’re processing in your streaming  system stored in a storage system designed for a non-streaming scenarios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1D8B2D-24FE-4001-ACA3-C4F5C6E08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287" y="2895600"/>
            <a:ext cx="6829425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4057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Writing to Amazon S3, HDFS, HBase, or many traditional </a:t>
            </a:r>
            <a:r>
              <a:rPr lang="en-US" sz="1400" dirty="0" err="1">
                <a:solidFill>
                  <a:srgbClr val="3C5790"/>
                </a:solidFill>
              </a:rPr>
              <a:t>RDBMSes</a:t>
            </a:r>
            <a:r>
              <a:rPr lang="en-US" sz="1400" dirty="0">
                <a:solidFill>
                  <a:srgbClr val="3C5790"/>
                </a:solidFill>
              </a:rPr>
              <a:t> would be considered writing to a non-streaming data store.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61977-1BDF-4E75-BEBC-E5FF352CD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7312" y="2743200"/>
            <a:ext cx="6429375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194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building a streaming analysis system, the goal is to be able to take action on the data in real time.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97AB6-166B-4999-AE41-2AE4FEE8B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7315200" cy="419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59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Real-time </a:t>
            </a:r>
            <a:r>
              <a:rPr lang="fr-CA" dirty="0" err="1">
                <a:solidFill>
                  <a:schemeClr val="bg1"/>
                </a:solidFill>
              </a:rPr>
              <a:t>systems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90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real-time system has been described as one which "controls an environment by receiving data, processing them, and returning the results sufficiently quickly to affect the environment at that time."</a:t>
            </a:r>
          </a:p>
          <a:p>
            <a:r>
              <a:rPr lang="en-US" sz="1500" dirty="0">
                <a:solidFill>
                  <a:srgbClr val="3C5790"/>
                </a:solidFill>
              </a:rPr>
              <a:t>Real-time systems are classified as hard, soft, and near.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B84627-3074-41D1-AEC3-738E8E7E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62" y="3686175"/>
            <a:ext cx="832485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embedded data store will live on the same node as the stream processor.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stream processor nodes are performing many roles stream processing, local data storage, and serving data to a data access tier.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Storage products: SQLite, </a:t>
            </a:r>
            <a:r>
              <a:rPr lang="en-US" sz="1400" dirty="0" err="1">
                <a:solidFill>
                  <a:srgbClr val="3C5790"/>
                </a:solidFill>
              </a:rPr>
              <a:t>RocksDB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LevelDB</a:t>
            </a:r>
            <a:r>
              <a:rPr lang="en-US" sz="1400" dirty="0">
                <a:solidFill>
                  <a:srgbClr val="3C5790"/>
                </a:solidFill>
              </a:rPr>
              <a:t>, LMDB, </a:t>
            </a:r>
            <a:r>
              <a:rPr lang="en-US" sz="1400" dirty="0" err="1">
                <a:solidFill>
                  <a:srgbClr val="3C5790"/>
                </a:solidFill>
              </a:rPr>
              <a:t>Perset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pPr marL="0" indent="0">
              <a:buNone/>
            </a:pPr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141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the </a:t>
            </a:r>
            <a:r>
              <a:rPr lang="en-US" sz="1400" b="1" dirty="0">
                <a:solidFill>
                  <a:srgbClr val="3C5790"/>
                </a:solidFill>
              </a:rPr>
              <a:t>read-through</a:t>
            </a:r>
            <a:r>
              <a:rPr lang="en-US" sz="1400" dirty="0">
                <a:solidFill>
                  <a:srgbClr val="3C5790"/>
                </a:solidFill>
              </a:rPr>
              <a:t> strategy the caching system reads data from a persistent store when it’s asked for a cached entry that isn’t in the cache.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813570-3579-4A94-87AA-AF48BEF24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2514600"/>
            <a:ext cx="4800600" cy="42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016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goal of </a:t>
            </a:r>
            <a:r>
              <a:rPr lang="en-US" sz="1400" b="1" dirty="0">
                <a:solidFill>
                  <a:srgbClr val="3C5790"/>
                </a:solidFill>
              </a:rPr>
              <a:t>refresh-ahead </a:t>
            </a:r>
            <a:r>
              <a:rPr lang="en-US" sz="1400" dirty="0">
                <a:solidFill>
                  <a:srgbClr val="3C5790"/>
                </a:solidFill>
              </a:rPr>
              <a:t>strategy is for the cache to refresh recently accessed data before it’s expired and evicted.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Keeping this level of fine-grained coordination may be hard to do with a stream of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276639-793D-436C-9484-A4E9AE3A3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19400"/>
            <a:ext cx="5886450" cy="380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035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This </a:t>
            </a:r>
            <a:r>
              <a:rPr lang="en-US" sz="1400" b="1" dirty="0">
                <a:solidFill>
                  <a:srgbClr val="3C5790"/>
                </a:solidFill>
              </a:rPr>
              <a:t>write-through</a:t>
            </a:r>
            <a:r>
              <a:rPr lang="en-US" sz="1400" dirty="0">
                <a:solidFill>
                  <a:srgbClr val="3C5790"/>
                </a:solidFill>
              </a:rPr>
              <a:t> strategy has the caching system write updated data through to the backing store, eliminating the need for an out-of-band process to write data to the backing store or load changes into the cache.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0836F6-EEE8-405D-9238-82156C8E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64498"/>
            <a:ext cx="5905500" cy="346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b="1" dirty="0">
                <a:solidFill>
                  <a:srgbClr val="3C5790"/>
                </a:solidFill>
              </a:rPr>
              <a:t>write-around</a:t>
            </a:r>
            <a:r>
              <a:rPr lang="en-US" sz="1400" dirty="0">
                <a:solidFill>
                  <a:srgbClr val="3C5790"/>
                </a:solidFill>
              </a:rPr>
              <a:t> strategy the idea is that the process of updating a persistent store that the cache is representing happens out of band of the cache. Out of band refers to the updating of the cache happening in the background.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46DA9E-9615-4879-88D8-DC94AEF5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19400"/>
            <a:ext cx="60102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69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</a:t>
            </a:r>
            <a:r>
              <a:rPr lang="en-US" sz="1400" b="1" dirty="0">
                <a:solidFill>
                  <a:srgbClr val="3C5790"/>
                </a:solidFill>
              </a:rPr>
              <a:t>write-back</a:t>
            </a:r>
            <a:r>
              <a:rPr lang="en-US" sz="1400" dirty="0">
                <a:solidFill>
                  <a:srgbClr val="3C5790"/>
                </a:solidFill>
              </a:rPr>
              <a:t> strategy, the caching system eventually writes the new data to the persistent store. Unlike write-through, where the data is immediately written, with write-back the write to the cache is acknowledged, and then in the background the updated or new data is written to the persistent store.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FC4DDA-61D3-48AF-B7FA-9B0EC89E2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56" y="3046445"/>
            <a:ext cx="5881687" cy="362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342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Some systems in this space, such as </a:t>
            </a:r>
            <a:r>
              <a:rPr lang="en-US" sz="1400" dirty="0" err="1">
                <a:solidFill>
                  <a:srgbClr val="3C5790"/>
                </a:solidFill>
              </a:rPr>
              <a:t>EHCache</a:t>
            </a:r>
            <a:r>
              <a:rPr lang="en-US" sz="1400" dirty="0">
                <a:solidFill>
                  <a:srgbClr val="3C5790"/>
                </a:solidFill>
              </a:rPr>
              <a:t>, do provide ways of extending it to support read-through, write-through, and write-behind functionality.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Common caching products: </a:t>
            </a:r>
            <a:r>
              <a:rPr lang="en-US" sz="1400" dirty="0" err="1">
                <a:solidFill>
                  <a:srgbClr val="3C5790"/>
                </a:solidFill>
              </a:rPr>
              <a:t>Memcached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EHCache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Hazelcast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Redis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85070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Storing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In-memory databases (IMDBs) are sometimes called in-memory database management systems and in-memory data grids (IMDGs).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Unlike the caching systems, IMDBs and IMDGs are designed to use disk for the non-volatile persistence of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Common products: </a:t>
            </a:r>
            <a:r>
              <a:rPr lang="en-US" sz="1400" dirty="0" err="1">
                <a:solidFill>
                  <a:srgbClr val="3C5790"/>
                </a:solidFill>
              </a:rPr>
              <a:t>MemSQL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VoltDB</a:t>
            </a:r>
            <a:r>
              <a:rPr lang="en-US" sz="1400" dirty="0">
                <a:solidFill>
                  <a:srgbClr val="3C5790"/>
                </a:solidFill>
              </a:rPr>
              <a:t>, Aerospike, Apache Geode, Couchbase, Apache Ignite, </a:t>
            </a:r>
            <a:r>
              <a:rPr lang="en-US" sz="1400" dirty="0" err="1">
                <a:solidFill>
                  <a:srgbClr val="3C5790"/>
                </a:solidFill>
              </a:rPr>
              <a:t>Hazelcast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Infinispan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135825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support pushing data to a client and/or the client pulling data from our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Beyond generic push or pull, there are 4 common patterns: Data Sync, RMI/RPC, Simple Messaging, and Publish-Subscribe.</a:t>
            </a:r>
          </a:p>
        </p:txBody>
      </p:sp>
    </p:spTree>
    <p:extLst>
      <p:ext uri="{BB962C8B-B14F-4D97-AF65-F5344CB8AC3E}">
        <p14:creationId xmlns:p14="http://schemas.microsoft.com/office/powerpoint/2010/main" val="31845434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streaming API watches (there may be a notification mechanism) for changes to the data store the analysis tier is writing to and then sends the updates to the streaming client.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A0671-1170-4D5A-ADBD-F77EDBFBD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390" y="2743200"/>
            <a:ext cx="7160419" cy="372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77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are Real-time </a:t>
            </a:r>
            <a:r>
              <a:rPr lang="fr-CA" dirty="0" err="1">
                <a:solidFill>
                  <a:schemeClr val="bg1"/>
                </a:solidFill>
              </a:rPr>
              <a:t>systems</a:t>
            </a:r>
            <a:r>
              <a:rPr lang="fr-CA" dirty="0">
                <a:solidFill>
                  <a:schemeClr val="bg1"/>
                </a:solidFill>
              </a:rPr>
              <a:t> ?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1C8BF1-BB90-4EA5-96A7-F42416667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209800"/>
            <a:ext cx="6934200" cy="423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22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8194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Benefits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protocol.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client has a complete data set.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client always has a consistent view of the data that is the most current.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Drawbacks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data set may be large and require significant bandwidth to transfer.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data set may not fit on the device it is being transferred to.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Need to resolve data version conflicts.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Need to determine a merge policy so you know how to handle data changes made by the client with those made by the server.</a:t>
            </a:r>
          </a:p>
        </p:txBody>
      </p:sp>
    </p:spTree>
    <p:extLst>
      <p:ext uri="{BB962C8B-B14F-4D97-AF65-F5344CB8AC3E}">
        <p14:creationId xmlns:p14="http://schemas.microsoft.com/office/powerpoint/2010/main" val="33005041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the Remote Method Invocation (RMI)/Remote Procedure Call (RPC) communication pattern, the API server invokes or calls a method on a connected client when new data arrives or when a condition is met that is of interest to the client.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4A7C35-FD54-4A45-91DF-31E8E6E31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873829"/>
            <a:ext cx="6281738" cy="369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83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667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Benefits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protocol.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Client can perform other processing and then react when a handler is called.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Drawbacks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Detecting failures is hard—what if the client isn’t available? How can the client know the server didn’t receive new data?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Frequency of updates may overwhelm a client.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How does the API handle client failures?</a:t>
            </a:r>
          </a:p>
        </p:txBody>
      </p:sp>
    </p:spTree>
    <p:extLst>
      <p:ext uri="{BB962C8B-B14F-4D97-AF65-F5344CB8AC3E}">
        <p14:creationId xmlns:p14="http://schemas.microsoft.com/office/powerpoint/2010/main" val="8325227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the Simple Messaging communication pattern the client initiates a request to the streaming API asking for the most recent data, and the API responds with the latest data.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6955A2-1A94-4E7F-9D9F-B0F674AB8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6034088" cy="395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9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743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Benefits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Simple protocol and API call for the consumer to make.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Only the most recent data is sent to the client.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client only has to keep track of a little metadata to continue getting the most recent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API doesn’t have to keep track of any client state.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Drawbacks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protocol can be chatty because the client may continue making constant calls for the new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 is no mechanism to alert the client to the existence of new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payload of new data may be large if the client was offline for an extended period of time or the velocity of the data is large.</a:t>
            </a:r>
          </a:p>
        </p:txBody>
      </p:sp>
    </p:spTree>
    <p:extLst>
      <p:ext uri="{BB962C8B-B14F-4D97-AF65-F5344CB8AC3E}">
        <p14:creationId xmlns:p14="http://schemas.microsoft.com/office/powerpoint/2010/main" val="28096302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With the Publish-Subscribe pattern the client subscribes to a particular channel, and the API then sends messages to all clients subscribed to that channel when the data changes.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50AE5-A18A-4B25-8AF3-180D90830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667000"/>
            <a:ext cx="5715000" cy="360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188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362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Benefits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client can perform other processing and then react when data arrives.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client doesn’t need to maintain any metadata about the current data.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API can optimize how it handles sending data to multiple clients.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Drawbacks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There’s a more complex protocol for the API.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The API has to keep track of all metadata related to the clients, and must have the ability to distribute this across API servers in the event of a failure.</a:t>
            </a:r>
          </a:p>
        </p:txBody>
      </p:sp>
    </p:spTree>
    <p:extLst>
      <p:ext uri="{BB962C8B-B14F-4D97-AF65-F5344CB8AC3E}">
        <p14:creationId xmlns:p14="http://schemas.microsoft.com/office/powerpoint/2010/main" val="4315722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Webhooks</a:t>
            </a:r>
            <a:r>
              <a:rPr lang="en-US" sz="1400" dirty="0">
                <a:solidFill>
                  <a:srgbClr val="3C5790"/>
                </a:solidFill>
              </a:rPr>
              <a:t> have been around since 2007. Though not an official W3C standard, they’ve been adopted by many as a way for a client to register a user-defined HTTP endpoint to be called when new data arrives or a condition is met.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E3726-473C-4261-BE1B-F6990F6A6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816290"/>
            <a:ext cx="583196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653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09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HTTP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Long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Polling</a:t>
            </a:r>
            <a:r>
              <a:rPr lang="en-US" sz="1400" dirty="0">
                <a:solidFill>
                  <a:srgbClr val="3C5790"/>
                </a:solidFill>
              </a:rPr>
              <a:t> involves the client making a connection to the server (in this case the streaming API server), the connection being held open, and the data being sent to the client as it is available.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19A961-EDBC-4BF7-B294-0BC3144D5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603241"/>
            <a:ext cx="6553200" cy="41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8717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685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Server-sent events (SSE) </a:t>
            </a:r>
            <a:r>
              <a:rPr lang="en-US" sz="1400" dirty="0">
                <a:solidFill>
                  <a:srgbClr val="3C5790"/>
                </a:solidFill>
              </a:rPr>
              <a:t>was developed and the subsequent W3C recommendation established in 2015 as an improvement over HTTP Long Polling.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50E257-46EB-4E5C-B70F-AE0C0C6D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590800"/>
            <a:ext cx="4955365" cy="413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29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Architecture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A748C-39E0-4A2B-8EE2-0F9C2E109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937438"/>
            <a:ext cx="6471648" cy="48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12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676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Unlike Long Polling, where the connection is closed and reopened for every message, in this case all the events are sent over the same connection.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results in more efficient network utilization and allows the client to do other processing while waiting for events to arrive.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still requires a client to maintain the connection, though.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second mode that SSE supports is </a:t>
            </a:r>
            <a:r>
              <a:rPr lang="en-US" sz="1400" b="1" dirty="0">
                <a:solidFill>
                  <a:srgbClr val="3C5790"/>
                </a:solidFill>
              </a:rPr>
              <a:t>connectionless push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05227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65A73-5BB4-42F5-A7E6-EA8DD886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5260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765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4321629" cy="9144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WebSockets</a:t>
            </a:r>
            <a:r>
              <a:rPr lang="en-US" sz="1400" dirty="0">
                <a:solidFill>
                  <a:srgbClr val="3C5790"/>
                </a:solidFill>
              </a:rPr>
              <a:t> has been around since 2011.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It’s a full-duplex protocol that uses TCP for the communication transport.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major desktop and mobile browsers support it.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2BE198-8590-4ECE-B593-326E65AD3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959909"/>
            <a:ext cx="3581400" cy="489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991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3EB73-901C-4159-A2F4-C6DADFD36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2514600"/>
            <a:ext cx="84296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649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Data Access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906F84-E865-4D08-8F00-6099B4C77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8153400" cy="465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0479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https://en.wikipedia.org/wiki/Real-time_computing</a:t>
            </a:r>
          </a:p>
          <a:p>
            <a:r>
              <a:rPr lang="en-US" sz="1600" dirty="0">
                <a:solidFill>
                  <a:schemeClr val="bg1"/>
                </a:solidFill>
              </a:rPr>
              <a:t>Manning – Streaming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Architecture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37C24E-7061-4CD0-B9CA-03E6710F4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57400"/>
            <a:ext cx="6867525" cy="464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37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895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collection tier is our entry point for bringing data into our streaming system.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Interaction patterns: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Request/response pattern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Publish/subscribe pattern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One-way pattern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Request/acknowledge pattern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Stream pattern</a:t>
            </a:r>
          </a:p>
        </p:txBody>
      </p:sp>
    </p:spTree>
    <p:extLst>
      <p:ext uri="{BB962C8B-B14F-4D97-AF65-F5344CB8AC3E}">
        <p14:creationId xmlns:p14="http://schemas.microsoft.com/office/powerpoint/2010/main" val="1594811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3716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Request/response pattern </a:t>
            </a:r>
            <a:r>
              <a:rPr lang="en-US" sz="1400" dirty="0">
                <a:solidFill>
                  <a:srgbClr val="3C5790"/>
                </a:solidFill>
              </a:rPr>
              <a:t>is used when the client must have an immediate response or wants the service to complete a task without delay.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F78FD3-0838-44D0-A18A-FB3E07A68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2819400"/>
            <a:ext cx="5010150" cy="26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15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Collecting Data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Sometimes client makes the request and then continues on with other processing while the service is processing the request.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pattern is called </a:t>
            </a:r>
            <a:r>
              <a:rPr lang="en-US" sz="1400" b="1" dirty="0">
                <a:solidFill>
                  <a:srgbClr val="3C5790"/>
                </a:solidFill>
              </a:rPr>
              <a:t>half-</a:t>
            </a:r>
            <a:r>
              <a:rPr lang="en-US" sz="1400" b="1" dirty="0" err="1">
                <a:solidFill>
                  <a:srgbClr val="3C5790"/>
                </a:solidFill>
              </a:rPr>
              <a:t>async</a:t>
            </a:r>
            <a:r>
              <a:rPr lang="en-US" sz="1400" dirty="0">
                <a:solidFill>
                  <a:srgbClr val="3C5790"/>
                </a:solidFill>
              </a:rPr>
              <a:t> because one half of the request response is done asynchronously.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C1731-7A61-45D5-A08A-55961D606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900" y="2788298"/>
            <a:ext cx="5105400" cy="383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1826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8245</TotalTime>
  <Words>1931</Words>
  <Application>Microsoft Office PowerPoint</Application>
  <PresentationFormat>On-screen Show (4:3)</PresentationFormat>
  <Paragraphs>167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Arial</vt:lpstr>
      <vt:lpstr>Calibri</vt:lpstr>
      <vt:lpstr>143</vt:lpstr>
      <vt:lpstr>Streaming Data</vt:lpstr>
      <vt:lpstr>Contents</vt:lpstr>
      <vt:lpstr>What are Real-time systems ?</vt:lpstr>
      <vt:lpstr>What are Real-time systems ? (cont.)</vt:lpstr>
      <vt:lpstr>Architecture</vt:lpstr>
      <vt:lpstr>Architecture (cont.)</vt:lpstr>
      <vt:lpstr>Collecting Data</vt:lpstr>
      <vt:lpstr>Collecting Data (cont.)</vt:lpstr>
      <vt:lpstr>Collecting Data (cont.)</vt:lpstr>
      <vt:lpstr>Collecting Data (cont.)</vt:lpstr>
      <vt:lpstr>Collecting Data (cont.)</vt:lpstr>
      <vt:lpstr>Collecting Data (cont.)</vt:lpstr>
      <vt:lpstr>Message Queue</vt:lpstr>
      <vt:lpstr>Message Queue (cont.)</vt:lpstr>
      <vt:lpstr>Message Queue (cont.)</vt:lpstr>
      <vt:lpstr>Message Queue (cont.)</vt:lpstr>
      <vt:lpstr>Message Queue (cont.)</vt:lpstr>
      <vt:lpstr>Analysis Tier</vt:lpstr>
      <vt:lpstr>Analysis Tier (cont.)</vt:lpstr>
      <vt:lpstr>Analysis Tier (cont.)</vt:lpstr>
      <vt:lpstr>Analysis Tier (cont.)</vt:lpstr>
      <vt:lpstr>Analysis Tier (cont.)</vt:lpstr>
      <vt:lpstr>Analysis Tier (cont.)</vt:lpstr>
      <vt:lpstr>Analysis Tier (cont.)</vt:lpstr>
      <vt:lpstr>Analysis Tier (cont.)</vt:lpstr>
      <vt:lpstr>Analysis Tier (cont.)</vt:lpstr>
      <vt:lpstr>Storing Data</vt:lpstr>
      <vt:lpstr>Storing Data (cont.)</vt:lpstr>
      <vt:lpstr>Storing Data (cont.)</vt:lpstr>
      <vt:lpstr>Storing Data (cont.)</vt:lpstr>
      <vt:lpstr>Storing Data (cont.)</vt:lpstr>
      <vt:lpstr>Storing Data (cont.)</vt:lpstr>
      <vt:lpstr>Storing Data (cont.)</vt:lpstr>
      <vt:lpstr>Storing Data (cont.)</vt:lpstr>
      <vt:lpstr>Storing Data (cont.)</vt:lpstr>
      <vt:lpstr>Storing Data (cont.)</vt:lpstr>
      <vt:lpstr>Storing Data (cont.)</vt:lpstr>
      <vt:lpstr>Data Access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Data Access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970</cp:revision>
  <dcterms:created xsi:type="dcterms:W3CDTF">2012-04-12T06:19:17Z</dcterms:created>
  <dcterms:modified xsi:type="dcterms:W3CDTF">2017-08-19T08:44:57Z</dcterms:modified>
</cp:coreProperties>
</file>