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87" r:id="rId5"/>
    <p:sldId id="488" r:id="rId6"/>
    <p:sldId id="492" r:id="rId7"/>
    <p:sldId id="493" r:id="rId8"/>
    <p:sldId id="494" r:id="rId9"/>
    <p:sldId id="495" r:id="rId10"/>
    <p:sldId id="486" r:id="rId11"/>
    <p:sldId id="489" r:id="rId12"/>
    <p:sldId id="491" r:id="rId13"/>
    <p:sldId id="496" r:id="rId14"/>
    <p:sldId id="497" r:id="rId15"/>
    <p:sldId id="490" r:id="rId16"/>
    <p:sldId id="498" r:id="rId17"/>
    <p:sldId id="499" r:id="rId18"/>
    <p:sldId id="500" r:id="rId19"/>
    <p:sldId id="501" r:id="rId20"/>
    <p:sldId id="502" r:id="rId21"/>
    <p:sldId id="505" r:id="rId22"/>
    <p:sldId id="506" r:id="rId23"/>
    <p:sldId id="504" r:id="rId24"/>
    <p:sldId id="507" r:id="rId25"/>
    <p:sldId id="503" r:id="rId26"/>
    <p:sldId id="509" r:id="rId27"/>
    <p:sldId id="508" r:id="rId28"/>
    <p:sldId id="510" r:id="rId29"/>
    <p:sldId id="512" r:id="rId30"/>
    <p:sldId id="513" r:id="rId31"/>
    <p:sldId id="511" r:id="rId32"/>
    <p:sldId id="514" r:id="rId33"/>
    <p:sldId id="515" r:id="rId34"/>
    <p:sldId id="516" r:id="rId35"/>
    <p:sldId id="517" r:id="rId36"/>
    <p:sldId id="518" r:id="rId37"/>
    <p:sldId id="520" r:id="rId38"/>
    <p:sldId id="521" r:id="rId39"/>
    <p:sldId id="519" r:id="rId40"/>
    <p:sldId id="522" r:id="rId41"/>
    <p:sldId id="524" r:id="rId42"/>
    <p:sldId id="523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389" r:id="rId52"/>
    <p:sldId id="259" r:id="rId5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WebRTC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WebRTC is used in various apps like WhatsApp, Facebook Messenger, appear.in and platforms such as </a:t>
            </a:r>
            <a:r>
              <a:rPr lang="en-US" sz="1400" dirty="0" err="1">
                <a:solidFill>
                  <a:srgbClr val="3C5790"/>
                </a:solidFill>
              </a:rPr>
              <a:t>TokBox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WebRTC has also been integrated with </a:t>
            </a:r>
            <a:r>
              <a:rPr lang="en-US" sz="1400" dirty="0" err="1">
                <a:solidFill>
                  <a:srgbClr val="3C5790"/>
                </a:solidFill>
              </a:rPr>
              <a:t>WebKitGTK</a:t>
            </a:r>
            <a:r>
              <a:rPr lang="en-US" sz="1400" dirty="0">
                <a:solidFill>
                  <a:srgbClr val="3C5790"/>
                </a:solidFill>
              </a:rPr>
              <a:t>+ and </a:t>
            </a:r>
            <a:r>
              <a:rPr lang="en-US" sz="1400" dirty="0" err="1">
                <a:solidFill>
                  <a:srgbClr val="3C5790"/>
                </a:solidFill>
              </a:rPr>
              <a:t>Qt</a:t>
            </a:r>
            <a:r>
              <a:rPr lang="en-US" sz="1400" dirty="0">
                <a:solidFill>
                  <a:srgbClr val="3C5790"/>
                </a:solidFill>
              </a:rPr>
              <a:t> native apps.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Microsoft added </a:t>
            </a:r>
            <a:r>
              <a:rPr lang="en-US" sz="1400" dirty="0" err="1">
                <a:solidFill>
                  <a:srgbClr val="3C5790"/>
                </a:solidFill>
              </a:rPr>
              <a:t>MediaCapture</a:t>
            </a:r>
            <a:r>
              <a:rPr lang="en-US" sz="1400" dirty="0">
                <a:solidFill>
                  <a:srgbClr val="3C5790"/>
                </a:solidFill>
              </a:rPr>
              <a:t> and Stream APIs to Edge.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WebRTC implements three APIs: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MediaStream</a:t>
            </a:r>
            <a:r>
              <a:rPr lang="en-US" sz="1400" dirty="0">
                <a:solidFill>
                  <a:srgbClr val="3C5790"/>
                </a:solidFill>
              </a:rPr>
              <a:t> (aka </a:t>
            </a:r>
            <a:r>
              <a:rPr lang="en-US" sz="1400" dirty="0" err="1">
                <a:solidFill>
                  <a:srgbClr val="3C5790"/>
                </a:solidFill>
              </a:rPr>
              <a:t>getUserMedia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RTCPeerConnection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RTCDataChannel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0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WebRTC applications need to do several things: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Get streaming audio, video or other 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Get network information such as IP addresses and ports, and exchange this with other WebRTC clients (known as peers) to enable connection, even through NATs and firewalls.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Coordinate signaling communication to report errors and initiate or close sessions.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Exchange information about media and client capability, such as resolution and codecs.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Communicate streaming audio, video or data.</a:t>
            </a:r>
          </a:p>
        </p:txBody>
      </p:sp>
    </p:spTree>
    <p:extLst>
      <p:ext uri="{BB962C8B-B14F-4D97-AF65-F5344CB8AC3E}">
        <p14:creationId xmlns:p14="http://schemas.microsoft.com/office/powerpoint/2010/main" val="373338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RTCPeerConnection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Bellow is an example using Google Chrome browser that displays local video using &lt;video/&gt; element.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12E14-81A0-4B92-905D-6C904B91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19400"/>
            <a:ext cx="5943600" cy="35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2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make the peer connection, we need a function to populate the values of the </a:t>
            </a:r>
            <a:r>
              <a:rPr lang="en-US" sz="1400" dirty="0" err="1">
                <a:solidFill>
                  <a:srgbClr val="3C5790"/>
                </a:solidFill>
              </a:rPr>
              <a:t>RTCPeerConnection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getUserMedia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attachMediaStream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dirty="0" err="1">
                <a:solidFill>
                  <a:srgbClr val="3C5790"/>
                </a:solidFill>
              </a:rPr>
              <a:t>reattachMediaStream</a:t>
            </a:r>
            <a:r>
              <a:rPr lang="en-US" sz="1400" dirty="0">
                <a:solidFill>
                  <a:srgbClr val="3C5790"/>
                </a:solidFill>
              </a:rPr>
              <a:t> parameters.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browser APIs of different browsers have different names.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0DDEC1-0AB5-4706-B26E-5F198D66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87083"/>
            <a:ext cx="7343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2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RTCDataChannel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DataChannel</a:t>
            </a:r>
            <a:r>
              <a:rPr lang="en-US" sz="1400" dirty="0">
                <a:solidFill>
                  <a:srgbClr val="3C5790"/>
                </a:solidFill>
              </a:rPr>
              <a:t> function is used to exchange text messages by creating a bidirectional data channel between two peers.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F557E2-D3D7-48E5-8A8D-678A980B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743200"/>
            <a:ext cx="5314950" cy="40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3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following code snippet is the script to create </a:t>
            </a:r>
            <a:r>
              <a:rPr lang="en-US" sz="1400" dirty="0" err="1">
                <a:solidFill>
                  <a:srgbClr val="3C5790"/>
                </a:solidFill>
              </a:rPr>
              <a:t>PeerConnection</a:t>
            </a:r>
            <a:r>
              <a:rPr lang="en-US" sz="1400" dirty="0">
                <a:solidFill>
                  <a:srgbClr val="3C5790"/>
                </a:solidFill>
              </a:rPr>
              <a:t> in Google Chrome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81F7-1186-4EB8-86A1-A28A4D4AA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94878"/>
            <a:ext cx="4953000" cy="42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5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Real-time Transport Protocol (RTP)</a:t>
            </a:r>
            <a:r>
              <a:rPr lang="en-US" sz="1400" dirty="0">
                <a:solidFill>
                  <a:srgbClr val="3C5790"/>
                </a:solidFill>
              </a:rPr>
              <a:t> is the way for media to flow between end points. Media could be audio and/or video based.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in WebRTC is by default peer-to-peer as enforced by the Interactive Connectivity Establishment (ICE) protocol candidates, which could be either STUN or TURN.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33879-EEDE-4405-B68E-36ADE807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48000"/>
            <a:ext cx="4157663" cy="36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Session Initiation Protocol (SIP)</a:t>
            </a:r>
            <a:r>
              <a:rPr lang="en-US" sz="1400" dirty="0">
                <a:solidFill>
                  <a:srgbClr val="3C5790"/>
                </a:solidFill>
              </a:rPr>
              <a:t> is a signaling protocol that is used to establish an RTP between two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SIP stack defines the Request and Response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methods are used to gather the information about endpoints that wish to participate in a communication so that the device-specific information such as IP, port, availability, media understanding, and audio-video device compatibility can be sorted out before establishing a flowing media connection.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4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SIPWS(SIP over </a:t>
            </a:r>
            <a:r>
              <a:rPr lang="en-US" sz="1400" b="1" dirty="0" err="1">
                <a:solidFill>
                  <a:srgbClr val="3C5790"/>
                </a:solidFill>
              </a:rPr>
              <a:t>WebSocket</a:t>
            </a:r>
            <a:r>
              <a:rPr lang="en-US" sz="1400" b="1" dirty="0">
                <a:solidFill>
                  <a:srgbClr val="3C5790"/>
                </a:solidFill>
              </a:rPr>
              <a:t>)</a:t>
            </a:r>
            <a:r>
              <a:rPr lang="en-US" sz="1400" dirty="0">
                <a:solidFill>
                  <a:srgbClr val="3C5790"/>
                </a:solidFill>
              </a:rPr>
              <a:t> is a bit different than traditional SIP.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SIPWS is used in case of WebRTC with SIP signaling.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7755A-0BF8-4764-8DCF-1056F730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19400"/>
            <a:ext cx="5334000" cy="36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Any SIP request is preceded by a one-time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handshake.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9C097-19EB-4E97-B34D-CF955148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19400"/>
            <a:ext cx="40671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WebRTC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JSEP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Model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SIP Servers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IMS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PSTN</a:t>
            </a:r>
          </a:p>
          <a:p>
            <a:r>
              <a:rPr lang="fr-CA" sz="1600">
                <a:solidFill>
                  <a:srgbClr val="3C5790"/>
                </a:solidFill>
              </a:rPr>
              <a:t>SIP Services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bellow diagram shows the call between Alice and Bob through the SIP proxy server over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signaling.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2F64FA-6542-4719-84D7-AB17E5D8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743200"/>
            <a:ext cx="3886200" cy="37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5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JavaScript libraries that offer easy-to-integrate support for WebRTC communication using SIP signaling: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SIPJS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SIP stack in JavaScript to implement SIP-based audio and video user agents in the browser.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JSSIP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 SIP over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transport API for audio/video calls and instant messaging.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sipML5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 open source JavaScript library with a provision for </a:t>
            </a:r>
            <a:r>
              <a:rPr lang="en-US" sz="1400" dirty="0" err="1">
                <a:solidFill>
                  <a:srgbClr val="3C5790"/>
                </a:solidFill>
              </a:rPr>
              <a:t>RTCWeb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QuoffeSIP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WebRTC SIP library to establish real-time communication between browsers.</a:t>
            </a:r>
          </a:p>
        </p:txBody>
      </p:sp>
    </p:spTree>
    <p:extLst>
      <p:ext uri="{BB962C8B-B14F-4D97-AF65-F5344CB8AC3E}">
        <p14:creationId xmlns:p14="http://schemas.microsoft.com/office/powerpoint/2010/main" val="649323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WebRTC client-server model includes the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SIP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stack</a:t>
            </a:r>
            <a:r>
              <a:rPr lang="en-US" sz="1400" dirty="0">
                <a:solidFill>
                  <a:srgbClr val="3C5790"/>
                </a:solidFill>
              </a:rPr>
              <a:t>, in the form of a JavaScript library, to perform signaling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Cascading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Style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Sheets</a:t>
            </a:r>
            <a:r>
              <a:rPr lang="en-US" sz="1400" dirty="0">
                <a:solidFill>
                  <a:srgbClr val="3C5790"/>
                </a:solidFill>
              </a:rPr>
              <a:t> (CSS) to style a page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WebRTC media API </a:t>
            </a:r>
            <a:r>
              <a:rPr lang="en-US" sz="1400" dirty="0">
                <a:solidFill>
                  <a:srgbClr val="3C5790"/>
                </a:solidFill>
              </a:rPr>
              <a:t>to render a peer-to-peer connection between the audio-video components of a page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HTML5-based graphical interface </a:t>
            </a:r>
            <a:r>
              <a:rPr lang="en-US" sz="1400" dirty="0">
                <a:solidFill>
                  <a:srgbClr val="3C5790"/>
                </a:solidFill>
              </a:rPr>
              <a:t>to provide inputs such as registration parameters, self-URI (short for Uniform Resource Identifier), URI of the party to be called, etc.</a:t>
            </a:r>
          </a:p>
        </p:txBody>
      </p:sp>
    </p:spTree>
    <p:extLst>
      <p:ext uri="{BB962C8B-B14F-4D97-AF65-F5344CB8AC3E}">
        <p14:creationId xmlns:p14="http://schemas.microsoft.com/office/powerpoint/2010/main" val="188979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58462-3795-4240-9DBF-CA619F92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3600"/>
            <a:ext cx="6934200" cy="425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61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components that must be deployed on the network side are: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WebRTC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gateway</a:t>
            </a:r>
            <a:r>
              <a:rPr lang="en-US" sz="1400" dirty="0">
                <a:solidFill>
                  <a:srgbClr val="3C5790"/>
                </a:solidFill>
              </a:rPr>
              <a:t> to connect to the native SIP world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SIP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server</a:t>
            </a:r>
            <a:r>
              <a:rPr lang="en-US" sz="1400" dirty="0">
                <a:solidFill>
                  <a:srgbClr val="3C5790"/>
                </a:solidFill>
              </a:rPr>
              <a:t> to embed the SIP application/proxy logic</a:t>
            </a:r>
          </a:p>
        </p:txBody>
      </p:sp>
    </p:spTree>
    <p:extLst>
      <p:ext uri="{BB962C8B-B14F-4D97-AF65-F5344CB8AC3E}">
        <p14:creationId xmlns:p14="http://schemas.microsoft.com/office/powerpoint/2010/main" val="122821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Model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web browser is the key component in WebRTC transactions.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WebRTC-capable browser has the additional ability to access the user's input media devices, such as microphones and camera, and stream them across the network.</a:t>
            </a:r>
          </a:p>
        </p:txBody>
      </p:sp>
    </p:spTree>
    <p:extLst>
      <p:ext uri="{BB962C8B-B14F-4D97-AF65-F5344CB8AC3E}">
        <p14:creationId xmlns:p14="http://schemas.microsoft.com/office/powerpoint/2010/main" val="612079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Servers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WebRTC client with an SIP stack can be registered and can send an invitation or give answers through an SIP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SIP server might or might not have the support for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1)WebRTC-compliant SIP server, and the caller and receiver are both on SIP over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(SIP WS to SIP WS).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2)simple SIP server that does not respond to SIP over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, but only to SIP (Sip WS to Sip).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BDAEE-EFB2-4B2D-B820-EBC3497C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92562"/>
            <a:ext cx="3903866" cy="2105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2311EE-8DC0-479A-854C-0330915D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22" y="4307249"/>
            <a:ext cx="3575661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8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IP Multimedia Subsystem (IMS) is an architectural framework for IP Multimedia communications and IP telephony based on Convergent applications.  It specifies three layers in a telecom network: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Transport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Access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layer</a:t>
            </a:r>
            <a:r>
              <a:rPr lang="en-US" sz="1400" dirty="0">
                <a:solidFill>
                  <a:srgbClr val="3C5790"/>
                </a:solidFill>
              </a:rPr>
              <a:t>: This is the bottom-most segment responsible for interacting with end systems such as phones.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IMS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layer</a:t>
            </a:r>
            <a:r>
              <a:rPr lang="en-US" sz="1400" dirty="0">
                <a:solidFill>
                  <a:srgbClr val="3C5790"/>
                </a:solidFill>
              </a:rPr>
              <a:t>: This is the middleware responsible for authenticating and routing the traffic and facilitating call control through the Service layer.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Service or Application layer</a:t>
            </a:r>
            <a:r>
              <a:rPr lang="en-US" sz="1400" dirty="0">
                <a:solidFill>
                  <a:srgbClr val="3C5790"/>
                </a:solidFill>
              </a:rPr>
              <a:t>: This is the top-most layer where all of the call control applications and Value Added Services (VAS) are hosted.</a:t>
            </a:r>
          </a:p>
        </p:txBody>
      </p:sp>
    </p:spTree>
    <p:extLst>
      <p:ext uri="{BB962C8B-B14F-4D97-AF65-F5344CB8AC3E}">
        <p14:creationId xmlns:p14="http://schemas.microsoft.com/office/powerpoint/2010/main" val="25523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IMS standards are defined by Third Generation Partnership Project (3GPP) which adopt and promote Internet Engineering Task Force (IETF) Request for Comments (RFCs).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WebRTC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gateway</a:t>
            </a:r>
            <a:r>
              <a:rPr lang="en-US" sz="1400" dirty="0">
                <a:solidFill>
                  <a:srgbClr val="3C5790"/>
                </a:solidFill>
              </a:rPr>
              <a:t> is the first point of contact for the SIP requests from the WebRTC client to enter into the IMS network.</a:t>
            </a:r>
          </a:p>
        </p:txBody>
      </p:sp>
    </p:spTree>
    <p:extLst>
      <p:ext uri="{BB962C8B-B14F-4D97-AF65-F5344CB8AC3E}">
        <p14:creationId xmlns:p14="http://schemas.microsoft.com/office/powerpoint/2010/main" val="182966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WebRTC gateway converts SIP over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implementation to legacy/plain SIP.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WebRTC clients are meant to interact after the signals are traversed through core IMS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IMS nodes are: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Call Session Control Function (CSCF)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Home Subscriber Server (HSS)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Telecom Application Server (TAS)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0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WebRTC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WebRTC ("Web Real-Time Communication") is a collection of communications protocols and application programming interfaces that enable real-time communication over peer-to-peer connections.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This allows web browsers to not only request resources from backend servers, but also real-time information from browsers of other users.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bellow diagram shows the placement of the SIPWS to SIP gateway in the IMS network.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4E922-1116-411C-ABA2-C8C8D0EA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0800"/>
            <a:ext cx="6629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IMS is an architecture for real-time multimedia (voice, data, video, and messaging) services using a common IP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According to the 3GPP specification, IMS entities are classified into six categories: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Session management and route (CSCF, GGSN, and SGSN)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Database (HSS and SLF)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Interworking elements (BGCF, MGCF, IM-MGW, and SGW)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Service (Application Server, MRFC, and MRFP)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Strategy support entities (PDF)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2870976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Interoperability with the SIP infrastructure requires a session border controller to decrypt the WebRTC control and media flows.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media node is also set up for transcoding between WebRTC codecs and other legacy phones.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gateway is involved, the WebRTC voice and video peer connections are between the browser and the border controller.</a:t>
            </a:r>
          </a:p>
        </p:txBody>
      </p:sp>
    </p:spTree>
    <p:extLst>
      <p:ext uri="{BB962C8B-B14F-4D97-AF65-F5344CB8AC3E}">
        <p14:creationId xmlns:p14="http://schemas.microsoft.com/office/powerpoint/2010/main" val="359960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Open IMS Core is an open source implementation for core elements of the IMS network that includes IMS CSCFs nodes and HSS.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FE95D7-D052-4FE7-9478-4E84AD12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90800"/>
            <a:ext cx="2990850" cy="40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TAS is where the logic for processing a call resides. It can be used to add applications such as call blocking, call forwarding, and call redirection according to the predefined values.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C3F025-D36E-4EDA-8F92-B45F6013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514600"/>
            <a:ext cx="31081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PSTN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Voice over Internet Protocol (VoIP) telephony  is very </a:t>
            </a:r>
            <a:r>
              <a:rPr lang="en-US" sz="1400" dirty="0" err="1">
                <a:solidFill>
                  <a:srgbClr val="3C5790"/>
                </a:solidFill>
              </a:rPr>
              <a:t>usefull</a:t>
            </a:r>
            <a:r>
              <a:rPr lang="en-US" sz="1400" dirty="0">
                <a:solidFill>
                  <a:srgbClr val="3C5790"/>
                </a:solidFill>
              </a:rPr>
              <a:t> for communication such as user discovery; user presence; virtual conferences; file sharing; notifications based on web feeds such as news updates, parental control, and IPTV / Video On Demand.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PSTN = Public Switched Telephone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 WebRTC is not intended to be just a web-only communication tool but to also connect to all other devices capable of communication,</a:t>
            </a:r>
          </a:p>
        </p:txBody>
      </p:sp>
    </p:spTree>
    <p:extLst>
      <p:ext uri="{BB962C8B-B14F-4D97-AF65-F5344CB8AC3E}">
        <p14:creationId xmlns:p14="http://schemas.microsoft.com/office/powerpoint/2010/main" val="4200401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PSTN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IMS systems have hooks for PSTN terminals through the PSTN gateway.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 setup, which is based on SS7 signaling, not only includes GSM/UMTS access networks, but also includes legacy networks such as the Integrated Service Digital Network (ISDN), the PSTN, and the Public Land Mobile Network (PLMN).</a:t>
            </a:r>
          </a:p>
        </p:txBody>
      </p:sp>
    </p:spTree>
    <p:extLst>
      <p:ext uri="{BB962C8B-B14F-4D97-AF65-F5344CB8AC3E}">
        <p14:creationId xmlns:p14="http://schemas.microsoft.com/office/powerpoint/2010/main" val="1298711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PSTN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PSTN is the connection of many wired communication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communication is circuit-switched in nature.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PSTN endpoints were fixed-line analog telephone systems, also referred to as </a:t>
            </a:r>
            <a:r>
              <a:rPr lang="en-US" sz="1400" b="1" dirty="0">
                <a:solidFill>
                  <a:srgbClr val="3C5790"/>
                </a:solidFill>
              </a:rPr>
              <a:t>Plain Old Telephone Systems (POTS)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Private Brach Exchange (PBX)</a:t>
            </a:r>
            <a:r>
              <a:rPr lang="en-US" sz="1400" dirty="0">
                <a:solidFill>
                  <a:srgbClr val="3C5790"/>
                </a:solidFill>
              </a:rPr>
              <a:t> is a telephone-switching system that comprises cables and micro controllers.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modern IP PBX is also capable of switching between VoIP and the traditional telephone system.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88D0C-C3D9-4969-A3DA-048614760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3962400"/>
            <a:ext cx="72580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4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PSTN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bellow  diagram shows the WebRTC-to-PSTN connectivity via the PSTN gateway: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F435D-F87B-494B-9B04-35F4B4B4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90800"/>
            <a:ext cx="4767263" cy="375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4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PSTN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PSTN gateways are the major game players in this setup.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gateway consists of three components: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Signaling Gateway (SGW)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Media Gateway (MGW)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Media Gateway Controller (MGC)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102E0-EADC-4EEE-9281-9B16F645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505200"/>
            <a:ext cx="6105525" cy="296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May 2011, Google released an open source project for browser-based real-time communication known as WebRTC.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W3C draft of WebRTC is a work in progress with advanced implementations in the Chrome and Firefox browsers.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over </a:t>
            </a:r>
            <a:r>
              <a:rPr lang="en-US" sz="1400" dirty="0" err="1">
                <a:solidFill>
                  <a:srgbClr val="3C5790"/>
                </a:solidFill>
              </a:rPr>
              <a:t>Websockets</a:t>
            </a:r>
            <a:r>
              <a:rPr lang="en-US" sz="1400" dirty="0">
                <a:solidFill>
                  <a:srgbClr val="3C5790"/>
                </a:solidFill>
              </a:rPr>
              <a:t> is often used partially due to the applicability of SIP.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90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PSTN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35D4A2-7BC1-4E88-AB28-D7F213D7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7012369" cy="47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50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services are communication features that are intrinsic to SIP requests itself.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services include the following: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Registration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Audio/video call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Instant message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Presence</a:t>
            </a:r>
          </a:p>
        </p:txBody>
      </p:sp>
    </p:spTree>
    <p:extLst>
      <p:ext uri="{BB962C8B-B14F-4D97-AF65-F5344CB8AC3E}">
        <p14:creationId xmlns:p14="http://schemas.microsoft.com/office/powerpoint/2010/main" val="47871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SIP client, such as a SIP phone, SIP soft client, and SIP WebRTC web page, it registers itself with the Registrar.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Registrar informs the VoIP systems about how you can be reached for an incoming event such as a call, instant message, and Presence update.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Registrar notes down the physical address of each of the clients through the SIP REGISTER request and confirms their registration with a 200 OK response.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values obtained are copied to the HSS/Location Server.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2CF2-9F2E-48B8-985C-5537B501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81" y="3565864"/>
            <a:ext cx="5176838" cy="27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0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the introduction of secure registration with authentication, the server throws an authentication challenge in the form of a 407 Proxy Authentication Required response.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8E5860-9861-453A-BE6C-DE0C62BC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971800"/>
            <a:ext cx="5029200" cy="297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9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overall working principle for a SIP call based on requests revolves around the following 4 requests: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Invite SIP request for session request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Ack SIP request confirms a request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Cancel SIP request is to end a pending request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Bye SIP request is to end a session</a:t>
            </a:r>
          </a:p>
        </p:txBody>
      </p:sp>
    </p:spTree>
    <p:extLst>
      <p:ext uri="{BB962C8B-B14F-4D97-AF65-F5344CB8AC3E}">
        <p14:creationId xmlns:p14="http://schemas.microsoft.com/office/powerpoint/2010/main" val="4292105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200 OK SIP response to the Invite SIP request is followed by the transmission of the Ack SIP request.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Ack SIP request is used to transport the Session Description Protocol (SDP) for media negotiation.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leads to successful call establishment between the caller and receiver parties.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call request that does not receive a success response of 200 OK is gracefully ended with a Cancel SIP request.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ongoing call is ended with a Bye SIP request.</a:t>
            </a:r>
          </a:p>
        </p:txBody>
      </p:sp>
    </p:spTree>
    <p:extLst>
      <p:ext uri="{BB962C8B-B14F-4D97-AF65-F5344CB8AC3E}">
        <p14:creationId xmlns:p14="http://schemas.microsoft.com/office/powerpoint/2010/main" val="415579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bellow diagram gives a description of the SIP Dialog and SIP Transaction: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00A684-9B40-4A23-A230-39099593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667000"/>
            <a:ext cx="4067357" cy="35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57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MESSAGE SIP request is the way through which messages are delivered to the SIP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frontend of the WebRTC client issues a MESSAGE SIP request from the sender to the receiver who carries the message body.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E1A93-A709-4435-AC75-192D9A90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048000"/>
            <a:ext cx="4543425" cy="33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2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availability of users is determined by a SIP process called </a:t>
            </a:r>
            <a:r>
              <a:rPr lang="en-US" sz="1400" b="1" dirty="0">
                <a:solidFill>
                  <a:srgbClr val="3C5790"/>
                </a:solidFill>
              </a:rPr>
              <a:t>Presence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Depending on their registration validation and reachability, a SIP or WebRTC client might send online or offline status notifications.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PUBLISH SIP request publishes the status of a user to the SIP Server, which might either be online or offline.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then sends out the NOTIFY SIP request to update the subscribed users about the current status of user 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07F79-930C-4759-B584-FFAED24B3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733800"/>
            <a:ext cx="3733800" cy="271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6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working principle for the Presence service is described bellow.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Presence Agent publishes its current state to the Presence Server via the Watcher, which continuously monitors the state change for users.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F7EB2-08D4-4F91-B76F-EEA5DA8F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971800"/>
            <a:ext cx="2847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Platform and device independence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Secure voice and video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Advanced voice and video quality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Reliable session establishment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Multiple media streams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Adaptive to network conditions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Interoperability with VoIP and video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Rapid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593326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SIP Services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three major SIP requests for the Presence service are given as follows: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Publish for event state update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Subscribe to enable the receipt of notifications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Notify to send updated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370421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https://en.wikipedia.org/wiki/WebRTC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https://webrtc.org/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https://www.html5rocks.com/en/tutorials/webrtc/basics/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PacktPublishing</a:t>
            </a:r>
            <a:r>
              <a:rPr lang="fr-CA" sz="1600" dirty="0">
                <a:solidFill>
                  <a:schemeClr val="bg1"/>
                </a:solidFill>
              </a:rPr>
              <a:t> - </a:t>
            </a:r>
            <a:r>
              <a:rPr lang="fr-CA" sz="1600" dirty="0" err="1">
                <a:solidFill>
                  <a:schemeClr val="bg1"/>
                </a:solidFill>
              </a:rPr>
              <a:t>WebRTC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Integration</a:t>
            </a:r>
            <a:r>
              <a:rPr lang="fr-CA" sz="1600" dirty="0">
                <a:solidFill>
                  <a:schemeClr val="bg1"/>
                </a:solidFill>
              </a:rPr>
              <a:t> Guide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JSEP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communication model between a client and remote host is based on the JSEP(JavaScript Session Establishment Protocol) architecture, which differentiates the signaling and media transaction into different layers.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1086FE-6E34-4D09-9259-C93EBC84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43200"/>
            <a:ext cx="5476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3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JSEP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initiates communication with 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being the </a:t>
            </a:r>
            <a:r>
              <a:rPr lang="en-US" sz="1400" dirty="0" err="1">
                <a:solidFill>
                  <a:srgbClr val="3C5790"/>
                </a:solidFill>
              </a:rPr>
              <a:t>offerer</a:t>
            </a:r>
            <a:r>
              <a:rPr lang="en-US" sz="1400" dirty="0">
                <a:solidFill>
                  <a:srgbClr val="3C5790"/>
                </a:solidFill>
              </a:rPr>
              <a:t> will have to call the </a:t>
            </a:r>
            <a:r>
              <a:rPr lang="en-US" sz="1400" dirty="0" err="1">
                <a:solidFill>
                  <a:srgbClr val="3C5790"/>
                </a:solidFill>
              </a:rPr>
              <a:t>createOffer</a:t>
            </a:r>
            <a:r>
              <a:rPr lang="en-US" sz="1400" dirty="0">
                <a:solidFill>
                  <a:srgbClr val="3C5790"/>
                </a:solidFill>
              </a:rPr>
              <a:t> function to begin a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also mentions details such as codecs through a </a:t>
            </a:r>
            <a:r>
              <a:rPr lang="en-US" sz="1400" dirty="0" err="1">
                <a:solidFill>
                  <a:srgbClr val="3C5790"/>
                </a:solidFill>
              </a:rPr>
              <a:t>setLocalDescription</a:t>
            </a:r>
            <a:r>
              <a:rPr lang="en-US" sz="1400" dirty="0">
                <a:solidFill>
                  <a:srgbClr val="3C5790"/>
                </a:solidFill>
              </a:rPr>
              <a:t> function, which sets up its local config.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remote party, B, reads the offer and stores it using the </a:t>
            </a:r>
            <a:r>
              <a:rPr lang="en-US" sz="1400" dirty="0" err="1">
                <a:solidFill>
                  <a:srgbClr val="3C5790"/>
                </a:solidFill>
              </a:rPr>
              <a:t>setRemoteDescription</a:t>
            </a:r>
            <a:r>
              <a:rPr lang="en-US" sz="1400" dirty="0">
                <a:solidFill>
                  <a:srgbClr val="3C5790"/>
                </a:solidFill>
              </a:rPr>
              <a:t> function.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remote party, B, calls the </a:t>
            </a:r>
            <a:r>
              <a:rPr lang="en-US" sz="1400" dirty="0" err="1">
                <a:solidFill>
                  <a:srgbClr val="3C5790"/>
                </a:solidFill>
              </a:rPr>
              <a:t>createAnswer</a:t>
            </a:r>
            <a:r>
              <a:rPr lang="en-US" sz="1400" dirty="0">
                <a:solidFill>
                  <a:srgbClr val="3C5790"/>
                </a:solidFill>
              </a:rPr>
              <a:t> function to generate an appropriate answer, applies it using the </a:t>
            </a:r>
            <a:r>
              <a:rPr lang="en-US" sz="1400" dirty="0" err="1">
                <a:solidFill>
                  <a:srgbClr val="3C5790"/>
                </a:solidFill>
              </a:rPr>
              <a:t>setLocalDescription</a:t>
            </a:r>
            <a:r>
              <a:rPr lang="en-US" sz="1400" dirty="0">
                <a:solidFill>
                  <a:srgbClr val="3C5790"/>
                </a:solidFill>
              </a:rPr>
              <a:t> function, and sends the answer back to the initiator over the signaling channel.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gets the answer, it also stores it using the </a:t>
            </a:r>
            <a:r>
              <a:rPr lang="en-US" sz="1400" dirty="0" err="1">
                <a:solidFill>
                  <a:srgbClr val="3C5790"/>
                </a:solidFill>
              </a:rPr>
              <a:t>setRemoteDescription</a:t>
            </a:r>
            <a:r>
              <a:rPr lang="en-US" sz="1400" dirty="0">
                <a:solidFill>
                  <a:srgbClr val="3C5790"/>
                </a:solidFill>
              </a:rPr>
              <a:t> function, and the initial setup is complete.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repeated for multiple offers and answers.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7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JSEP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signaling mechanism can be any among HTTP/REST, JavaScript Object Notation (JSON) via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(XHR), Session Initiation Protocol (SIP) over </a:t>
            </a:r>
            <a:r>
              <a:rPr lang="en-US" sz="1400" dirty="0" err="1">
                <a:solidFill>
                  <a:srgbClr val="3C5790"/>
                </a:solidFill>
              </a:rPr>
              <a:t>websockets</a:t>
            </a:r>
            <a:r>
              <a:rPr lang="en-US" sz="1400" dirty="0">
                <a:solidFill>
                  <a:srgbClr val="3C5790"/>
                </a:solidFill>
              </a:rPr>
              <a:t>, XMPP, or any custom or proprietary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media (audio/video) is defined through the Session Description Protocol (SDP) and flows from peer to peer.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C0E3E-7F45-462F-8382-41E45041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124200"/>
            <a:ext cx="5043206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3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JSEP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 signaling over the WebRTC API using </a:t>
            </a:r>
            <a:r>
              <a:rPr lang="en-US" sz="1400" dirty="0" err="1">
                <a:solidFill>
                  <a:srgbClr val="3C5790"/>
                </a:solidFill>
              </a:rPr>
              <a:t>eXtensible</a:t>
            </a:r>
            <a:r>
              <a:rPr lang="en-US" sz="1400" dirty="0">
                <a:solidFill>
                  <a:srgbClr val="3C5790"/>
                </a:solidFill>
              </a:rPr>
              <a:t> Messaging and Presence Protocol (XMPP) 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B7E653-27AD-4411-BD01-18A709D1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43200"/>
            <a:ext cx="4810972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1148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12476</TotalTime>
  <Words>2492</Words>
  <Application>Microsoft Office PowerPoint</Application>
  <PresentationFormat>On-screen Show (4:3)</PresentationFormat>
  <Paragraphs>223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143</vt:lpstr>
      <vt:lpstr>WebRTC</vt:lpstr>
      <vt:lpstr>Contents</vt:lpstr>
      <vt:lpstr>What is WebRTC ?</vt:lpstr>
      <vt:lpstr>History</vt:lpstr>
      <vt:lpstr>Features</vt:lpstr>
      <vt:lpstr>JSEP</vt:lpstr>
      <vt:lpstr>JSEP (cont.)</vt:lpstr>
      <vt:lpstr>JSEP (cont.)</vt:lpstr>
      <vt:lpstr>JSEP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Model</vt:lpstr>
      <vt:lpstr>Model (cont.)</vt:lpstr>
      <vt:lpstr>Model (cont.)</vt:lpstr>
      <vt:lpstr>Model (cont.)</vt:lpstr>
      <vt:lpstr>SIP Servers</vt:lpstr>
      <vt:lpstr>IMS  </vt:lpstr>
      <vt:lpstr>IMS (cont.)</vt:lpstr>
      <vt:lpstr>IMS (cont.)</vt:lpstr>
      <vt:lpstr>IMS (cont.)</vt:lpstr>
      <vt:lpstr>IMS (cont.)</vt:lpstr>
      <vt:lpstr>IMS (cont.)</vt:lpstr>
      <vt:lpstr>IMS (cont.)</vt:lpstr>
      <vt:lpstr>IMS (cont.)</vt:lpstr>
      <vt:lpstr>PSTN</vt:lpstr>
      <vt:lpstr>PSTN (cont.)</vt:lpstr>
      <vt:lpstr>PSTN (cont.)</vt:lpstr>
      <vt:lpstr>PSTN (cont.)</vt:lpstr>
      <vt:lpstr>PSTN (cont.)</vt:lpstr>
      <vt:lpstr>PSTN (cont.)</vt:lpstr>
      <vt:lpstr>SIP Services </vt:lpstr>
      <vt:lpstr>SIP Services (cont.)</vt:lpstr>
      <vt:lpstr>SIP Services (cont.)</vt:lpstr>
      <vt:lpstr>SIP Services (cont.)</vt:lpstr>
      <vt:lpstr>SIP Services (cont.)</vt:lpstr>
      <vt:lpstr>SIP Services (cont.)</vt:lpstr>
      <vt:lpstr>SIP Services (cont.)</vt:lpstr>
      <vt:lpstr>SIP Services (cont.)</vt:lpstr>
      <vt:lpstr>SIP Services (cont.)</vt:lpstr>
      <vt:lpstr>SIP Services (cont.)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1278</cp:revision>
  <dcterms:created xsi:type="dcterms:W3CDTF">2012-04-12T06:19:17Z</dcterms:created>
  <dcterms:modified xsi:type="dcterms:W3CDTF">2017-07-12T18:22:56Z</dcterms:modified>
</cp:coreProperties>
</file>