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25" r:id="rId5"/>
    <p:sldId id="394" r:id="rId6"/>
    <p:sldId id="424" r:id="rId7"/>
    <p:sldId id="444" r:id="rId8"/>
    <p:sldId id="445" r:id="rId9"/>
    <p:sldId id="446" r:id="rId10"/>
    <p:sldId id="426" r:id="rId11"/>
    <p:sldId id="409" r:id="rId12"/>
    <p:sldId id="418" r:id="rId13"/>
    <p:sldId id="419" r:id="rId14"/>
    <p:sldId id="420" r:id="rId15"/>
    <p:sldId id="417" r:id="rId16"/>
    <p:sldId id="421" r:id="rId17"/>
    <p:sldId id="423" r:id="rId18"/>
    <p:sldId id="422" r:id="rId19"/>
    <p:sldId id="447" r:id="rId20"/>
    <p:sldId id="448" r:id="rId21"/>
    <p:sldId id="449" r:id="rId22"/>
    <p:sldId id="450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34" r:id="rId38"/>
    <p:sldId id="259" r:id="rId3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Wildfly</a:t>
            </a:r>
            <a:r>
              <a:rPr lang="fr-CA" sz="4000" dirty="0">
                <a:solidFill>
                  <a:schemeClr val="bg1"/>
                </a:solidFill>
              </a:rPr>
              <a:t> </a:t>
            </a:r>
            <a:r>
              <a:rPr lang="fr-CA" sz="4000" dirty="0" err="1">
                <a:solidFill>
                  <a:schemeClr val="bg1"/>
                </a:solidFill>
              </a:rPr>
              <a:t>Swarm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Fraction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collection of capabilities to add. A fraction can map directly to a subsystem from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, but in other cases (e.g. </a:t>
            </a:r>
            <a:r>
              <a:rPr lang="en-US" sz="1400" dirty="0" err="1">
                <a:solidFill>
                  <a:srgbClr val="3C5790"/>
                </a:solidFill>
              </a:rPr>
              <a:t>Jolokia</a:t>
            </a:r>
            <a:r>
              <a:rPr lang="en-US" sz="1400" dirty="0">
                <a:solidFill>
                  <a:srgbClr val="3C5790"/>
                </a:solidFill>
              </a:rPr>
              <a:t>) a fraction may involve different functionality.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Uberjar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self-contained, executable Java archive. It's a single .jar file containing your application, the portions of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required to support it, an internal Maven repository of dependencies, plus a shim to bootstrap it all.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Hollow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Uberjar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self-contained, executable Java archive that contains no application code. It's a container capable of deploying a particular type of application.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Default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Deployment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primary application artifact created by your Maven 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build. This may be a .war in many cases or a .jar, depending on the &lt;packaging&gt; in your pom.xml</a:t>
            </a:r>
          </a:p>
        </p:txBody>
      </p:sp>
    </p:spTree>
    <p:extLst>
      <p:ext uri="{BB962C8B-B14F-4D97-AF65-F5344CB8AC3E}">
        <p14:creationId xmlns:p14="http://schemas.microsoft.com/office/powerpoint/2010/main" val="3863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3 ways to start working with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from scratch maven 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project add dependencies and maven plugins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Generator web console (http://wildfly-swarm.io/generator/)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Forge tool to generate Java project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start Forge, add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-swarm addon and generate a new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command </a:t>
            </a:r>
            <a:r>
              <a:rPr lang="en-US" sz="1400" b="1" dirty="0">
                <a:solidFill>
                  <a:srgbClr val="3C5790"/>
                </a:solidFill>
              </a:rPr>
              <a:t>project-new</a:t>
            </a:r>
            <a:r>
              <a:rPr lang="en-US" sz="1400" dirty="0">
                <a:solidFill>
                  <a:srgbClr val="3C5790"/>
                </a:solidFill>
              </a:rPr>
              <a:t> will start a wizard process.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rest-setup</a:t>
            </a:r>
            <a:r>
              <a:rPr lang="en-US" sz="1400" dirty="0">
                <a:solidFill>
                  <a:srgbClr val="3C5790"/>
                </a:solidFill>
              </a:rPr>
              <a:t> command will add JAX-RS to the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rest-new-endpoint</a:t>
            </a:r>
            <a:r>
              <a:rPr lang="en-US" sz="1400" dirty="0">
                <a:solidFill>
                  <a:srgbClr val="3C5790"/>
                </a:solidFill>
              </a:rPr>
              <a:t> command can be used to create JAX-RS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wildfly</a:t>
            </a:r>
            <a:r>
              <a:rPr lang="en-US" sz="1400" b="1" dirty="0">
                <a:solidFill>
                  <a:srgbClr val="3C5790"/>
                </a:solidFill>
              </a:rPr>
              <a:t>-swarm-run</a:t>
            </a:r>
            <a:r>
              <a:rPr lang="en-US" sz="1400" dirty="0">
                <a:solidFill>
                  <a:srgbClr val="3C5790"/>
                </a:solidFill>
              </a:rPr>
              <a:t> command will build and run the maven project.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77EBA-BA0C-44EF-A35C-018EE98C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210550" cy="42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15124-5089-4B5F-A9D9-D8CFED3A3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029200"/>
            <a:ext cx="5181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4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6D7FA-EE77-4D40-BF8D-6315483C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057400"/>
            <a:ext cx="80295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run the Forge commands we will get bellow class: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682AA-A4F9-4E7F-8135-E2215453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5191125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DDEEF-1604-4B2C-A180-E8B824BDC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029200"/>
            <a:ext cx="3867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external configuration if we add frameworks like Apache Commons Configuration and Apache </a:t>
            </a:r>
            <a:r>
              <a:rPr lang="en-US" sz="1400" dirty="0" err="1">
                <a:solidFill>
                  <a:srgbClr val="3C5790"/>
                </a:solidFill>
              </a:rPr>
              <a:t>DeltaSpike</a:t>
            </a:r>
            <a:r>
              <a:rPr lang="en-US" sz="1400" dirty="0">
                <a:solidFill>
                  <a:srgbClr val="3C5790"/>
                </a:solidFill>
              </a:rPr>
              <a:t> Configuration.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Apacge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DeltaSpike</a:t>
            </a:r>
            <a:r>
              <a:rPr lang="en-US" sz="1400" dirty="0">
                <a:solidFill>
                  <a:srgbClr val="3C5790"/>
                </a:solidFill>
              </a:rPr>
              <a:t> is a collection of CDI extensions that can be used for configuration, data access, security.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create a file into META-INF/apache-</a:t>
            </a:r>
            <a:r>
              <a:rPr lang="en-US" sz="1400" dirty="0" err="1">
                <a:solidFill>
                  <a:srgbClr val="3C5790"/>
                </a:solidFill>
              </a:rPr>
              <a:t>deltaspike.properties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ED6AD0-AFE1-4D65-A417-EE4B6D15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59162"/>
            <a:ext cx="6019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expose metrics adding the bellow dependency.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exposes some basic metrics like: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information about the node on which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is running using the path </a:t>
            </a:r>
            <a:r>
              <a:rPr lang="en-US" sz="1400" b="1" dirty="0">
                <a:solidFill>
                  <a:srgbClr val="3C5790"/>
                </a:solidFill>
              </a:rPr>
              <a:t>/node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JVM heap usage using the path </a:t>
            </a:r>
            <a:r>
              <a:rPr lang="en-US" sz="1400" b="1" dirty="0">
                <a:solidFill>
                  <a:srgbClr val="3C5790"/>
                </a:solidFill>
              </a:rPr>
              <a:t>/heap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JVM/process thread information using the path </a:t>
            </a:r>
            <a:r>
              <a:rPr lang="en-US" sz="1400" b="1" dirty="0">
                <a:solidFill>
                  <a:srgbClr val="3C5790"/>
                </a:solidFill>
              </a:rPr>
              <a:t>/threads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CBD07-5BA1-4683-866F-A7A33C67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81400"/>
            <a:ext cx="3429000" cy="8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4A31E-5181-4934-8261-45AFAEF8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6655"/>
            <a:ext cx="2739603" cy="1628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B422B-215A-450D-90A9-640180EE3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4600"/>
            <a:ext cx="3272963" cy="1751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DAECE-544D-493B-8115-97653DE69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63" y="2575413"/>
            <a:ext cx="2885093" cy="33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need to run the project outside maven we need to run: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mvn</a:t>
            </a:r>
            <a:r>
              <a:rPr lang="en-US" sz="1400" b="1" dirty="0">
                <a:solidFill>
                  <a:srgbClr val="3C5790"/>
                </a:solidFill>
              </a:rPr>
              <a:t> clean install </a:t>
            </a:r>
            <a:r>
              <a:rPr lang="en-US" sz="1400" b="1" dirty="0" err="1">
                <a:solidFill>
                  <a:srgbClr val="3C5790"/>
                </a:solidFill>
              </a:rPr>
              <a:t>wildfly-swarm:run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3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uses the same subsystem but to a different end.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 cluster of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services, each service may be unique and distinct.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Clustering, in tandem with the Topology fraction, serves to assist in discovery of other services.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E8FBB6-3931-4EA5-9082-DA088CDB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24200"/>
            <a:ext cx="4648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1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Wildfly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Swarm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Microservices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Fractions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Uberjar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Container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ShrinkWrap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Packing</a:t>
            </a:r>
          </a:p>
          <a:p>
            <a:r>
              <a:rPr lang="fr-CA" sz="1600">
                <a:solidFill>
                  <a:srgbClr val="3C5790"/>
                </a:solidFill>
              </a:rPr>
              <a:t>Configuration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enable clustering, the </a:t>
            </a:r>
            <a:r>
              <a:rPr lang="en-US" sz="1400" b="1" dirty="0" err="1">
                <a:solidFill>
                  <a:srgbClr val="3C5790"/>
                </a:solidFill>
              </a:rPr>
              <a:t>jgroups</a:t>
            </a:r>
            <a:r>
              <a:rPr lang="en-US" sz="1400" dirty="0">
                <a:solidFill>
                  <a:srgbClr val="3C5790"/>
                </a:solidFill>
              </a:rPr>
              <a:t> dependency is required.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clustering functionality is built upon </a:t>
            </a:r>
            <a:r>
              <a:rPr lang="en-US" sz="1400" dirty="0" err="1">
                <a:solidFill>
                  <a:srgbClr val="3C5790"/>
                </a:solidFill>
              </a:rPr>
              <a:t>JGroups</a:t>
            </a:r>
            <a:r>
              <a:rPr lang="en-US" sz="1400" dirty="0">
                <a:solidFill>
                  <a:srgbClr val="3C5790"/>
                </a:solidFill>
              </a:rPr>
              <a:t>, a reliable group communications stack.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it uses IP multicast to locate other members of the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environments where multicast is not supported, other components may be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DE2B0-21A5-42FB-91A7-25907D57A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87762"/>
            <a:ext cx="8660363" cy="20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1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Infinispan</a:t>
            </a:r>
            <a:r>
              <a:rPr lang="en-US" sz="1400" dirty="0">
                <a:solidFill>
                  <a:srgbClr val="3C5790"/>
                </a:solidFill>
              </a:rPr>
              <a:t> subsystem provides high-performance, clustered, transactional caching.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clustered web application, client session identifiers and/or data may need to be replicated across all nodes in the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failure of a session-oriented HTTP request requires that client session data is available on the new failover node.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the </a:t>
            </a:r>
            <a:r>
              <a:rPr lang="en-US" sz="1400" dirty="0" err="1">
                <a:solidFill>
                  <a:srgbClr val="3C5790"/>
                </a:solidFill>
              </a:rPr>
              <a:t>Infinispan</a:t>
            </a:r>
            <a:r>
              <a:rPr lang="en-US" sz="1400" dirty="0">
                <a:solidFill>
                  <a:srgbClr val="3C5790"/>
                </a:solidFill>
              </a:rPr>
              <a:t> fraction is configured with four cache containers.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6F3E7D-06B0-4F1F-9A62-91288C77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27" y="3581400"/>
            <a:ext cx="6361145" cy="29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82CCC-ECD5-4C34-A69D-44F3E717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752600"/>
            <a:ext cx="5000625" cy="50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Fractions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compositional units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Focus on serving specific use cases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Define dependencies to other fractions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Tie together: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metadata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modules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deployments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subsystems</a:t>
            </a:r>
          </a:p>
        </p:txBody>
      </p:sp>
    </p:spTree>
    <p:extLst>
      <p:ext uri="{BB962C8B-B14F-4D97-AF65-F5344CB8AC3E}">
        <p14:creationId xmlns:p14="http://schemas.microsoft.com/office/powerpoint/2010/main" val="1950576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Uberjar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single .jar file containing the application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portions of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required to support it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internal Maven repository of dependencies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entry point to bootstrap the application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017C8-9E53-4929-83C6-8E2F73DA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76600"/>
            <a:ext cx="2870698" cy="29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Container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At the root of every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application is the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container provides an API for instantiating an embedded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container, starting and stopping it, and deploying.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1A438A-F90D-4461-8D13-FF5191B4C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6096000" cy="37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15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Container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only need to do some configuration of the container without needing to manipulate the deployment archive, we can call deploy() with no arguments to have it deploy the default archive.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A5262-6274-44E3-A645-23BE357E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2514600"/>
            <a:ext cx="7500257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0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ShrinkWrap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ShrinkWrap</a:t>
            </a:r>
            <a:r>
              <a:rPr lang="en-US" sz="1400" dirty="0">
                <a:solidFill>
                  <a:srgbClr val="3C5790"/>
                </a:solidFill>
              </a:rPr>
              <a:t> is an open-source project sponsored by Red Hat.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an API and SPI for easily creating, importing, exporting and manipulating archives.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ShrinkWrap</a:t>
            </a:r>
            <a:r>
              <a:rPr lang="en-US" sz="1400" dirty="0">
                <a:solidFill>
                  <a:srgbClr val="3C5790"/>
                </a:solidFill>
              </a:rPr>
              <a:t> works in memory, but can also be used to create archives on disk.</a:t>
            </a:r>
          </a:p>
        </p:txBody>
      </p:sp>
    </p:spTree>
    <p:extLst>
      <p:ext uri="{BB962C8B-B14F-4D97-AF65-F5344CB8AC3E}">
        <p14:creationId xmlns:p14="http://schemas.microsoft.com/office/powerpoint/2010/main" val="193642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ShrinkWrap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primary entry-point into </a:t>
            </a:r>
            <a:r>
              <a:rPr lang="en-US" sz="1400" dirty="0" err="1">
                <a:solidFill>
                  <a:srgbClr val="3C5790"/>
                </a:solidFill>
              </a:rPr>
              <a:t>ShrinkWrap</a:t>
            </a:r>
            <a:r>
              <a:rPr lang="en-US" sz="1400" dirty="0">
                <a:solidFill>
                  <a:srgbClr val="3C5790"/>
                </a:solidFill>
              </a:rPr>
              <a:t> is the </a:t>
            </a:r>
            <a:r>
              <a:rPr lang="en-US" sz="1400" dirty="0" err="1">
                <a:solidFill>
                  <a:srgbClr val="3C5790"/>
                </a:solidFill>
              </a:rPr>
              <a:t>ShrinkWrap</a:t>
            </a:r>
            <a:r>
              <a:rPr lang="en-US" sz="1400" dirty="0">
                <a:solidFill>
                  <a:srgbClr val="3C5790"/>
                </a:solidFill>
              </a:rPr>
              <a:t> class and its create(class) method.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create simple Java or Web archives ( .jar and .war , respectively) by passing </a:t>
            </a:r>
            <a:r>
              <a:rPr lang="en-US" sz="1400" dirty="0" err="1">
                <a:solidFill>
                  <a:srgbClr val="3C5790"/>
                </a:solidFill>
              </a:rPr>
              <a:t>JavaArchive.class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dirty="0" err="1">
                <a:solidFill>
                  <a:srgbClr val="3C5790"/>
                </a:solidFill>
              </a:rPr>
              <a:t>WebArchive.class</a:t>
            </a:r>
            <a:r>
              <a:rPr lang="en-US" sz="1400" dirty="0">
                <a:solidFill>
                  <a:srgbClr val="3C5790"/>
                </a:solidFill>
              </a:rPr>
              <a:t> to the create(… ) method.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additionally makes other types of archives available, depending on which fractions you include 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535665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ShrinkWrap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33E2B-A061-4258-A90B-28EF6B140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749813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8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is a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application server turned into reusable components called fractions that can be assembled into a microservice application using Java EE APIs.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server provides a single point for managing, deploying, configuring multiple application within a single instance.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evaluates the pom.xml(or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file) and determines what </a:t>
            </a:r>
            <a:r>
              <a:rPr lang="en-US" sz="1400" dirty="0" err="1">
                <a:solidFill>
                  <a:srgbClr val="3C5790"/>
                </a:solidFill>
              </a:rPr>
              <a:t>JavaEE</a:t>
            </a:r>
            <a:r>
              <a:rPr lang="en-US" sz="1400" dirty="0">
                <a:solidFill>
                  <a:srgbClr val="3C5790"/>
                </a:solidFill>
              </a:rPr>
              <a:t> dependencies the microservice uses(servlet, EJB, messaging, CDI, JAX-RS,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 and then builds tan </a:t>
            </a:r>
            <a:r>
              <a:rPr lang="en-US" sz="1400" dirty="0" err="1">
                <a:solidFill>
                  <a:srgbClr val="3C5790"/>
                </a:solidFill>
              </a:rPr>
              <a:t>uber</a:t>
            </a:r>
            <a:r>
              <a:rPr lang="en-US" sz="1400" dirty="0">
                <a:solidFill>
                  <a:srgbClr val="3C5790"/>
                </a:solidFill>
              </a:rPr>
              <a:t> JAR that includes the minimal  JAVA EE APIs and implementations for running the service.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41FE8-A613-4E74-A64C-B80A98ED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7" y="4191000"/>
            <a:ext cx="705802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ShrinkWrap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</a:t>
            </a:r>
            <a:r>
              <a:rPr lang="en-US" sz="1400" dirty="0" err="1">
                <a:solidFill>
                  <a:srgbClr val="3C5790"/>
                </a:solidFill>
              </a:rPr>
              <a:t>ShrinkWrap</a:t>
            </a:r>
            <a:r>
              <a:rPr lang="en-US" sz="1400" dirty="0">
                <a:solidFill>
                  <a:srgbClr val="3C5790"/>
                </a:solidFill>
              </a:rPr>
              <a:t> archive type is effectively a view onto the underlying archive.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the archive’s own .as(class) method, the view can be changed several times while constructing 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A2BE2F-0D5E-4626-A0BF-2D653ED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7239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94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Packing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the application is packaged as a .jar , we can also provide the main(… )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have an existing WAR-based application, we can construct a self-contained myappswarm.jar from it with ease.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using the plugin of your choice (Maven 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), the resulting </a:t>
            </a:r>
            <a:r>
              <a:rPr lang="en-US" sz="1400" dirty="0" err="1">
                <a:solidFill>
                  <a:srgbClr val="3C5790"/>
                </a:solidFill>
              </a:rPr>
              <a:t>uberjar</a:t>
            </a:r>
            <a:r>
              <a:rPr lang="en-US" sz="1400" dirty="0">
                <a:solidFill>
                  <a:srgbClr val="3C5790"/>
                </a:solidFill>
              </a:rPr>
              <a:t> will contain your application along with enough of the application-server to support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Maven project(pom.xml) we define </a:t>
            </a:r>
            <a:r>
              <a:rPr lang="en-US" sz="1400" b="1" dirty="0">
                <a:solidFill>
                  <a:srgbClr val="3C5790"/>
                </a:solidFill>
              </a:rPr>
              <a:t>&lt;packaging&gt;war&lt;/packaging&gt;</a:t>
            </a:r>
            <a:r>
              <a:rPr lang="en-US" sz="1400" dirty="0">
                <a:solidFill>
                  <a:srgbClr val="3C5790"/>
                </a:solidFill>
              </a:rPr>
              <a:t> and we add the configuration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&lt;build&gt;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&lt;plugins&gt;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&lt;plugin&gt;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</a:t>
            </a:r>
            <a:r>
              <a:rPr lang="en-US" sz="1200" dirty="0" err="1">
                <a:solidFill>
                  <a:srgbClr val="3C5790"/>
                </a:solidFill>
              </a:rPr>
              <a:t>groupId</a:t>
            </a:r>
            <a:r>
              <a:rPr lang="en-US" sz="1200" dirty="0">
                <a:solidFill>
                  <a:srgbClr val="3C5790"/>
                </a:solidFill>
              </a:rPr>
              <a:t>&gt;</a:t>
            </a:r>
            <a:r>
              <a:rPr lang="en-US" sz="1200" dirty="0" err="1">
                <a:solidFill>
                  <a:srgbClr val="3C5790"/>
                </a:solidFill>
              </a:rPr>
              <a:t>org.wildfly.swarm</a:t>
            </a:r>
            <a:r>
              <a:rPr lang="en-US" sz="1200" dirty="0">
                <a:solidFill>
                  <a:srgbClr val="3C5790"/>
                </a:solidFill>
              </a:rPr>
              <a:t>&lt;/</a:t>
            </a:r>
            <a:r>
              <a:rPr lang="en-US" sz="1200" dirty="0" err="1">
                <a:solidFill>
                  <a:srgbClr val="3C5790"/>
                </a:solidFill>
              </a:rPr>
              <a:t>groupId</a:t>
            </a:r>
            <a:r>
              <a:rPr lang="en-US" sz="12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</a:t>
            </a:r>
            <a:r>
              <a:rPr lang="en-US" sz="1200" dirty="0" err="1">
                <a:solidFill>
                  <a:srgbClr val="3C5790"/>
                </a:solidFill>
              </a:rPr>
              <a:t>artifactId</a:t>
            </a:r>
            <a:r>
              <a:rPr lang="en-US" sz="1200" dirty="0">
                <a:solidFill>
                  <a:srgbClr val="3C5790"/>
                </a:solidFill>
              </a:rPr>
              <a:t>&gt;</a:t>
            </a:r>
            <a:r>
              <a:rPr lang="en-US" sz="1200" dirty="0" err="1">
                <a:solidFill>
                  <a:srgbClr val="3C5790"/>
                </a:solidFill>
              </a:rPr>
              <a:t>wildfly</a:t>
            </a:r>
            <a:r>
              <a:rPr lang="en-US" sz="1200" dirty="0">
                <a:solidFill>
                  <a:srgbClr val="3C5790"/>
                </a:solidFill>
              </a:rPr>
              <a:t>-swarm-plugin&lt;/</a:t>
            </a:r>
            <a:r>
              <a:rPr lang="en-US" sz="1200" dirty="0" err="1">
                <a:solidFill>
                  <a:srgbClr val="3C5790"/>
                </a:solidFill>
              </a:rPr>
              <a:t>artifactId</a:t>
            </a:r>
            <a:r>
              <a:rPr lang="en-US" sz="12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&lt;/plugin&gt;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&lt;/plugins&gt;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&lt;/build&gt;</a:t>
            </a:r>
          </a:p>
        </p:txBody>
      </p:sp>
    </p:spTree>
    <p:extLst>
      <p:ext uri="{BB962C8B-B14F-4D97-AF65-F5344CB8AC3E}">
        <p14:creationId xmlns:p14="http://schemas.microsoft.com/office/powerpoint/2010/main" val="377716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Below is a non-exhaustive set of useful properties, which may be available depending on which fractions your application uses.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101C3-C0A0-40E8-A15C-D91FCC9B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25959"/>
            <a:ext cx="514762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9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the H2, MySQL and Postgres database fractions, the follow properties are supported to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configure the </a:t>
            </a:r>
            <a:r>
              <a:rPr lang="en-US" sz="1400" dirty="0" err="1">
                <a:solidFill>
                  <a:srgbClr val="3C5790"/>
                </a:solidFill>
              </a:rPr>
              <a:t>datasource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99405-DEE6-422B-99A2-6181F3FA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19400"/>
            <a:ext cx="6581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4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Undertow configuration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168D7-8628-4907-AFF0-35C0A813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86000"/>
            <a:ext cx="5334000" cy="44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8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Java API is most straight forward way to configure fractions in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78D1F-98B6-4650-A2C3-D4C54D9F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71800"/>
            <a:ext cx="60102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44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configuration in YAML format.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86415-BF9B-45C9-B5D5-531BEBD7B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90800"/>
            <a:ext cx="1762125" cy="3933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B8D2BF-160A-477F-A825-E4CAD4C3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581400"/>
            <a:ext cx="4238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0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Configuration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configuration in XML format.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3A5B7-D3D4-4F76-B876-286F0F5B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34598"/>
            <a:ext cx="5257800" cy="2799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359196-AC0D-48DC-86EE-76A968D46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486400"/>
            <a:ext cx="3048000" cy="11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84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https://en.wikipedia.org/wiki/Microservices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http://wildfly-swarm.io/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http://blog.arungupta.me/wildfly-swarm-microservices-javaee/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https://www.slideshare.net/dandreadis/wildfly-wildfly-swarm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https://dzone.com/articles/top-reasons-to-consider-switching-to-wildfly-swarm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Wildfly</a:t>
            </a:r>
            <a:r>
              <a:rPr lang="en-US" sz="1600" dirty="0">
                <a:solidFill>
                  <a:schemeClr val="bg1"/>
                </a:solidFill>
              </a:rPr>
              <a:t> Swarm Users Guide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is a light weight, flexible, feature rich, Java EE 7 compliant application server.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9 even introduced a 27MB Servlet-only distribution.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are very well suited for enterprise and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43709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Microservices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Microservices are a more concrete and modern interpretation of service-oriented architectures (SOA) used to build distributed software systems.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in a microservice architecture (MSA) are processes that communicate with each other over a network in order to fulfill a goal.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MSA is an approach to building software systems that decomposes business domain models into smaller systems.</a:t>
            </a:r>
          </a:p>
        </p:txBody>
      </p:sp>
    </p:spTree>
    <p:extLst>
      <p:ext uri="{BB962C8B-B14F-4D97-AF65-F5344CB8AC3E}">
        <p14:creationId xmlns:p14="http://schemas.microsoft.com/office/powerpoint/2010/main" val="29253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Simple Upgrades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Build your </a:t>
            </a:r>
            <a:r>
              <a:rPr lang="en-US" sz="1400" dirty="0" err="1">
                <a:solidFill>
                  <a:srgbClr val="3C5790"/>
                </a:solidFill>
              </a:rPr>
              <a:t>UberJAR</a:t>
            </a:r>
            <a:r>
              <a:rPr lang="en-US" sz="1400" dirty="0">
                <a:solidFill>
                  <a:srgbClr val="3C5790"/>
                </a:solidFill>
              </a:rPr>
              <a:t> downloading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artifacts from a repository (Maven) that is designed to be available and accessed by your build scripts.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Permissions aren’t an issue because you are working with a single file most likely being deployed to a container service.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Configuration settings are built into the JAR at build time.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JAR is the application. Running the JAR means your app is deployed.  </a:t>
            </a:r>
          </a:p>
        </p:txBody>
      </p:sp>
    </p:spTree>
    <p:extLst>
      <p:ext uri="{BB962C8B-B14F-4D97-AF65-F5344CB8AC3E}">
        <p14:creationId xmlns:p14="http://schemas.microsoft.com/office/powerpoint/2010/main" val="28891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Typesafe</a:t>
            </a:r>
            <a:r>
              <a:rPr lang="en-US" sz="1400" b="1" dirty="0">
                <a:solidFill>
                  <a:srgbClr val="3C5790"/>
                </a:solidFill>
              </a:rPr>
              <a:t> Configuration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default XML files shipped with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application server contain a lot of settings.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practice we start with this default configuration and tweak it.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we have tweaked the XML directly, then we are left to diff the config files between versions and import the new default settings into your custom XML file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Infrastructure as Code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Java EE application server is designed to provide the basis for Java applications.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places the configuration of the application server back in the developer’s court.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is just a suite of Java libraries, configured with Java code, compiled with Java tools, and packaged into a Java executable</a:t>
            </a:r>
            <a:r>
              <a:rPr lang="en-US" sz="1400" b="1" dirty="0">
                <a:solidFill>
                  <a:srgbClr val="3C5790"/>
                </a:solidFill>
              </a:rPr>
              <a:t>  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2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Immutable Deployments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Individual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deployments are immutable by default.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Deploying the JAR is effectively the same as deploying, and configuring the app server and then deploying a single application.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By using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we can get immutable deployments of standalone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38481578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11075</TotalTime>
  <Words>1651</Words>
  <Application>Microsoft Office PowerPoint</Application>
  <PresentationFormat>On-screen Show (4:3)</PresentationFormat>
  <Paragraphs>164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143</vt:lpstr>
      <vt:lpstr>Wildfly Swarm</vt:lpstr>
      <vt:lpstr>Contents</vt:lpstr>
      <vt:lpstr>What is Wildfly Swarm ?</vt:lpstr>
      <vt:lpstr>What is Wildfly Swarm ? (cont.)</vt:lpstr>
      <vt:lpstr>Microservices</vt:lpstr>
      <vt:lpstr>Features</vt:lpstr>
      <vt:lpstr>Features (cont.)</vt:lpstr>
      <vt:lpstr>Features (cont.)</vt:lpstr>
      <vt:lpstr>Features (cont.)</vt:lpstr>
      <vt:lpstr>Concepts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Fractions</vt:lpstr>
      <vt:lpstr>Uberjar </vt:lpstr>
      <vt:lpstr>Container </vt:lpstr>
      <vt:lpstr>Container (cont.) </vt:lpstr>
      <vt:lpstr>ShrinkWrap</vt:lpstr>
      <vt:lpstr>ShrinkWrap (cont.) </vt:lpstr>
      <vt:lpstr>ShrinkWrap (cont.) </vt:lpstr>
      <vt:lpstr>ShrinkWrap (cont.) </vt:lpstr>
      <vt:lpstr>Packing</vt:lpstr>
      <vt:lpstr>Configuration (cont.) </vt:lpstr>
      <vt:lpstr>Configuration (cont.) </vt:lpstr>
      <vt:lpstr>Configuration (cont.) </vt:lpstr>
      <vt:lpstr>Configuration (cont.) </vt:lpstr>
      <vt:lpstr>Configuration (cont.) </vt:lpstr>
      <vt:lpstr>Configuration (cont.) 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839</cp:revision>
  <dcterms:created xsi:type="dcterms:W3CDTF">2012-04-12T06:19:17Z</dcterms:created>
  <dcterms:modified xsi:type="dcterms:W3CDTF">2017-06-19T09:31:21Z</dcterms:modified>
</cp:coreProperties>
</file>