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06" r:id="rId4"/>
    <p:sldId id="491" r:id="rId5"/>
    <p:sldId id="492" r:id="rId6"/>
    <p:sldId id="490" r:id="rId7"/>
    <p:sldId id="523" r:id="rId8"/>
    <p:sldId id="522" r:id="rId9"/>
    <p:sldId id="495" r:id="rId10"/>
    <p:sldId id="494" r:id="rId11"/>
    <p:sldId id="496" r:id="rId12"/>
    <p:sldId id="498" r:id="rId13"/>
    <p:sldId id="497" r:id="rId14"/>
    <p:sldId id="499" r:id="rId15"/>
    <p:sldId id="500" r:id="rId16"/>
    <p:sldId id="501" r:id="rId17"/>
    <p:sldId id="502" r:id="rId18"/>
    <p:sldId id="504" r:id="rId19"/>
    <p:sldId id="503" r:id="rId20"/>
    <p:sldId id="505" r:id="rId21"/>
    <p:sldId id="506" r:id="rId22"/>
    <p:sldId id="509" r:id="rId23"/>
    <p:sldId id="507" r:id="rId24"/>
    <p:sldId id="510" r:id="rId25"/>
    <p:sldId id="511" r:id="rId26"/>
    <p:sldId id="512" r:id="rId27"/>
    <p:sldId id="519" r:id="rId28"/>
    <p:sldId id="520" r:id="rId29"/>
    <p:sldId id="521" r:id="rId30"/>
    <p:sldId id="513" r:id="rId31"/>
    <p:sldId id="514" r:id="rId32"/>
    <p:sldId id="515" r:id="rId33"/>
    <p:sldId id="516" r:id="rId34"/>
    <p:sldId id="517" r:id="rId35"/>
    <p:sldId id="389" r:id="rId36"/>
    <p:sldId id="259" r:id="rId3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0" autoAdjust="0"/>
    <p:restoredTop sz="94660"/>
  </p:normalViewPr>
  <p:slideViewPr>
    <p:cSldViewPr>
      <p:cViewPr>
        <p:scale>
          <a:sx n="100" d="100"/>
          <a:sy n="100" d="100"/>
        </p:scale>
        <p:origin x="-21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28/06/2015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emo.sonarsource.org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SonarQube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Basics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size metrics widget at upper left falls in the neutral category.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tells you how many lines of code, methods, classes, and packages it found during the </a:t>
            </a:r>
            <a:r>
              <a:rPr lang="en-US" sz="1400" dirty="0" smtClean="0">
                <a:solidFill>
                  <a:srgbClr val="3C5790"/>
                </a:solidFill>
              </a:rPr>
              <a:t>analysis.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5257800" cy="41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6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Basics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Events are significant, at least in part because they flag an analysis snapshot for </a:t>
            </a:r>
            <a:r>
              <a:rPr lang="en-US" sz="1400" dirty="0" smtClean="0">
                <a:solidFill>
                  <a:srgbClr val="3C5790"/>
                </a:solidFill>
              </a:rPr>
              <a:t>long term </a:t>
            </a:r>
            <a:r>
              <a:rPr lang="en-US" sz="1400" dirty="0">
                <a:solidFill>
                  <a:srgbClr val="3C5790"/>
                </a:solidFill>
              </a:rPr>
              <a:t>retention.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Every time an analysis is performed, a snapshot of the project state is taken.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description widget </a:t>
            </a:r>
            <a:r>
              <a:rPr lang="en-US" sz="1400" dirty="0" smtClean="0">
                <a:solidFill>
                  <a:srgbClr val="3C5790"/>
                </a:solidFill>
              </a:rPr>
              <a:t>is </a:t>
            </a:r>
            <a:r>
              <a:rPr lang="en-US" sz="1400" dirty="0">
                <a:solidFill>
                  <a:srgbClr val="3C5790"/>
                </a:solidFill>
              </a:rPr>
              <a:t>a brief curriculum vitae of your project, </a:t>
            </a:r>
            <a:r>
              <a:rPr lang="en-US" sz="1400" dirty="0" smtClean="0">
                <a:solidFill>
                  <a:srgbClr val="3C5790"/>
                </a:solidFill>
              </a:rPr>
              <a:t>showing the </a:t>
            </a:r>
            <a:r>
              <a:rPr lang="en-US" sz="1400" dirty="0">
                <a:solidFill>
                  <a:srgbClr val="3C5790"/>
                </a:solidFill>
              </a:rPr>
              <a:t>language and ID you set during </a:t>
            </a:r>
            <a:r>
              <a:rPr lang="en-US" sz="1400" dirty="0" smtClean="0">
                <a:solidFill>
                  <a:srgbClr val="3C5790"/>
                </a:solidFill>
              </a:rPr>
              <a:t>analysis.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598838"/>
            <a:ext cx="4810125" cy="310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49745"/>
            <a:ext cx="3733800" cy="393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4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Basics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It’s clear that some issues are worse than others.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That’s why </a:t>
            </a:r>
            <a:r>
              <a:rPr lang="en-US" sz="1400" dirty="0" err="1">
                <a:solidFill>
                  <a:srgbClr val="3C5790"/>
                </a:solidFill>
              </a:rPr>
              <a:t>SonarQube</a:t>
            </a:r>
            <a:r>
              <a:rPr lang="en-US" sz="1400" dirty="0">
                <a:solidFill>
                  <a:srgbClr val="3C5790"/>
                </a:solidFill>
              </a:rPr>
              <a:t> ranks them at different severities: Blocker, Critical, Major, Minor, and Info.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rules-compliance percentage you see at lower left in the issues widget gives perspective.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It’s based on the number and severity of issues versus the lines of code in the project.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5589416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7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Basics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test coverage widget shows how well that coverage equation balances and whether your tests are passing, failing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4318732" cy="381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5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Basics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comments and duplications widget is another two-for-one.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Both are leading quality metrics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problem is that although copy-paste, the source of duplications, is often expedient, it’s not efficient in the long term.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7607808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6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Basics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package design widget shows how clean your design implementation </a:t>
            </a:r>
            <a:r>
              <a:rPr lang="en-US" sz="1400" dirty="0" smtClean="0">
                <a:solidFill>
                  <a:srgbClr val="3C5790"/>
                </a:solidFill>
              </a:rPr>
              <a:t>is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 gives a high-level </a:t>
            </a:r>
            <a:r>
              <a:rPr lang="en-US" sz="1400" dirty="0">
                <a:solidFill>
                  <a:srgbClr val="3C5790"/>
                </a:solidFill>
              </a:rPr>
              <a:t>figures showing how much work needs to be done to make the implementation as clean as </a:t>
            </a:r>
            <a:r>
              <a:rPr lang="en-US" sz="1400" dirty="0" smtClean="0">
                <a:solidFill>
                  <a:srgbClr val="3C5790"/>
                </a:solidFill>
              </a:rPr>
              <a:t>the original </a:t>
            </a:r>
            <a:r>
              <a:rPr lang="en-US" sz="1400" dirty="0">
                <a:solidFill>
                  <a:srgbClr val="3C5790"/>
                </a:solidFill>
              </a:rPr>
              <a:t>design undoubtedly was.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0"/>
            <a:ext cx="8762999" cy="311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9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Basics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Every metric on the dashboard clicks-through to a metric drilldown, which is designed to help you find the specific files.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Drilldowns in </a:t>
            </a:r>
            <a:r>
              <a:rPr lang="en-US" sz="1400" dirty="0" err="1">
                <a:solidFill>
                  <a:srgbClr val="3C5790"/>
                </a:solidFill>
              </a:rPr>
              <a:t>SonarQube</a:t>
            </a:r>
            <a:r>
              <a:rPr lang="en-US" sz="1400" dirty="0">
                <a:solidFill>
                  <a:srgbClr val="3C5790"/>
                </a:solidFill>
              </a:rPr>
              <a:t> start with the chosen metric and its value in the top row.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followed by a row of hierarchical widgets: modules, then directories/packages, then classes/files.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widget’s contents are sorted by its metric value.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52800"/>
            <a:ext cx="7140016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5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IDE </a:t>
            </a:r>
            <a:r>
              <a:rPr lang="fr-CA" dirty="0" err="1" smtClean="0">
                <a:solidFill>
                  <a:schemeClr val="bg1"/>
                </a:solidFill>
              </a:rPr>
              <a:t>Integration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If we're working in Eclipse, </a:t>
            </a:r>
            <a:r>
              <a:rPr lang="en-US" sz="1400" dirty="0" err="1">
                <a:solidFill>
                  <a:srgbClr val="3C5790"/>
                </a:solidFill>
              </a:rPr>
              <a:t>SonarQube</a:t>
            </a:r>
            <a:r>
              <a:rPr lang="en-US" sz="1400" dirty="0">
                <a:solidFill>
                  <a:srgbClr val="3C5790"/>
                </a:solidFill>
              </a:rPr>
              <a:t> integration is easier and richly featured.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50673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9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IDE </a:t>
            </a:r>
            <a:r>
              <a:rPr lang="fr-CA" dirty="0" err="1" smtClean="0">
                <a:solidFill>
                  <a:schemeClr val="bg1"/>
                </a:solidFill>
              </a:rPr>
              <a:t>Integration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Eclipse makes plugin installation in general fairly painless.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61091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9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IDE </a:t>
            </a:r>
            <a:r>
              <a:rPr lang="fr-CA" dirty="0" err="1" smtClean="0">
                <a:solidFill>
                  <a:schemeClr val="bg1"/>
                </a:solidFill>
              </a:rPr>
              <a:t>Integration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need to configure the address for the </a:t>
            </a:r>
            <a:r>
              <a:rPr lang="en-US" sz="1400" dirty="0" err="1" smtClean="0">
                <a:solidFill>
                  <a:srgbClr val="3C5790"/>
                </a:solidFill>
              </a:rPr>
              <a:t>SonarQube</a:t>
            </a:r>
            <a:r>
              <a:rPr lang="en-US" sz="1400" dirty="0" smtClean="0">
                <a:solidFill>
                  <a:srgbClr val="3C5790"/>
                </a:solidFill>
              </a:rPr>
              <a:t> and credentials if needed.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3415"/>
            <a:ext cx="6553200" cy="365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2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SonarQube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Basics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IDE </a:t>
            </a:r>
            <a:r>
              <a:rPr lang="fr-CA" sz="1600" dirty="0" err="1" smtClean="0">
                <a:solidFill>
                  <a:srgbClr val="3C5790"/>
                </a:solidFill>
              </a:rPr>
              <a:t>Integration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Administration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Rule</a:t>
            </a:r>
            <a:r>
              <a:rPr lang="fr-CA" sz="1600" dirty="0" smtClean="0">
                <a:solidFill>
                  <a:srgbClr val="3C5790"/>
                </a:solidFill>
              </a:rPr>
              <a:t> Profiles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IDE </a:t>
            </a:r>
            <a:r>
              <a:rPr lang="fr-CA" dirty="0" err="1" smtClean="0">
                <a:solidFill>
                  <a:schemeClr val="bg1"/>
                </a:solidFill>
              </a:rPr>
              <a:t>Integration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47484"/>
            <a:ext cx="4876800" cy="521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IDE </a:t>
            </a:r>
            <a:r>
              <a:rPr lang="fr-CA" dirty="0" err="1" smtClean="0">
                <a:solidFill>
                  <a:schemeClr val="bg1"/>
                </a:solidFill>
              </a:rPr>
              <a:t>Integration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23850" y="1905000"/>
            <a:ext cx="85344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Existing issues </a:t>
            </a:r>
            <a:r>
              <a:rPr lang="en-US" sz="1400" dirty="0">
                <a:solidFill>
                  <a:srgbClr val="3C5790"/>
                </a:solidFill>
              </a:rPr>
              <a:t>also show up as warnings in the Problems </a:t>
            </a:r>
            <a:r>
              <a:rPr lang="en-US" sz="1400" dirty="0" smtClean="0">
                <a:solidFill>
                  <a:srgbClr val="3C5790"/>
                </a:solidFill>
              </a:rPr>
              <a:t>view.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362200"/>
            <a:ext cx="63627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8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IDE </a:t>
            </a:r>
            <a:r>
              <a:rPr lang="fr-CA" dirty="0" err="1" smtClean="0">
                <a:solidFill>
                  <a:schemeClr val="bg1"/>
                </a:solidFill>
              </a:rPr>
              <a:t>Integration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Use the Synchronize button to re-synchronize </a:t>
            </a:r>
            <a:r>
              <a:rPr lang="en-US" sz="1400" dirty="0" err="1">
                <a:solidFill>
                  <a:srgbClr val="3C5790"/>
                </a:solidFill>
              </a:rPr>
              <a:t>SonarQube</a:t>
            </a:r>
            <a:r>
              <a:rPr lang="en-US" sz="1400" dirty="0">
                <a:solidFill>
                  <a:srgbClr val="3C5790"/>
                </a:solidFill>
              </a:rPr>
              <a:t> issues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2438400"/>
            <a:ext cx="52673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7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Administration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foundations of security in any application are users and their permissions.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SonarQube</a:t>
            </a:r>
            <a:r>
              <a:rPr lang="en-US" sz="1400" dirty="0">
                <a:solidFill>
                  <a:srgbClr val="3C5790"/>
                </a:solidFill>
              </a:rPr>
              <a:t> can handle both authentication and authorization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Users interface gives a list of current users, links to manage each one, and the form to </a:t>
            </a:r>
            <a:r>
              <a:rPr lang="en-US" sz="1400" dirty="0" smtClean="0">
                <a:solidFill>
                  <a:srgbClr val="3C5790"/>
                </a:solidFill>
              </a:rPr>
              <a:t>create new </a:t>
            </a:r>
            <a:r>
              <a:rPr lang="en-US" sz="1400" dirty="0">
                <a:solidFill>
                  <a:srgbClr val="3C5790"/>
                </a:solidFill>
              </a:rPr>
              <a:t>users.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045543"/>
            <a:ext cx="6877050" cy="327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0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Administration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SonarQube</a:t>
            </a:r>
            <a:r>
              <a:rPr lang="en-US" sz="1400" dirty="0">
                <a:solidFill>
                  <a:srgbClr val="3C5790"/>
                </a:solidFill>
              </a:rPr>
              <a:t> gives you the ability to grant permissions to either users or groups.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47924"/>
            <a:ext cx="7010400" cy="3096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5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Administration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group membership interface presents two lists: the in crowd on the right and everyone else on the left.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Use the arrows between the two lists to move people from one side to the other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60960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5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Administration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add a group to a project role, highlight it on the left, use the Select button to move it </a:t>
            </a:r>
            <a:r>
              <a:rPr lang="en-US" sz="1400" dirty="0" smtClean="0">
                <a:solidFill>
                  <a:srgbClr val="3C5790"/>
                </a:solidFill>
              </a:rPr>
              <a:t>to the </a:t>
            </a:r>
            <a:r>
              <a:rPr lang="en-US" sz="1400" dirty="0">
                <a:solidFill>
                  <a:srgbClr val="3C5790"/>
                </a:solidFill>
              </a:rPr>
              <a:t>right, and save your changes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63436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7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Administration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activate email notifications.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53415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2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Administration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Check the boxes to subscribe to the event types and start receiving emails for all projects.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you enable the first notification, </a:t>
            </a:r>
            <a:r>
              <a:rPr lang="en-US" sz="1400" dirty="0" err="1">
                <a:solidFill>
                  <a:srgbClr val="3C5790"/>
                </a:solidFill>
              </a:rPr>
              <a:t>SonarQube</a:t>
            </a:r>
            <a:r>
              <a:rPr lang="en-US" sz="1400" dirty="0">
                <a:solidFill>
                  <a:srgbClr val="3C5790"/>
                </a:solidFill>
              </a:rPr>
              <a:t> will send you a message when a change </a:t>
            </a:r>
            <a:r>
              <a:rPr lang="en-US" sz="1400" dirty="0" smtClean="0">
                <a:solidFill>
                  <a:srgbClr val="3C5790"/>
                </a:solidFill>
              </a:rPr>
              <a:t>occurs.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2819400"/>
            <a:ext cx="65436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2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Administration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SonarQube’s</a:t>
            </a:r>
            <a:r>
              <a:rPr lang="en-US" sz="1400" dirty="0">
                <a:solidFill>
                  <a:srgbClr val="3C5790"/>
                </a:solidFill>
              </a:rPr>
              <a:t> update </a:t>
            </a:r>
            <a:r>
              <a:rPr lang="en-US" sz="1400" dirty="0" smtClean="0">
                <a:solidFill>
                  <a:srgbClr val="3C5790"/>
                </a:solidFill>
              </a:rPr>
              <a:t>center allows the installation of custom plugins.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63246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2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SonarQube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SonarQube</a:t>
            </a:r>
            <a:r>
              <a:rPr lang="en-US" sz="1500" dirty="0">
                <a:solidFill>
                  <a:srgbClr val="3C5790"/>
                </a:solidFill>
              </a:rPr>
              <a:t> (formerly Sonar) is an open source platform for continuous inspection of code quality.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supports 25+ languages: Java, C/C++, Objective-C, C#, PHP, Flex, Groovy, JavaScript, Python, PL/SQL, COBOL, etc.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offers reports on duplicated code, coding standards, unit tests, code coverage, complex code, potential bugs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  <a:endParaRPr lang="en-US" sz="15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Rule</a:t>
            </a:r>
            <a:r>
              <a:rPr lang="fr-CA" dirty="0" smtClean="0">
                <a:solidFill>
                  <a:schemeClr val="bg1"/>
                </a:solidFill>
              </a:rPr>
              <a:t> Profiles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lot of things happen during an analysis.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code is examined for duplications, complexity, measured against a set of rules: a rule profile.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Those default rule sets make great starting points, but they’re not perfect for every situation.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Rule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Profiles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0534"/>
            <a:ext cx="6019800" cy="506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Rule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Profiles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Clicking the Configuration link at the top of the page takes you to a list of rule profiles.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Logged-in administrators can easily copy any profile with the click of a mouse.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28900"/>
            <a:ext cx="606742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8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Rule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Profiles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44130"/>
            <a:ext cx="6276555" cy="501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87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Rule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Profiles </a:t>
            </a:r>
            <a:r>
              <a:rPr lang="ro-RO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Use the drop-down menu to the left of any rule to adjust its severity in that profile.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Note that no other profile is affected by this change.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62261"/>
            <a:ext cx="51339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7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en.wikipedia.org/wiki/SonarQube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Manning – </a:t>
            </a:r>
            <a:r>
              <a:rPr lang="en-US" sz="1600" dirty="0" err="1" smtClean="0">
                <a:solidFill>
                  <a:schemeClr val="bg1"/>
                </a:solidFill>
              </a:rPr>
              <a:t>SonarQube</a:t>
            </a:r>
            <a:r>
              <a:rPr lang="en-US" sz="1600" dirty="0" smtClean="0">
                <a:solidFill>
                  <a:schemeClr val="bg1"/>
                </a:solidFill>
              </a:rPr>
              <a:t> in Action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SonarQube</a:t>
            </a:r>
            <a:r>
              <a:rPr lang="fr-CA" dirty="0" smtClean="0">
                <a:solidFill>
                  <a:schemeClr val="bg1"/>
                </a:solidFill>
              </a:rPr>
              <a:t>?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Provides </a:t>
            </a:r>
            <a:r>
              <a:rPr lang="en-US" sz="1500" dirty="0">
                <a:solidFill>
                  <a:srgbClr val="3C5790"/>
                </a:solidFill>
              </a:rPr>
              <a:t>fully automated analyses: integrates with Maven, Ant, </a:t>
            </a:r>
            <a:r>
              <a:rPr lang="en-US" sz="1500" dirty="0" err="1">
                <a:solidFill>
                  <a:srgbClr val="3C5790"/>
                </a:solidFill>
              </a:rPr>
              <a:t>Gradle</a:t>
            </a:r>
            <a:r>
              <a:rPr lang="en-US" sz="1500" dirty="0">
                <a:solidFill>
                  <a:srgbClr val="3C5790"/>
                </a:solidFill>
              </a:rPr>
              <a:t> and continuous integration tools (</a:t>
            </a:r>
            <a:r>
              <a:rPr lang="en-US" sz="1500" dirty="0" err="1">
                <a:solidFill>
                  <a:srgbClr val="3C5790"/>
                </a:solidFill>
              </a:rPr>
              <a:t>Atlassian</a:t>
            </a:r>
            <a:r>
              <a:rPr lang="en-US" sz="1500" dirty="0">
                <a:solidFill>
                  <a:srgbClr val="3C5790"/>
                </a:solidFill>
              </a:rPr>
              <a:t> Bamboo, Jenkins, Hudson, etc</a:t>
            </a:r>
            <a:r>
              <a:rPr lang="en-US" sz="1500" dirty="0" smtClean="0">
                <a:solidFill>
                  <a:srgbClr val="3C5790"/>
                </a:solidFill>
              </a:rPr>
              <a:t>.)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Integrates with the Eclipse development environment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Integrates with external tools: JIRA, Mantis, LDAP, Fortify, etc.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Is expandable with the use of plugins.</a:t>
            </a:r>
          </a:p>
          <a:p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SonarQube</a:t>
            </a:r>
            <a:r>
              <a:rPr lang="fr-CA" dirty="0" smtClean="0">
                <a:solidFill>
                  <a:schemeClr val="bg1"/>
                </a:solidFill>
              </a:rPr>
              <a:t>?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304800"/>
          </a:xfrm>
        </p:spPr>
        <p:txBody>
          <a:bodyPr/>
          <a:lstStyle/>
          <a:p>
            <a:r>
              <a:rPr lang="en-US" sz="1200" dirty="0" err="1">
                <a:solidFill>
                  <a:srgbClr val="3C5790"/>
                </a:solidFill>
              </a:rPr>
              <a:t>SonarQube</a:t>
            </a:r>
            <a:r>
              <a:rPr lang="en-US" sz="1200" dirty="0">
                <a:solidFill>
                  <a:srgbClr val="3C5790"/>
                </a:solidFill>
              </a:rPr>
              <a:t> has a public instance called </a:t>
            </a:r>
            <a:r>
              <a:rPr lang="en-US" sz="1200" dirty="0" err="1">
                <a:solidFill>
                  <a:srgbClr val="3C5790"/>
                </a:solidFill>
              </a:rPr>
              <a:t>Nemo</a:t>
            </a:r>
            <a:r>
              <a:rPr lang="en-US" sz="1200" dirty="0">
                <a:solidFill>
                  <a:srgbClr val="3C5790"/>
                </a:solidFill>
              </a:rPr>
              <a:t>: </a:t>
            </a:r>
            <a:r>
              <a:rPr lang="en-US" sz="1200" dirty="0">
                <a:solidFill>
                  <a:srgbClr val="3C5790"/>
                </a:solidFill>
                <a:hlinkClick r:id="rId3"/>
              </a:rPr>
              <a:t>http://</a:t>
            </a:r>
            <a:r>
              <a:rPr lang="en-US" sz="1200" dirty="0" smtClean="0">
                <a:solidFill>
                  <a:srgbClr val="3C5790"/>
                </a:solidFill>
                <a:hlinkClick r:id="rId3"/>
              </a:rPr>
              <a:t>nemo.sonarsource.org</a:t>
            </a:r>
            <a:r>
              <a:rPr lang="en-US" sz="1200" dirty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with  </a:t>
            </a:r>
            <a:r>
              <a:rPr lang="en-US" sz="1200" dirty="0">
                <a:solidFill>
                  <a:srgbClr val="3C5790"/>
                </a:solidFill>
              </a:rPr>
              <a:t>analyses of many open source projects.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172200" cy="448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4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13857"/>
            <a:ext cx="5410200" cy="415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4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general you can run a </a:t>
            </a:r>
            <a:r>
              <a:rPr lang="en-US" sz="1400" dirty="0" err="1">
                <a:solidFill>
                  <a:srgbClr val="3C5790"/>
                </a:solidFill>
              </a:rPr>
              <a:t>SonarQube</a:t>
            </a:r>
            <a:r>
              <a:rPr lang="en-US" sz="1400" dirty="0">
                <a:solidFill>
                  <a:srgbClr val="3C5790"/>
                </a:solidFill>
              </a:rPr>
              <a:t> analysis with three different tools/client: Maven, Ant, and </a:t>
            </a:r>
            <a:r>
              <a:rPr lang="en-US" sz="1400" dirty="0" err="1">
                <a:solidFill>
                  <a:srgbClr val="3C5790"/>
                </a:solidFill>
              </a:rPr>
              <a:t>SonarQube</a:t>
            </a:r>
            <a:r>
              <a:rPr lang="en-US" sz="1400" dirty="0">
                <a:solidFill>
                  <a:srgbClr val="3C5790"/>
                </a:solidFill>
              </a:rPr>
              <a:t> Runner.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Once </a:t>
            </a:r>
            <a:r>
              <a:rPr lang="en-US" sz="1400" dirty="0" err="1">
                <a:solidFill>
                  <a:srgbClr val="3C5790"/>
                </a:solidFill>
              </a:rPr>
              <a:t>SonarQube</a:t>
            </a:r>
            <a:r>
              <a:rPr lang="en-US" sz="1400" dirty="0">
                <a:solidFill>
                  <a:srgbClr val="3C5790"/>
                </a:solidFill>
              </a:rPr>
              <a:t> has the source files loaded, it’s time to analyze them with a variety of analyzers that can create </a:t>
            </a:r>
            <a:r>
              <a:rPr lang="en-US" sz="1400" dirty="0" smtClean="0">
                <a:solidFill>
                  <a:srgbClr val="3C5790"/>
                </a:solidFill>
              </a:rPr>
              <a:t>or update </a:t>
            </a:r>
            <a:r>
              <a:rPr lang="en-US" sz="1400" dirty="0">
                <a:solidFill>
                  <a:srgbClr val="3C5790"/>
                </a:solidFill>
              </a:rPr>
              <a:t>measures.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analyzers are either embedded in </a:t>
            </a:r>
            <a:r>
              <a:rPr lang="en-US" sz="1400" dirty="0" err="1">
                <a:solidFill>
                  <a:srgbClr val="3C5790"/>
                </a:solidFill>
              </a:rPr>
              <a:t>SonarQube</a:t>
            </a:r>
            <a:r>
              <a:rPr lang="en-US" sz="1400" dirty="0">
                <a:solidFill>
                  <a:srgbClr val="3C5790"/>
                </a:solidFill>
              </a:rPr>
              <a:t> core, included in language plugins, or provided by non-language-specific plugins.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SonarQube</a:t>
            </a:r>
            <a:r>
              <a:rPr lang="en-US" sz="1400" dirty="0">
                <a:solidFill>
                  <a:srgbClr val="3C5790"/>
                </a:solidFill>
              </a:rPr>
              <a:t> needs to have a database configured and that's 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Once you’ve set up your database, configured </a:t>
            </a:r>
            <a:r>
              <a:rPr lang="en-US" sz="1400" dirty="0" err="1">
                <a:solidFill>
                  <a:srgbClr val="3C5790"/>
                </a:solidFill>
              </a:rPr>
              <a:t>SonarQube</a:t>
            </a:r>
            <a:r>
              <a:rPr lang="en-US" sz="1400" dirty="0">
                <a:solidFill>
                  <a:srgbClr val="3C5790"/>
                </a:solidFill>
              </a:rPr>
              <a:t>, and started it, open a browser and head to port 9000 of your </a:t>
            </a:r>
            <a:r>
              <a:rPr lang="en-US" sz="1400" dirty="0" err="1">
                <a:solidFill>
                  <a:srgbClr val="3C5790"/>
                </a:solidFill>
              </a:rPr>
              <a:t>SonarQube</a:t>
            </a:r>
            <a:r>
              <a:rPr lang="en-US" sz="1400" dirty="0">
                <a:solidFill>
                  <a:srgbClr val="3C5790"/>
                </a:solidFill>
              </a:rPr>
              <a:t> host.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local URL is http://localhost:9000.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analysis is done by </a:t>
            </a:r>
            <a:r>
              <a:rPr lang="en-US" sz="1400" dirty="0" err="1">
                <a:solidFill>
                  <a:srgbClr val="3C5790"/>
                </a:solidFill>
              </a:rPr>
              <a:t>SonarRunner</a:t>
            </a:r>
            <a:r>
              <a:rPr lang="en-US" sz="1400" dirty="0">
                <a:solidFill>
                  <a:srgbClr val="3C5790"/>
                </a:solidFill>
              </a:rPr>
              <a:t> or other tools like Maven Sonar Plugin.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analysis is accomplished by setting some properties and firing off the sonar-runner executable.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5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Basics </a:t>
            </a:r>
            <a:r>
              <a:rPr lang="ro-RO" dirty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SonarQube’s</a:t>
            </a:r>
            <a:r>
              <a:rPr lang="en-US" sz="1400" dirty="0">
                <a:solidFill>
                  <a:srgbClr val="3C5790"/>
                </a:solidFill>
              </a:rPr>
              <a:t> default </a:t>
            </a:r>
            <a:r>
              <a:rPr lang="en-US" sz="1400" dirty="0" smtClean="0">
                <a:solidFill>
                  <a:srgbClr val="3C5790"/>
                </a:solidFill>
              </a:rPr>
              <a:t>dashboard.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096125" cy="439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4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9935</TotalTime>
  <Words>1104</Words>
  <Application>Microsoft Office PowerPoint</Application>
  <PresentationFormat>On-screen Show (4:3)</PresentationFormat>
  <Paragraphs>107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143</vt:lpstr>
      <vt:lpstr>SonarQube</vt:lpstr>
      <vt:lpstr>Contents</vt:lpstr>
      <vt:lpstr>What is SonarQube?</vt:lpstr>
      <vt:lpstr>What is SonarQube? (cont.)</vt:lpstr>
      <vt:lpstr>What is SonarQube? (cont.)</vt:lpstr>
      <vt:lpstr>Architecture</vt:lpstr>
      <vt:lpstr>Architecture (cont.)</vt:lpstr>
      <vt:lpstr>Basics</vt:lpstr>
      <vt:lpstr>Basics (cont.)</vt:lpstr>
      <vt:lpstr>Basics (cont.)</vt:lpstr>
      <vt:lpstr>Basics (cont.)</vt:lpstr>
      <vt:lpstr>Basics (cont.)</vt:lpstr>
      <vt:lpstr>Basics (cont.)</vt:lpstr>
      <vt:lpstr>Basics (cont.)</vt:lpstr>
      <vt:lpstr>Basics (cont.)</vt:lpstr>
      <vt:lpstr>Basics (cont.)</vt:lpstr>
      <vt:lpstr>IDE Integration</vt:lpstr>
      <vt:lpstr>IDE Integration (cont.)</vt:lpstr>
      <vt:lpstr>IDE Integration (cont.)</vt:lpstr>
      <vt:lpstr>IDE Integration (cont.)</vt:lpstr>
      <vt:lpstr>IDE Integration (cont.)</vt:lpstr>
      <vt:lpstr>IDE Integration (cont.)</vt:lpstr>
      <vt:lpstr>Administration</vt:lpstr>
      <vt:lpstr>Administration (cont.)</vt:lpstr>
      <vt:lpstr>Administration (cont.)</vt:lpstr>
      <vt:lpstr>Administration (cont.)</vt:lpstr>
      <vt:lpstr>Administration (cont.)</vt:lpstr>
      <vt:lpstr>Administration (cont.)</vt:lpstr>
      <vt:lpstr>Administration (cont.)</vt:lpstr>
      <vt:lpstr>Rule Profiles</vt:lpstr>
      <vt:lpstr>Rule Profiles (cont.)</vt:lpstr>
      <vt:lpstr>Rule Profiles (cont.)</vt:lpstr>
      <vt:lpstr>Rule Profiles (cont.)</vt:lpstr>
      <vt:lpstr>Rule Profiles (cont.)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1221</cp:revision>
  <dcterms:created xsi:type="dcterms:W3CDTF">2012-04-12T06:19:17Z</dcterms:created>
  <dcterms:modified xsi:type="dcterms:W3CDTF">2015-06-28T19:32:03Z</dcterms:modified>
</cp:coreProperties>
</file>