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0" r:id="rId5"/>
    <p:sldId id="416" r:id="rId6"/>
    <p:sldId id="417" r:id="rId7"/>
    <p:sldId id="418" r:id="rId8"/>
    <p:sldId id="419" r:id="rId9"/>
    <p:sldId id="420" r:id="rId10"/>
    <p:sldId id="421" r:id="rId11"/>
    <p:sldId id="429" r:id="rId12"/>
    <p:sldId id="430" r:id="rId13"/>
    <p:sldId id="408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11" r:id="rId22"/>
    <p:sldId id="431" r:id="rId23"/>
    <p:sldId id="432" r:id="rId24"/>
    <p:sldId id="433" r:id="rId25"/>
    <p:sldId id="405" r:id="rId26"/>
    <p:sldId id="407" r:id="rId27"/>
    <p:sldId id="409" r:id="rId28"/>
    <p:sldId id="413" r:id="rId29"/>
    <p:sldId id="412" r:id="rId30"/>
    <p:sldId id="389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Activiti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Explorer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Explorer has the capability to easily add new reports to the system.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Generate reports</a:t>
            </a:r>
            <a:r>
              <a:rPr lang="en-US" sz="1400" dirty="0">
                <a:solidFill>
                  <a:srgbClr val="3C5790"/>
                </a:solidFill>
              </a:rPr>
              <a:t>: shows a list of all reports known to the system.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Saved reports</a:t>
            </a:r>
            <a:r>
              <a:rPr lang="en-US" sz="1400" dirty="0">
                <a:solidFill>
                  <a:srgbClr val="3C5790"/>
                </a:solidFill>
              </a:rPr>
              <a:t>: shows a list of all reports that were previously </a:t>
            </a:r>
            <a:r>
              <a:rPr lang="en-US" sz="1400" dirty="0" smtClean="0">
                <a:solidFill>
                  <a:srgbClr val="3C5790"/>
                </a:solidFill>
              </a:rPr>
              <a:t>saved. These </a:t>
            </a:r>
            <a:r>
              <a:rPr lang="en-US" sz="1400" dirty="0">
                <a:solidFill>
                  <a:srgbClr val="3C5790"/>
                </a:solidFill>
              </a:rPr>
              <a:t>are personal saved reports </a:t>
            </a:r>
            <a:r>
              <a:rPr lang="en-US" sz="1400" dirty="0" smtClean="0">
                <a:solidFill>
                  <a:srgbClr val="3C5790"/>
                </a:solidFill>
              </a:rPr>
              <a:t>only </a:t>
            </a:r>
            <a:r>
              <a:rPr lang="en-US" sz="1400" dirty="0">
                <a:solidFill>
                  <a:srgbClr val="3C5790"/>
                </a:solidFill>
              </a:rPr>
              <a:t>and it is not possible to see the saved reports of someone else.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43150" y="3429000"/>
            <a:ext cx="4057650" cy="315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00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Modeler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Modeler is an add-on component to the core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framework and is a web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Modeler sources are available from the </a:t>
            </a:r>
            <a:r>
              <a:rPr lang="en-US" sz="1400" dirty="0" err="1">
                <a:solidFill>
                  <a:srgbClr val="3C5790"/>
                </a:solidFill>
              </a:rPr>
              <a:t>Signavio</a:t>
            </a:r>
            <a:r>
              <a:rPr lang="en-US" sz="1400" dirty="0">
                <a:solidFill>
                  <a:srgbClr val="3C5790"/>
                </a:solidFill>
              </a:rPr>
              <a:t> Core Components Google repository.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Engine doesn’t support all of these BPMN elements.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66863" y="3124200"/>
            <a:ext cx="5291138" cy="3253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0600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Designer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Designer can be used to add technical details to an imported process model.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can also be used to model new processes from scratch.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6363" y="2857280"/>
            <a:ext cx="3934637" cy="2933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68645" y="3343275"/>
            <a:ext cx="414675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6825" y="5867400"/>
            <a:ext cx="6429375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5227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Business Process Model and Notation</a:t>
            </a:r>
            <a:r>
              <a:rPr lang="en-US" sz="1400" dirty="0">
                <a:solidFill>
                  <a:srgbClr val="3C5790"/>
                </a:solidFill>
              </a:rPr>
              <a:t> (BPMN) is a graphical representation for specifying business processes in a business process model. It is also known as Business Process Modeling Notation.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Design</a:t>
            </a:r>
            <a:r>
              <a:rPr lang="en-US" sz="1400" dirty="0">
                <a:solidFill>
                  <a:srgbClr val="3C5790"/>
                </a:solidFill>
              </a:rPr>
              <a:t>: define the business process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Modeling</a:t>
            </a:r>
            <a:r>
              <a:rPr lang="en-US" sz="1400" dirty="0">
                <a:solidFill>
                  <a:srgbClr val="3C5790"/>
                </a:solidFill>
              </a:rPr>
              <a:t>: the business process is fully specified and validated.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Execution</a:t>
            </a:r>
            <a:r>
              <a:rPr lang="en-US" sz="1400" dirty="0">
                <a:solidFill>
                  <a:srgbClr val="3C5790"/>
                </a:solidFill>
              </a:rPr>
              <a:t>: the modeled business process is implemented in a business process application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Monitoring</a:t>
            </a:r>
            <a:r>
              <a:rPr lang="en-US" sz="1400" dirty="0">
                <a:solidFill>
                  <a:srgbClr val="3C5790"/>
                </a:solidFill>
              </a:rPr>
              <a:t>: the processes are monitored for business goals that are defined by key performance indicators (KPIs).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Optimization</a:t>
            </a:r>
            <a:r>
              <a:rPr lang="en-US" sz="1400" dirty="0">
                <a:solidFill>
                  <a:srgbClr val="3C5790"/>
                </a:solidFill>
              </a:rPr>
              <a:t>: the implemented business processes will need to be optimized.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dirty="0">
                <a:solidFill>
                  <a:srgbClr val="3C5790"/>
                </a:solidFill>
              </a:rPr>
              <a:t>the optimization phase is done, the business process goes into the design phase again and the cycle is completed.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623983"/>
            <a:ext cx="3124200" cy="2234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45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BPMN</a:t>
            </a:r>
            <a:r>
              <a:rPr lang="en-US" sz="1500" dirty="0">
                <a:solidFill>
                  <a:srgbClr val="3C5790"/>
                </a:solidFill>
              </a:rPr>
              <a:t> 1.0 had been standardized and was widely used by information and business analysts from 2004 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b="1" dirty="0" smtClean="0">
                <a:solidFill>
                  <a:srgbClr val="3C5790"/>
                </a:solidFill>
              </a:rPr>
              <a:t>WS-BPEL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>
                <a:solidFill>
                  <a:srgbClr val="3C5790"/>
                </a:solidFill>
              </a:rPr>
              <a:t>was the first BPM </a:t>
            </a:r>
            <a:r>
              <a:rPr lang="en-US" sz="1500" dirty="0" smtClean="0">
                <a:solidFill>
                  <a:srgbClr val="3C5790"/>
                </a:solidFill>
              </a:rPr>
              <a:t>language that </a:t>
            </a:r>
            <a:r>
              <a:rPr lang="en-US" sz="1500" dirty="0">
                <a:solidFill>
                  <a:srgbClr val="3C5790"/>
                </a:solidFill>
              </a:rPr>
              <a:t>was used by developers to run processes on a process engine.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3284" y="3124200"/>
            <a:ext cx="6254316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90175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1430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BPMN 1.x </a:t>
            </a:r>
            <a:r>
              <a:rPr lang="en-US" sz="1500" dirty="0">
                <a:solidFill>
                  <a:srgbClr val="3C5790"/>
                </a:solidFill>
              </a:rPr>
              <a:t>is widely used as a modeling notation for business processes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BPMN 2.0 specification is found at the Object Management Group (OMG) website (www.omg.org/spec/BPMN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019800" cy="3060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1207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BPMN models consist of simple diagrams constructed from a limited set of graphical elements.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BPMN's basic element categories: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Flow objects</a:t>
            </a:r>
            <a:r>
              <a:rPr lang="en-US" sz="1200" dirty="0">
                <a:solidFill>
                  <a:srgbClr val="3C5790"/>
                </a:solidFill>
              </a:rPr>
              <a:t>: Events, activities, gateways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Connecting objects</a:t>
            </a:r>
            <a:r>
              <a:rPr lang="en-US" sz="1200" dirty="0">
                <a:solidFill>
                  <a:srgbClr val="3C5790"/>
                </a:solidFill>
              </a:rPr>
              <a:t>: Sequence flow, message flow, association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Swim lanes</a:t>
            </a:r>
            <a:r>
              <a:rPr lang="en-US" sz="1200" dirty="0">
                <a:solidFill>
                  <a:srgbClr val="3C5790"/>
                </a:solidFill>
              </a:rPr>
              <a:t>: Pool, lane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Artifacts</a:t>
            </a:r>
            <a:r>
              <a:rPr lang="en-US" sz="1200" dirty="0">
                <a:solidFill>
                  <a:srgbClr val="3C5790"/>
                </a:solidFill>
              </a:rPr>
              <a:t>: Data object, group, </a:t>
            </a:r>
            <a:r>
              <a:rPr lang="en-US" sz="1200" dirty="0" smtClean="0">
                <a:solidFill>
                  <a:srgbClr val="3C5790"/>
                </a:solidFill>
              </a:rPr>
              <a:t>annotation</a:t>
            </a:r>
          </a:p>
          <a:p>
            <a:endParaRPr lang="en-US" sz="15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57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7391400" cy="31242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Event</a:t>
            </a:r>
            <a:r>
              <a:rPr lang="en-US" sz="1500" dirty="0">
                <a:solidFill>
                  <a:srgbClr val="3C5790"/>
                </a:solidFill>
              </a:rPr>
              <a:t> is represented with a circle and denotes something that happens.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Start event</a:t>
            </a:r>
            <a:r>
              <a:rPr lang="en-US" sz="1200" dirty="0">
                <a:solidFill>
                  <a:srgbClr val="3C5790"/>
                </a:solidFill>
              </a:rPr>
              <a:t> is the process trigger.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Intermediate event </a:t>
            </a:r>
            <a:r>
              <a:rPr lang="en-US" sz="1200" dirty="0">
                <a:solidFill>
                  <a:srgbClr val="3C5790"/>
                </a:solidFill>
              </a:rPr>
              <a:t>represents something that happens between the start and end events.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End event</a:t>
            </a:r>
            <a:r>
              <a:rPr lang="en-US" sz="1200" dirty="0">
                <a:solidFill>
                  <a:srgbClr val="3C5790"/>
                </a:solidFill>
              </a:rPr>
              <a:t> represents the result of a </a:t>
            </a:r>
            <a:r>
              <a:rPr lang="en-US" sz="1200" dirty="0" smtClean="0">
                <a:solidFill>
                  <a:srgbClr val="3C5790"/>
                </a:solidFill>
              </a:rPr>
              <a:t>process</a:t>
            </a:r>
          </a:p>
          <a:p>
            <a:pPr marL="457200" lvl="1" indent="0">
              <a:buNone/>
            </a:pPr>
            <a:endParaRPr lang="en-US" sz="1200" dirty="0" smtClean="0">
              <a:solidFill>
                <a:srgbClr val="3C5790"/>
              </a:solidFill>
            </a:endParaRPr>
          </a:p>
          <a:p>
            <a:pPr marL="457200" lvl="1" indent="0">
              <a:buNone/>
            </a:pPr>
            <a:endParaRPr lang="en-US" sz="1200" dirty="0">
              <a:solidFill>
                <a:srgbClr val="3C5790"/>
              </a:solidFill>
            </a:endParaRPr>
          </a:p>
          <a:p>
            <a:pPr marL="457200" lvl="1" indent="0">
              <a:buNone/>
            </a:pPr>
            <a:endParaRPr lang="en-US" sz="1200" dirty="0" smtClean="0">
              <a:solidFill>
                <a:srgbClr val="3C5790"/>
              </a:solidFill>
            </a:endParaRPr>
          </a:p>
          <a:p>
            <a:pPr marL="457200" lvl="1" indent="0">
              <a:buNone/>
            </a:pP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500" b="1" dirty="0">
                <a:solidFill>
                  <a:srgbClr val="3C5790"/>
                </a:solidFill>
              </a:rPr>
              <a:t>Activity</a:t>
            </a:r>
            <a:r>
              <a:rPr lang="en-US" sz="1500" dirty="0">
                <a:solidFill>
                  <a:srgbClr val="3C5790"/>
                </a:solidFill>
              </a:rPr>
              <a:t> describes the kind of work which must be done.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Task</a:t>
            </a:r>
            <a:r>
              <a:rPr lang="en-US" sz="1200" dirty="0">
                <a:solidFill>
                  <a:srgbClr val="3C5790"/>
                </a:solidFill>
              </a:rPr>
              <a:t> is </a:t>
            </a:r>
            <a:r>
              <a:rPr lang="en-US" sz="1200" dirty="0" smtClean="0">
                <a:solidFill>
                  <a:srgbClr val="3C5790"/>
                </a:solidFill>
              </a:rPr>
              <a:t>a single </a:t>
            </a:r>
            <a:r>
              <a:rPr lang="en-US" sz="1200" dirty="0">
                <a:solidFill>
                  <a:srgbClr val="3C5790"/>
                </a:solidFill>
              </a:rPr>
              <a:t>unit of work that is not or cannot be broken down to a further level of business process detail.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Sub-process</a:t>
            </a:r>
            <a:r>
              <a:rPr lang="en-US" sz="1200" dirty="0">
                <a:solidFill>
                  <a:srgbClr val="3C5790"/>
                </a:solidFill>
              </a:rPr>
              <a:t> has its own self-contained start and end events.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Transaction</a:t>
            </a:r>
            <a:r>
              <a:rPr lang="en-US" sz="1200" dirty="0">
                <a:solidFill>
                  <a:srgbClr val="3C5790"/>
                </a:solidFill>
              </a:rPr>
              <a:t> is a form of sub-process in which all contained activities must be treated as a whole.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Call Activity</a:t>
            </a:r>
            <a:r>
              <a:rPr lang="en-US" sz="1200" dirty="0">
                <a:solidFill>
                  <a:srgbClr val="3C5790"/>
                </a:solidFill>
              </a:rPr>
              <a:t> is a point in the process where a global process or a global Task is reused.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53154"/>
            <a:ext cx="1371600" cy="633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62150" y="5562600"/>
            <a:ext cx="489585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721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7391400" cy="2209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Event</a:t>
            </a:r>
            <a:r>
              <a:rPr lang="en-US" sz="1500" dirty="0">
                <a:solidFill>
                  <a:srgbClr val="3C5790"/>
                </a:solidFill>
              </a:rPr>
              <a:t> is represented with a circle and denotes something that happens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Gateway </a:t>
            </a:r>
            <a:r>
              <a:rPr lang="en-US" sz="1200" dirty="0">
                <a:solidFill>
                  <a:srgbClr val="3C5790"/>
                </a:solidFill>
              </a:rPr>
              <a:t>determines forking and merging of paths, depending on the conditions expressed.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Exclusive </a:t>
            </a:r>
            <a:r>
              <a:rPr lang="en-US" sz="1200" dirty="0">
                <a:solidFill>
                  <a:srgbClr val="3C5790"/>
                </a:solidFill>
              </a:rPr>
              <a:t>is used to create alternative flows in a process.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Event Based </a:t>
            </a:r>
            <a:r>
              <a:rPr lang="en-US" sz="1200" dirty="0">
                <a:solidFill>
                  <a:srgbClr val="3C5790"/>
                </a:solidFill>
              </a:rPr>
              <a:t>determinates the path of a process is based on an evaluated event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Parallel </a:t>
            </a:r>
            <a:r>
              <a:rPr lang="en-US" sz="1200" dirty="0">
                <a:solidFill>
                  <a:srgbClr val="3C5790"/>
                </a:solidFill>
              </a:rPr>
              <a:t>is used for creating parallel paths without evaluating any conditions.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Inclusive </a:t>
            </a:r>
            <a:r>
              <a:rPr lang="en-US" sz="1200" dirty="0">
                <a:solidFill>
                  <a:srgbClr val="3C5790"/>
                </a:solidFill>
              </a:rPr>
              <a:t>is used to create alternative flows where all paths are evaluated.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Exclusive Event Based </a:t>
            </a:r>
            <a:r>
              <a:rPr lang="en-US" sz="1200" dirty="0">
                <a:solidFill>
                  <a:srgbClr val="3C5790"/>
                </a:solidFill>
              </a:rPr>
              <a:t>is evaluated to determine which of mutually exclusive paths will be taken.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Complex </a:t>
            </a:r>
            <a:r>
              <a:rPr lang="en-US" sz="1200" dirty="0">
                <a:solidFill>
                  <a:srgbClr val="3C5790"/>
                </a:solidFill>
              </a:rPr>
              <a:t>is used to model complex synchronization behavior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Parallel Event Based</a:t>
            </a:r>
            <a:r>
              <a:rPr lang="en-US" sz="1200" dirty="0">
                <a:solidFill>
                  <a:srgbClr val="3C5790"/>
                </a:solidFill>
              </a:rPr>
              <a:t>. two parallel process are started based on an event but there is no evaluation of the event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30109" y="4191000"/>
            <a:ext cx="2256291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247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7391400" cy="2209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Connections</a:t>
            </a:r>
            <a:r>
              <a:rPr lang="en-US" sz="1500" dirty="0">
                <a:solidFill>
                  <a:srgbClr val="3C5790"/>
                </a:solidFill>
              </a:rPr>
              <a:t>. Flow objects are connected to each other using Connecting objects.</a:t>
            </a:r>
          </a:p>
          <a:p>
            <a:pPr lvl="1"/>
            <a:r>
              <a:rPr lang="en-US" sz="1100" b="1" dirty="0">
                <a:solidFill>
                  <a:srgbClr val="3C5790"/>
                </a:solidFill>
              </a:rPr>
              <a:t>Sequence Flow </a:t>
            </a:r>
            <a:r>
              <a:rPr lang="en-US" sz="1100" dirty="0">
                <a:solidFill>
                  <a:srgbClr val="3C5790"/>
                </a:solidFill>
              </a:rPr>
              <a:t>shows in which order the activities are performed</a:t>
            </a:r>
          </a:p>
          <a:p>
            <a:pPr lvl="1"/>
            <a:r>
              <a:rPr lang="en-US" sz="1100" b="1" dirty="0">
                <a:solidFill>
                  <a:srgbClr val="3C5790"/>
                </a:solidFill>
              </a:rPr>
              <a:t>Message Flow </a:t>
            </a:r>
            <a:r>
              <a:rPr lang="en-US" sz="1100" dirty="0">
                <a:solidFill>
                  <a:srgbClr val="3C5790"/>
                </a:solidFill>
              </a:rPr>
              <a:t>tells us what messages flow across organizational boundaries.</a:t>
            </a:r>
          </a:p>
          <a:p>
            <a:pPr lvl="1"/>
            <a:r>
              <a:rPr lang="en-US" sz="1100" b="1" dirty="0">
                <a:solidFill>
                  <a:srgbClr val="3C5790"/>
                </a:solidFill>
              </a:rPr>
              <a:t>Association </a:t>
            </a:r>
            <a:r>
              <a:rPr lang="en-US" sz="1100" dirty="0">
                <a:solidFill>
                  <a:srgbClr val="3C5790"/>
                </a:solidFill>
              </a:rPr>
              <a:t>is used to associate an Artifact or text to a Flow Object, and can indicate some directionality</a:t>
            </a:r>
            <a:endParaRPr lang="en-US" sz="1100" dirty="0" smtClean="0">
              <a:solidFill>
                <a:srgbClr val="3C5790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62400"/>
            <a:ext cx="391477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82531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371600"/>
            <a:ext cx="6400800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r>
              <a:rPr lang="fr-CA" sz="1600" dirty="0" smtClean="0">
                <a:solidFill>
                  <a:srgbClr val="3C5790"/>
                </a:solidFill>
              </a:rPr>
              <a:t> Basics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r>
              <a:rPr lang="fr-CA" sz="1600" dirty="0" smtClean="0">
                <a:solidFill>
                  <a:srgbClr val="3C5790"/>
                </a:solidFill>
              </a:rPr>
              <a:t> Explorer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r>
              <a:rPr lang="fr-CA" sz="1600" dirty="0" smtClean="0">
                <a:solidFill>
                  <a:srgbClr val="3C5790"/>
                </a:solidFill>
              </a:rPr>
              <a:t> Modeler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r>
              <a:rPr lang="fr-CA" sz="1600" dirty="0" smtClean="0">
                <a:solidFill>
                  <a:srgbClr val="3C5790"/>
                </a:solidFill>
              </a:rPr>
              <a:t> Designer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BPMN 2.0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Process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Engine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Activiti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Tool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Stack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Error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handling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Deployment</a:t>
            </a:r>
            <a:r>
              <a:rPr lang="fr-CA" sz="1600" dirty="0" smtClean="0">
                <a:solidFill>
                  <a:srgbClr val="3C5790"/>
                </a:solidFill>
              </a:rPr>
              <a:t> and Configuration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BPM </a:t>
            </a:r>
            <a:r>
              <a:rPr lang="fr-CA" sz="1600" dirty="0" smtClean="0">
                <a:solidFill>
                  <a:srgbClr val="3C5790"/>
                </a:solidFill>
              </a:rPr>
              <a:t>Alternatives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BPMN 2.0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7391400" cy="2209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Swim lanes</a:t>
            </a:r>
            <a:r>
              <a:rPr lang="en-US" sz="1400" dirty="0">
                <a:solidFill>
                  <a:srgbClr val="3C5790"/>
                </a:solidFill>
              </a:rPr>
              <a:t> are a visual mechanism of </a:t>
            </a:r>
            <a:r>
              <a:rPr lang="en-US" sz="1400" dirty="0" err="1">
                <a:solidFill>
                  <a:srgbClr val="3C5790"/>
                </a:solidFill>
              </a:rPr>
              <a:t>organising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dirty="0" err="1">
                <a:solidFill>
                  <a:srgbClr val="3C5790"/>
                </a:solidFill>
              </a:rPr>
              <a:t>categorising</a:t>
            </a:r>
            <a:r>
              <a:rPr lang="en-US" sz="1400" dirty="0">
                <a:solidFill>
                  <a:srgbClr val="3C5790"/>
                </a:solidFill>
              </a:rPr>
              <a:t> activities.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Pool </a:t>
            </a:r>
            <a:r>
              <a:rPr lang="en-US" sz="1200" dirty="0">
                <a:solidFill>
                  <a:srgbClr val="3C5790"/>
                </a:solidFill>
              </a:rPr>
              <a:t>represents major participants in a process; a pool contains one or more lanes.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Lane</a:t>
            </a:r>
            <a:r>
              <a:rPr lang="en-US" sz="1200" dirty="0">
                <a:solidFill>
                  <a:srgbClr val="3C5790"/>
                </a:solidFill>
              </a:rPr>
              <a:t> is used to </a:t>
            </a:r>
            <a:r>
              <a:rPr lang="en-US" sz="1200" dirty="0" err="1">
                <a:solidFill>
                  <a:srgbClr val="3C5790"/>
                </a:solidFill>
              </a:rPr>
              <a:t>organise</a:t>
            </a:r>
            <a:r>
              <a:rPr lang="en-US" sz="1200" dirty="0">
                <a:solidFill>
                  <a:srgbClr val="3C5790"/>
                </a:solidFill>
              </a:rPr>
              <a:t> and </a:t>
            </a:r>
            <a:r>
              <a:rPr lang="en-US" sz="1200" dirty="0" err="1">
                <a:solidFill>
                  <a:srgbClr val="3C5790"/>
                </a:solidFill>
              </a:rPr>
              <a:t>categorise</a:t>
            </a:r>
            <a:r>
              <a:rPr lang="en-US" sz="1200" dirty="0">
                <a:solidFill>
                  <a:srgbClr val="3C5790"/>
                </a:solidFill>
              </a:rPr>
              <a:t> activities within a pool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Artifacts</a:t>
            </a:r>
            <a:r>
              <a:rPr lang="en-US" sz="1400" dirty="0">
                <a:solidFill>
                  <a:srgbClr val="3C5790"/>
                </a:solidFill>
              </a:rPr>
              <a:t> allow developers to bring some more information into the model/diagram; the model/diagram becomes more readable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Data objects </a:t>
            </a:r>
            <a:r>
              <a:rPr lang="en-US" sz="1200" dirty="0">
                <a:solidFill>
                  <a:srgbClr val="3C5790"/>
                </a:solidFill>
              </a:rPr>
              <a:t>show the reader which data is required or produced in an activity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Group </a:t>
            </a:r>
            <a:r>
              <a:rPr lang="en-US" sz="1200" dirty="0">
                <a:solidFill>
                  <a:srgbClr val="3C5790"/>
                </a:solidFill>
              </a:rPr>
              <a:t>is used to group different activities but does not affect the flow in the diagram.</a:t>
            </a:r>
          </a:p>
          <a:p>
            <a:pPr lvl="1"/>
            <a:r>
              <a:rPr lang="en-US" sz="1200" b="1" dirty="0">
                <a:solidFill>
                  <a:srgbClr val="3C5790"/>
                </a:solidFill>
              </a:rPr>
              <a:t>Annotation </a:t>
            </a:r>
            <a:r>
              <a:rPr lang="en-US" sz="1200" dirty="0">
                <a:solidFill>
                  <a:srgbClr val="3C5790"/>
                </a:solidFill>
              </a:rPr>
              <a:t>is used to give the reader of the model/diagram an understandable impression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5450" y="4343400"/>
            <a:ext cx="548640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2662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Process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Engine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consists of several layers.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engine component includes a process virtual machine abstraction, which translates the BPMN 2.0 engine logic into a state machine model,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An optional layer is the Spring container integration for 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248025"/>
            <a:ext cx="4934677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6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Process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Engine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uses the standard Java </a:t>
            </a:r>
            <a:r>
              <a:rPr lang="en-US" sz="1500" dirty="0" err="1" smtClean="0">
                <a:solidFill>
                  <a:srgbClr val="3C5790"/>
                </a:solidFill>
              </a:rPr>
              <a:t>java.util.logging</a:t>
            </a:r>
            <a:r>
              <a:rPr lang="en-US" sz="1500" dirty="0" smtClean="0">
                <a:solidFill>
                  <a:srgbClr val="3C5790"/>
                </a:solidFill>
              </a:rPr>
              <a:t> API, also known as JDK 1.4 logging and Spring uses Apache commons logging.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A good way to test a BPMN 2.0 process is to run 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inside the Java Virtual Machine (JVM) with an in-memory database.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657600"/>
            <a:ext cx="566737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6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Process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Engine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We can use REST API to interact with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2819400"/>
            <a:ext cx="6019800" cy="2474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26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Process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Engine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API is divided into 7 core interfaces, each targeted at interacting with different functionality of the process engine.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FormService</a:t>
            </a:r>
            <a:r>
              <a:rPr lang="en-US" sz="1500" dirty="0" smtClean="0">
                <a:solidFill>
                  <a:srgbClr val="3C5790"/>
                </a:solidFill>
              </a:rPr>
              <a:t>: in order to work with user task forms.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HistoryService</a:t>
            </a:r>
            <a:r>
              <a:rPr lang="en-US" sz="1500" dirty="0" smtClean="0">
                <a:solidFill>
                  <a:srgbClr val="3C5790"/>
                </a:solidFill>
              </a:rPr>
              <a:t>: retrieve information about completed process instances.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IdentityService</a:t>
            </a:r>
            <a:r>
              <a:rPr lang="en-US" sz="1500" dirty="0" smtClean="0">
                <a:solidFill>
                  <a:srgbClr val="3C5790"/>
                </a:solidFill>
              </a:rPr>
              <a:t>: interface on the authentication component.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ManagementService</a:t>
            </a:r>
            <a:r>
              <a:rPr lang="en-US" sz="1500" dirty="0" smtClean="0">
                <a:solidFill>
                  <a:srgbClr val="3C5790"/>
                </a:solidFill>
              </a:rPr>
              <a:t>: can be used to query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tables and execute jobs.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RepositoryService</a:t>
            </a:r>
            <a:r>
              <a:rPr lang="en-US" sz="1500" dirty="0" smtClean="0">
                <a:solidFill>
                  <a:srgbClr val="3C5790"/>
                </a:solidFill>
              </a:rPr>
              <a:t>: provides functionality to </a:t>
            </a:r>
            <a:r>
              <a:rPr lang="en-US" sz="1500" dirty="0" err="1" smtClean="0">
                <a:solidFill>
                  <a:srgbClr val="3C5790"/>
                </a:solidFill>
              </a:rPr>
              <a:t>deploy,query,deploy</a:t>
            </a:r>
            <a:r>
              <a:rPr lang="en-US" sz="1500" dirty="0" smtClean="0">
                <a:solidFill>
                  <a:srgbClr val="3C5790"/>
                </a:solidFill>
              </a:rPr>
              <a:t> and retrieve process definitions.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RuntimeService</a:t>
            </a:r>
            <a:r>
              <a:rPr lang="en-US" sz="1500" dirty="0" smtClean="0">
                <a:solidFill>
                  <a:srgbClr val="3C5790"/>
                </a:solidFill>
              </a:rPr>
              <a:t>: provides interface to start/query instances.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TaskService</a:t>
            </a:r>
            <a:r>
              <a:rPr lang="en-US" sz="1500" dirty="0" smtClean="0">
                <a:solidFill>
                  <a:srgbClr val="3C5790"/>
                </a:solidFill>
              </a:rPr>
              <a:t>: services related to tasks.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64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Tool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Stack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core component of the </a:t>
            </a:r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framework is the process engine.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process engine provides the core capabilities to execute Business Process Model and Notation (BPMN) 2.0 processes.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BPMN specification and lots of examples can be found at www.bpmn.org.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We can use </a:t>
            </a:r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Modeler(Eclipse-based plugin) to create the BPM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6400800" cy="2571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7588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Tool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Stack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7432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supporting tools: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Activiti</a:t>
            </a:r>
            <a:r>
              <a:rPr lang="en-US" sz="1200" b="1" dirty="0">
                <a:solidFill>
                  <a:srgbClr val="3C5790"/>
                </a:solidFill>
              </a:rPr>
              <a:t> Engine</a:t>
            </a:r>
            <a:r>
              <a:rPr lang="en-US" sz="1200" dirty="0">
                <a:solidFill>
                  <a:srgbClr val="3C5790"/>
                </a:solidFill>
              </a:rPr>
              <a:t>: performs the process engine functions, such as executing BPMN 2.0 business processes and creating workflow tasks.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Activiti</a:t>
            </a:r>
            <a:r>
              <a:rPr lang="en-US" sz="1200" b="1" dirty="0">
                <a:solidFill>
                  <a:srgbClr val="3C5790"/>
                </a:solidFill>
              </a:rPr>
              <a:t> Modeler</a:t>
            </a:r>
            <a:r>
              <a:rPr lang="en-US" sz="1200" dirty="0">
                <a:solidFill>
                  <a:srgbClr val="3C5790"/>
                </a:solidFill>
              </a:rPr>
              <a:t>: web-based modeling environment for creating BPMN 2.0-compliant business process diagrams.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Activiti</a:t>
            </a:r>
            <a:r>
              <a:rPr lang="en-US" sz="1200" b="1" dirty="0">
                <a:solidFill>
                  <a:srgbClr val="3C5790"/>
                </a:solidFill>
              </a:rPr>
              <a:t> Designer</a:t>
            </a:r>
            <a:r>
              <a:rPr lang="en-US" sz="1200" dirty="0">
                <a:solidFill>
                  <a:srgbClr val="3C5790"/>
                </a:solidFill>
              </a:rPr>
              <a:t>: Eclipse plugin that can be used to design BPMN 2.0-compliant business processes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Activiti</a:t>
            </a:r>
            <a:r>
              <a:rPr lang="en-US" sz="1200" b="1" dirty="0">
                <a:solidFill>
                  <a:srgbClr val="3C5790"/>
                </a:solidFill>
              </a:rPr>
              <a:t> Explorer</a:t>
            </a:r>
            <a:r>
              <a:rPr lang="en-US" sz="1200" dirty="0">
                <a:solidFill>
                  <a:srgbClr val="3C5790"/>
                </a:solidFill>
              </a:rPr>
              <a:t>: web application that can be used for a wide range of functions in conjunction with the </a:t>
            </a:r>
            <a:r>
              <a:rPr lang="en-US" sz="1200" dirty="0" err="1">
                <a:solidFill>
                  <a:srgbClr val="3C5790"/>
                </a:solidFill>
              </a:rPr>
              <a:t>Activiti</a:t>
            </a:r>
            <a:r>
              <a:rPr lang="en-US" sz="1200" dirty="0">
                <a:solidFill>
                  <a:srgbClr val="3C5790"/>
                </a:solidFill>
              </a:rPr>
              <a:t> Engine.</a:t>
            </a:r>
          </a:p>
          <a:p>
            <a:pPr lvl="1"/>
            <a:r>
              <a:rPr lang="en-US" sz="1200" b="1" dirty="0" err="1">
                <a:solidFill>
                  <a:srgbClr val="3C5790"/>
                </a:solidFill>
              </a:rPr>
              <a:t>Activiti</a:t>
            </a:r>
            <a:r>
              <a:rPr lang="en-US" sz="1200" b="1" dirty="0">
                <a:solidFill>
                  <a:srgbClr val="3C5790"/>
                </a:solidFill>
              </a:rPr>
              <a:t> REST</a:t>
            </a:r>
            <a:r>
              <a:rPr lang="en-US" sz="1200" dirty="0">
                <a:solidFill>
                  <a:srgbClr val="3C5790"/>
                </a:solidFill>
              </a:rPr>
              <a:t>: web application that provides a REST interface on top of the </a:t>
            </a:r>
            <a:r>
              <a:rPr lang="en-US" sz="1200" dirty="0" err="1">
                <a:solidFill>
                  <a:srgbClr val="3C5790"/>
                </a:solidFill>
              </a:rPr>
              <a:t>Activiti</a:t>
            </a:r>
            <a:r>
              <a:rPr lang="en-US" sz="1200" dirty="0">
                <a:solidFill>
                  <a:srgbClr val="3C5790"/>
                </a:solidFill>
              </a:rPr>
              <a:t> Engine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426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Error</a:t>
            </a:r>
            <a:r>
              <a:rPr lang="fr-CA" dirty="0" smtClean="0">
                <a:solidFill>
                  <a:schemeClr val="bg1"/>
                </a:solidFill>
              </a:rPr>
              <a:t> Handling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1981200"/>
            <a:ext cx="8686800" cy="914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provides this flexibility by supporting both the standard BPMN error handling constructs as well as error handling via Java exceptions.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Choosing the Java logic approach means that the error handling is implemented inside a service task and, therefore, is not part of the process model.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15853" y="3124200"/>
            <a:ext cx="618034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554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Deployment</a:t>
            </a:r>
            <a:r>
              <a:rPr lang="fr-CA" dirty="0" smtClean="0">
                <a:solidFill>
                  <a:schemeClr val="bg1"/>
                </a:solidFill>
              </a:rPr>
              <a:t> and 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3886200" cy="4343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There are two common ways to set up your application environment with an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Engine</a:t>
            </a:r>
            <a:r>
              <a:rPr lang="ro-RO" sz="1500" dirty="0" smtClean="0">
                <a:solidFill>
                  <a:srgbClr val="3C5790"/>
                </a:solidFill>
              </a:rPr>
              <a:t>: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b="1" dirty="0" smtClean="0">
                <a:solidFill>
                  <a:srgbClr val="3C5790"/>
                </a:solidFill>
              </a:rPr>
              <a:t>Embedded</a:t>
            </a:r>
            <a:r>
              <a:rPr lang="en-US" sz="1500" dirty="0" smtClean="0">
                <a:solidFill>
                  <a:srgbClr val="3C5790"/>
                </a:solidFill>
              </a:rPr>
              <a:t> - Embed 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instance in your application and use 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Java API to communicate with 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Engine. </a:t>
            </a:r>
          </a:p>
          <a:p>
            <a:r>
              <a:rPr lang="en-US" sz="1500" b="1" dirty="0" smtClean="0">
                <a:solidFill>
                  <a:srgbClr val="3C5790"/>
                </a:solidFill>
              </a:rPr>
              <a:t>Standalone</a:t>
            </a:r>
            <a:r>
              <a:rPr lang="en-US" sz="1500" dirty="0" smtClean="0">
                <a:solidFill>
                  <a:srgbClr val="3C5790"/>
                </a:solidFill>
              </a:rPr>
              <a:t> - Set up a standalone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instance and have multiple applications access the </a:t>
            </a:r>
            <a:r>
              <a:rPr lang="en-US" sz="1500" dirty="0" err="1" smtClean="0">
                <a:solidFill>
                  <a:srgbClr val="3C5790"/>
                </a:solidFill>
              </a:rPr>
              <a:t>Activiti</a:t>
            </a:r>
            <a:r>
              <a:rPr lang="en-US" sz="1500" dirty="0" smtClean="0">
                <a:solidFill>
                  <a:srgbClr val="3C5790"/>
                </a:solidFill>
              </a:rPr>
              <a:t> Engine via the REST API.</a:t>
            </a:r>
            <a:endParaRPr lang="en-US" sz="8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2425" y="2133600"/>
            <a:ext cx="48291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5584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BPM Alternatives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Other open source process engine like </a:t>
            </a:r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:</a:t>
            </a:r>
          </a:p>
          <a:p>
            <a:r>
              <a:rPr lang="en-US" sz="1500" b="1" dirty="0" err="1">
                <a:solidFill>
                  <a:srgbClr val="3C5790"/>
                </a:solidFill>
              </a:rPr>
              <a:t>JBoss</a:t>
            </a:r>
            <a:r>
              <a:rPr lang="en-US" sz="1500" b="1" dirty="0">
                <a:solidFill>
                  <a:srgbClr val="3C5790"/>
                </a:solidFill>
              </a:rPr>
              <a:t> </a:t>
            </a:r>
            <a:r>
              <a:rPr lang="en-US" sz="1500" b="1" dirty="0" smtClean="0">
                <a:solidFill>
                  <a:srgbClr val="3C5790"/>
                </a:solidFill>
              </a:rPr>
              <a:t>BPM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open source process engine that first supported the </a:t>
            </a:r>
            <a:r>
              <a:rPr lang="en-US" sz="1200" dirty="0" smtClean="0">
                <a:solidFill>
                  <a:srgbClr val="3C5790"/>
                </a:solidFill>
              </a:rPr>
              <a:t>custom </a:t>
            </a:r>
            <a:r>
              <a:rPr lang="en-US" sz="1200" dirty="0" err="1" smtClean="0">
                <a:solidFill>
                  <a:srgbClr val="3C5790"/>
                </a:solidFill>
              </a:rPr>
              <a:t>jPDL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process </a:t>
            </a:r>
            <a:r>
              <a:rPr lang="en-US" sz="1200" dirty="0" smtClean="0">
                <a:solidFill>
                  <a:srgbClr val="3C5790"/>
                </a:solidFill>
              </a:rPr>
              <a:t>language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because version 5.0 supports BPMN 2.0, </a:t>
            </a:r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jBPM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>
                <a:solidFill>
                  <a:srgbClr val="3C5790"/>
                </a:solidFill>
              </a:rPr>
              <a:t>project has merged with the </a:t>
            </a:r>
            <a:r>
              <a:rPr lang="en-US" sz="1200" dirty="0" err="1">
                <a:solidFill>
                  <a:srgbClr val="3C5790"/>
                </a:solidFill>
              </a:rPr>
              <a:t>JBoss</a:t>
            </a:r>
            <a:r>
              <a:rPr lang="en-US" sz="1200" dirty="0">
                <a:solidFill>
                  <a:srgbClr val="3C5790"/>
                </a:solidFill>
              </a:rPr>
              <a:t> Drools project</a:t>
            </a:r>
          </a:p>
          <a:p>
            <a:r>
              <a:rPr lang="en-US" sz="1500" b="1" dirty="0" err="1" smtClean="0">
                <a:solidFill>
                  <a:srgbClr val="3C5790"/>
                </a:solidFill>
              </a:rPr>
              <a:t>BonitaSoft</a:t>
            </a:r>
            <a:endParaRPr lang="en-US" sz="15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 open source process engine that provides support for </a:t>
            </a:r>
            <a:r>
              <a:rPr lang="en-US" sz="1200" dirty="0" smtClean="0">
                <a:solidFill>
                  <a:srgbClr val="3C5790"/>
                </a:solidFill>
              </a:rPr>
              <a:t>the BPMN </a:t>
            </a:r>
            <a:r>
              <a:rPr lang="en-US" sz="1200" dirty="0">
                <a:solidFill>
                  <a:srgbClr val="3C5790"/>
                </a:solidFill>
              </a:rPr>
              <a:t>2.0 process </a:t>
            </a:r>
            <a:r>
              <a:rPr lang="en-US" sz="1200" dirty="0" smtClean="0">
                <a:solidFill>
                  <a:srgbClr val="3C5790"/>
                </a:solidFill>
              </a:rPr>
              <a:t>language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provides a large </a:t>
            </a:r>
            <a:r>
              <a:rPr lang="en-US" sz="1200" dirty="0">
                <a:solidFill>
                  <a:srgbClr val="3C5790"/>
                </a:solidFill>
              </a:rPr>
              <a:t>set of supported elements and the integrated development environment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endParaRPr lang="en-US" sz="8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924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is a light-weight workflow and Business Process Management (BPM) Platform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Its core is a super-fast and uses BPMN 2 process engine for Java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It's open-source and distributed under the Apache license.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runs in any Java application, on a server, on a cluster or in the cloud.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integrates perfectly with Spring, it is extremely lightweight and based on simple concepts. </a:t>
            </a:r>
            <a:endParaRPr lang="en-US" sz="15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http://www.activiti.org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Manning </a:t>
            </a:r>
            <a:r>
              <a:rPr lang="fr-CA" sz="1600" dirty="0" err="1" smtClean="0">
                <a:solidFill>
                  <a:schemeClr val="bg1"/>
                </a:solidFill>
              </a:rPr>
              <a:t>Activiti</a:t>
            </a:r>
            <a:r>
              <a:rPr lang="fr-CA" sz="1600" dirty="0" smtClean="0">
                <a:solidFill>
                  <a:schemeClr val="bg1"/>
                </a:solidFill>
              </a:rPr>
              <a:t> in Action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</a:t>
            </a:r>
            <a:r>
              <a:rPr lang="fr-CA" sz="1600" dirty="0" smtClean="0">
                <a:solidFill>
                  <a:schemeClr val="bg1"/>
                </a:solidFill>
              </a:rPr>
              <a:t>en.wikipedia.org/wiki/Business_Process_Model_and_Notation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Basics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is a BPMN 2.0 process-engine framework that implements the BPMN 2.0 specification.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Engine is a state machine.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In the </a:t>
            </a:r>
            <a:r>
              <a:rPr lang="en-US" sz="1500" dirty="0" err="1">
                <a:solidFill>
                  <a:srgbClr val="3C5790"/>
                </a:solidFill>
              </a:rPr>
              <a:t>Activiti</a:t>
            </a:r>
            <a:r>
              <a:rPr lang="en-US" sz="1500" dirty="0">
                <a:solidFill>
                  <a:srgbClr val="3C5790"/>
                </a:solidFill>
              </a:rPr>
              <a:t> Engine, most BPMN 2.0 elements are implemented as a state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819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process engine can be created with the </a:t>
            </a:r>
            <a:r>
              <a:rPr lang="en-US" sz="1400" b="1" dirty="0" err="1">
                <a:solidFill>
                  <a:srgbClr val="3C5790"/>
                </a:solidFill>
              </a:rPr>
              <a:t>ProcessEngineConfiguration</a:t>
            </a:r>
            <a:r>
              <a:rPr lang="en-US" sz="1400" dirty="0">
                <a:solidFill>
                  <a:srgbClr val="3C5790"/>
                </a:solidFill>
              </a:rPr>
              <a:t> which can be used to start the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engine and the H2 database.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can run on database platforms other than H2, such as Oracle, </a:t>
            </a:r>
            <a:r>
              <a:rPr lang="en-US" sz="1400" dirty="0" err="1">
                <a:solidFill>
                  <a:srgbClr val="3C5790"/>
                </a:solidFill>
              </a:rPr>
              <a:t>Mysql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PostgreSQL</a:t>
            </a:r>
            <a:r>
              <a:rPr lang="en-US" sz="1400" dirty="0">
                <a:solidFill>
                  <a:srgbClr val="3C5790"/>
                </a:solidFill>
              </a:rPr>
              <a:t>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deploy a process from Java we need to access the </a:t>
            </a:r>
            <a:r>
              <a:rPr lang="en-US" sz="1400" b="1" dirty="0" err="1">
                <a:solidFill>
                  <a:srgbClr val="3C5790"/>
                </a:solidFill>
              </a:rPr>
              <a:t>RepositoryService</a:t>
            </a:r>
            <a:r>
              <a:rPr lang="en-US" sz="1400" dirty="0">
                <a:solidFill>
                  <a:srgbClr val="3C5790"/>
                </a:solidFill>
              </a:rPr>
              <a:t> from the </a:t>
            </a:r>
            <a:r>
              <a:rPr lang="en-US" sz="1400" dirty="0" err="1">
                <a:solidFill>
                  <a:srgbClr val="3C5790"/>
                </a:solidFill>
              </a:rPr>
              <a:t>ProcessEngine</a:t>
            </a:r>
            <a:r>
              <a:rPr lang="en-US" sz="1400" dirty="0">
                <a:solidFill>
                  <a:srgbClr val="3C5790"/>
                </a:solidFill>
              </a:rPr>
              <a:t> instance.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RepositoryService</a:t>
            </a:r>
            <a:r>
              <a:rPr lang="en-US" sz="1400" dirty="0">
                <a:solidFill>
                  <a:srgbClr val="3C5790"/>
                </a:solidFill>
              </a:rPr>
              <a:t> instance is used to add from </a:t>
            </a:r>
            <a:r>
              <a:rPr lang="en-US" sz="1400" dirty="0" err="1">
                <a:solidFill>
                  <a:srgbClr val="3C5790"/>
                </a:solidFill>
              </a:rPr>
              <a:t>classpath</a:t>
            </a:r>
            <a:r>
              <a:rPr lang="en-US" sz="1400" dirty="0">
                <a:solidFill>
                  <a:srgbClr val="3C5790"/>
                </a:solidFill>
              </a:rPr>
              <a:t> the XML file and deploy the it to process engine.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process engine will validate the process file and create a new process definition in the H2 database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startProcessInstanceByKey</a:t>
            </a:r>
            <a:r>
              <a:rPr lang="en-US" sz="1400" dirty="0">
                <a:solidFill>
                  <a:srgbClr val="3C5790"/>
                </a:solidFill>
              </a:rPr>
              <a:t>() method is used to start the newly deployed process definition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4067175"/>
            <a:ext cx="7606717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334000"/>
            <a:ext cx="4305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666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Basics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process instance is stored to the H2 database, and a process instance ID that can be used as a reference to this specific process instance is created.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message means that the process instance ID is 4 and the process definition that was used to create the instance was the "process1" definition with version 1 and the process definition database ID is 3.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57625"/>
            <a:ext cx="85439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539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Explorer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Explorer is a </a:t>
            </a:r>
            <a:r>
              <a:rPr lang="en-US" sz="1400" dirty="0" err="1">
                <a:solidFill>
                  <a:srgbClr val="3C5790"/>
                </a:solidFill>
              </a:rPr>
              <a:t>vaadin</a:t>
            </a:r>
            <a:r>
              <a:rPr lang="en-US" sz="1400" dirty="0">
                <a:solidFill>
                  <a:srgbClr val="3C5790"/>
                </a:solidFill>
              </a:rPr>
              <a:t> web application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Explorer uses an in-memory database, but it is easy to switch to </a:t>
            </a:r>
            <a:r>
              <a:rPr lang="en-US" sz="1400" dirty="0" smtClean="0">
                <a:solidFill>
                  <a:srgbClr val="3C5790"/>
                </a:solidFill>
              </a:rPr>
              <a:t>a different database.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0023"/>
            <a:ext cx="7820025" cy="3663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67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Explorer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Tasks</a:t>
            </a:r>
            <a:r>
              <a:rPr lang="en-US" sz="1400" dirty="0">
                <a:solidFill>
                  <a:srgbClr val="3C5790"/>
                </a:solidFill>
              </a:rPr>
              <a:t>: user tasks from running processes.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Process</a:t>
            </a:r>
            <a:r>
              <a:rPr lang="en-US" sz="1400" dirty="0">
                <a:solidFill>
                  <a:srgbClr val="3C5790"/>
                </a:solidFill>
              </a:rPr>
              <a:t>: shows the deployed process definitions, and allows to start new process instances.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Reporting</a:t>
            </a:r>
            <a:r>
              <a:rPr lang="en-US" sz="1400" dirty="0">
                <a:solidFill>
                  <a:srgbClr val="3C5790"/>
                </a:solidFill>
              </a:rPr>
              <a:t>: generate reports and view previously saved results.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Manage</a:t>
            </a:r>
            <a:r>
              <a:rPr lang="en-US" sz="1400" dirty="0">
                <a:solidFill>
                  <a:srgbClr val="3C5790"/>
                </a:solidFill>
              </a:rPr>
              <a:t>: Allows to administrate the </a:t>
            </a:r>
            <a:r>
              <a:rPr lang="en-US" sz="1400" dirty="0" err="1">
                <a:solidFill>
                  <a:srgbClr val="3C5790"/>
                </a:solidFill>
              </a:rPr>
              <a:t>Activiti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engine; </a:t>
            </a:r>
            <a:r>
              <a:rPr lang="en-US" sz="1400" dirty="0">
                <a:solidFill>
                  <a:srgbClr val="3C5790"/>
                </a:solidFill>
              </a:rPr>
              <a:t>manage users and groups, execute and see stuck jobs, see the database and deploy new process definitions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86200"/>
            <a:ext cx="699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0704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r>
              <a:rPr lang="fr-CA" dirty="0" smtClean="0">
                <a:solidFill>
                  <a:schemeClr val="bg1"/>
                </a:solidFill>
              </a:rPr>
              <a:t> Explorer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Explorer includes functionality to dynamically generate an overview of a process definition using the </a:t>
            </a:r>
            <a:r>
              <a:rPr lang="en-US" sz="1400" b="1" dirty="0" smtClean="0">
                <a:solidFill>
                  <a:srgbClr val="3C5790"/>
                </a:solidFill>
              </a:rPr>
              <a:t>Raphael </a:t>
            </a:r>
            <a:r>
              <a:rPr lang="en-US" sz="1400" b="1" dirty="0" err="1">
                <a:solidFill>
                  <a:srgbClr val="3C5790"/>
                </a:solidFill>
              </a:rPr>
              <a:t>Javascript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framework.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process image can only be generated when the process definition XML contains BPMN DI information.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72148"/>
            <a:ext cx="4191000" cy="302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9307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8412</TotalTime>
  <Words>1856</Words>
  <Application>Microsoft Office PowerPoint</Application>
  <PresentationFormat>On-screen Show (4:3)</PresentationFormat>
  <Paragraphs>166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143</vt:lpstr>
      <vt:lpstr>Activiti</vt:lpstr>
      <vt:lpstr>Contents</vt:lpstr>
      <vt:lpstr>What is Activiti?</vt:lpstr>
      <vt:lpstr>Activiti Basics</vt:lpstr>
      <vt:lpstr>Activiti Basics (cont.)</vt:lpstr>
      <vt:lpstr>Activiti Basics (cont.)</vt:lpstr>
      <vt:lpstr>Activiti Explorer</vt:lpstr>
      <vt:lpstr>Activiti Explorer (cont.)</vt:lpstr>
      <vt:lpstr>Activiti Explorer (cont.)</vt:lpstr>
      <vt:lpstr>Activiti Explorer (cont.)</vt:lpstr>
      <vt:lpstr>Activiti Modeler</vt:lpstr>
      <vt:lpstr>Activiti Designer</vt:lpstr>
      <vt:lpstr>BPMN 2.0</vt:lpstr>
      <vt:lpstr>BPMN 2.0 (cont.)</vt:lpstr>
      <vt:lpstr>BPMN 2.0 (cont.)</vt:lpstr>
      <vt:lpstr>BPMN 2.0 (cont.)</vt:lpstr>
      <vt:lpstr>BPMN 2.0 (cont.)</vt:lpstr>
      <vt:lpstr>BPMN 2.0 (cont.)</vt:lpstr>
      <vt:lpstr>BPMN 2.0 (cont.)</vt:lpstr>
      <vt:lpstr>BPMN 2.0 (cont.)</vt:lpstr>
      <vt:lpstr>Activiti Process Engine</vt:lpstr>
      <vt:lpstr>Activiti Process Engine (cont.)</vt:lpstr>
      <vt:lpstr>Activiti Process Engine (cont.)</vt:lpstr>
      <vt:lpstr>Activiti Process Engine (cont.)</vt:lpstr>
      <vt:lpstr>Activiti Tool Stack</vt:lpstr>
      <vt:lpstr>Activiti Tool Stack (cont.)</vt:lpstr>
      <vt:lpstr>Error Handling</vt:lpstr>
      <vt:lpstr>Deployment and Configuration</vt:lpstr>
      <vt:lpstr>BPM Alternatives</vt:lpstr>
      <vt:lpstr>Bibliography</vt:lpstr>
      <vt:lpstr>Slide 31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977</cp:revision>
  <dcterms:created xsi:type="dcterms:W3CDTF">2012-04-12T06:19:17Z</dcterms:created>
  <dcterms:modified xsi:type="dcterms:W3CDTF">2015-02-17T00:12:42Z</dcterms:modified>
</cp:coreProperties>
</file>