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6" r:id="rId5"/>
    <p:sldId id="384" r:id="rId6"/>
    <p:sldId id="385" r:id="rId7"/>
    <p:sldId id="387" r:id="rId8"/>
    <p:sldId id="388" r:id="rId9"/>
    <p:sldId id="389" r:id="rId10"/>
    <p:sldId id="390" r:id="rId11"/>
    <p:sldId id="393" r:id="rId12"/>
    <p:sldId id="392" r:id="rId13"/>
    <p:sldId id="394" r:id="rId14"/>
    <p:sldId id="391" r:id="rId15"/>
    <p:sldId id="395" r:id="rId16"/>
    <p:sldId id="397" r:id="rId17"/>
    <p:sldId id="396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8" r:id="rId28"/>
    <p:sldId id="409" r:id="rId29"/>
    <p:sldId id="407" r:id="rId30"/>
    <p:sldId id="410" r:id="rId31"/>
    <p:sldId id="412" r:id="rId32"/>
    <p:sldId id="413" r:id="rId33"/>
    <p:sldId id="414" r:id="rId34"/>
    <p:sldId id="411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300" r:id="rId44"/>
    <p:sldId id="259" r:id="rId4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05/03/2018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05/03/2018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05/03/2018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05/03/2018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05/03/2018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05/03/2018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05/03/2018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05/03/2018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05/03/2018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05/03/2018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05/03/2018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05/03/2018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Wiremock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server can be run standalone and configured via the Java API, JSON/HTTP or JSON files.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server will start on port 8080.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can be packaged up as a WAR and deployed into a servlet container.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3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JUnit rule provides a </a:t>
            </a:r>
            <a:r>
              <a:rPr lang="en-US" sz="1500" dirty="0" err="1">
                <a:solidFill>
                  <a:srgbClr val="3C5790"/>
                </a:solidFill>
              </a:rPr>
              <a:t>convenint</a:t>
            </a:r>
            <a:r>
              <a:rPr lang="en-US" sz="1500" dirty="0">
                <a:solidFill>
                  <a:srgbClr val="3C5790"/>
                </a:solidFill>
              </a:rPr>
              <a:t> way to include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in test cases.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handles the lifecycle, starting/</a:t>
            </a:r>
            <a:r>
              <a:rPr lang="en-US" sz="1500" dirty="0" err="1">
                <a:solidFill>
                  <a:srgbClr val="3C5790"/>
                </a:solidFill>
              </a:rPr>
              <a:t>stoping</a:t>
            </a:r>
            <a:r>
              <a:rPr lang="en-US" sz="1500" dirty="0">
                <a:solidFill>
                  <a:srgbClr val="3C5790"/>
                </a:solidFill>
              </a:rPr>
              <a:t> the server before each test method.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@Rule</a:t>
            </a:r>
          </a:p>
          <a:p>
            <a:r>
              <a:rPr lang="en-US" sz="1500" dirty="0">
                <a:solidFill>
                  <a:srgbClr val="3C5790"/>
                </a:solidFill>
              </a:rPr>
              <a:t>public </a:t>
            </a:r>
            <a:r>
              <a:rPr lang="en-US" sz="1500" dirty="0" err="1">
                <a:solidFill>
                  <a:srgbClr val="3C5790"/>
                </a:solidFill>
              </a:rPr>
              <a:t>WireMockRule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dirty="0" err="1">
                <a:solidFill>
                  <a:srgbClr val="3C5790"/>
                </a:solidFill>
              </a:rPr>
              <a:t>wireMockRule</a:t>
            </a:r>
            <a:r>
              <a:rPr lang="en-US" sz="1500" dirty="0">
                <a:solidFill>
                  <a:srgbClr val="3C5790"/>
                </a:solidFill>
              </a:rPr>
              <a:t> = new </a:t>
            </a:r>
            <a:r>
              <a:rPr lang="en-US" sz="1500" dirty="0" err="1">
                <a:solidFill>
                  <a:srgbClr val="3C5790"/>
                </a:solidFill>
              </a:rPr>
              <a:t>WireMockRule</a:t>
            </a:r>
            <a:r>
              <a:rPr lang="en-US" sz="1500" dirty="0">
                <a:solidFill>
                  <a:srgbClr val="3C579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4261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133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From JUnit 4.11 and above prohibits @Rule on static members.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@</a:t>
            </a:r>
            <a:r>
              <a:rPr lang="en-US" sz="1500" dirty="0" err="1">
                <a:solidFill>
                  <a:srgbClr val="3C5790"/>
                </a:solidFill>
              </a:rPr>
              <a:t>ClassRule</a:t>
            </a:r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public static </a:t>
            </a:r>
            <a:r>
              <a:rPr lang="en-US" sz="1500" dirty="0" err="1">
                <a:solidFill>
                  <a:srgbClr val="3C5790"/>
                </a:solidFill>
              </a:rPr>
              <a:t>WireMockClassRule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dirty="0" err="1">
                <a:solidFill>
                  <a:srgbClr val="3C5790"/>
                </a:solidFill>
              </a:rPr>
              <a:t>wireMockRule</a:t>
            </a:r>
            <a:r>
              <a:rPr lang="en-US" sz="1500" dirty="0">
                <a:solidFill>
                  <a:srgbClr val="3C5790"/>
                </a:solidFill>
              </a:rPr>
              <a:t> = new </a:t>
            </a:r>
            <a:r>
              <a:rPr lang="en-US" sz="1500" dirty="0" err="1">
                <a:solidFill>
                  <a:srgbClr val="3C5790"/>
                </a:solidFill>
              </a:rPr>
              <a:t>WireMockClassRule</a:t>
            </a:r>
            <a:r>
              <a:rPr lang="en-US" sz="1500" dirty="0">
                <a:solidFill>
                  <a:srgbClr val="3C5790"/>
                </a:solidFill>
              </a:rPr>
              <a:t>(8089);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@Rule</a:t>
            </a:r>
          </a:p>
          <a:p>
            <a:r>
              <a:rPr lang="en-US" sz="1500" dirty="0">
                <a:solidFill>
                  <a:srgbClr val="3C5790"/>
                </a:solidFill>
              </a:rPr>
              <a:t>public </a:t>
            </a:r>
            <a:r>
              <a:rPr lang="en-US" sz="1500" dirty="0" err="1">
                <a:solidFill>
                  <a:srgbClr val="3C5790"/>
                </a:solidFill>
              </a:rPr>
              <a:t>WireMockClassRule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dirty="0" err="1">
                <a:solidFill>
                  <a:srgbClr val="3C5790"/>
                </a:solidFill>
              </a:rPr>
              <a:t>instanceRule</a:t>
            </a:r>
            <a:r>
              <a:rPr lang="en-US" sz="1500" dirty="0">
                <a:solidFill>
                  <a:srgbClr val="3C5790"/>
                </a:solidFill>
              </a:rPr>
              <a:t> = </a:t>
            </a:r>
            <a:r>
              <a:rPr lang="en-US" sz="1500" dirty="0" err="1">
                <a:solidFill>
                  <a:srgbClr val="3C5790"/>
                </a:solidFill>
              </a:rPr>
              <a:t>wireMockRule</a:t>
            </a:r>
            <a:r>
              <a:rPr lang="en-US" sz="1500" dirty="0">
                <a:solidFill>
                  <a:srgbClr val="3C5790"/>
                </a:solidFill>
              </a:rPr>
              <a:t>;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b="1" dirty="0" err="1">
                <a:solidFill>
                  <a:srgbClr val="3C5790"/>
                </a:solidFill>
              </a:rPr>
              <a:t>WireMockServer</a:t>
            </a:r>
            <a:r>
              <a:rPr lang="en-US" sz="1500" dirty="0">
                <a:solidFill>
                  <a:srgbClr val="3C5790"/>
                </a:solidFill>
              </a:rPr>
              <a:t> and </a:t>
            </a:r>
            <a:r>
              <a:rPr lang="en-US" sz="1500" b="1" dirty="0" err="1">
                <a:solidFill>
                  <a:srgbClr val="3C5790"/>
                </a:solidFill>
              </a:rPr>
              <a:t>WireMockRule</a:t>
            </a:r>
            <a:r>
              <a:rPr lang="en-US" sz="1500" dirty="0">
                <a:solidFill>
                  <a:srgbClr val="3C5790"/>
                </a:solidFill>
              </a:rPr>
              <a:t> take a configuration builder as the parameter to the constructor.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import static com.github.tomakehurst.wiremock.core.WireMockConfiguration.options;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 err="1">
                <a:solidFill>
                  <a:srgbClr val="3C5790"/>
                </a:solidFill>
              </a:rPr>
              <a:t>WireMockServer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dirty="0" err="1">
                <a:solidFill>
                  <a:srgbClr val="3C5790"/>
                </a:solidFill>
              </a:rPr>
              <a:t>wm</a:t>
            </a:r>
            <a:r>
              <a:rPr lang="en-US" sz="1500" dirty="0">
                <a:solidFill>
                  <a:srgbClr val="3C5790"/>
                </a:solidFill>
              </a:rPr>
              <a:t> = new </a:t>
            </a:r>
            <a:r>
              <a:rPr lang="en-US" sz="1500" dirty="0" err="1">
                <a:solidFill>
                  <a:srgbClr val="3C5790"/>
                </a:solidFill>
              </a:rPr>
              <a:t>WireMockServer</a:t>
            </a:r>
            <a:r>
              <a:rPr lang="en-US" sz="1500" dirty="0">
                <a:solidFill>
                  <a:srgbClr val="3C5790"/>
                </a:solidFill>
              </a:rPr>
              <a:t>(options().port(2345));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@Rule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WireMockRule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dirty="0" err="1">
                <a:solidFill>
                  <a:srgbClr val="3C5790"/>
                </a:solidFill>
              </a:rPr>
              <a:t>wm</a:t>
            </a:r>
            <a:r>
              <a:rPr lang="en-US" sz="1500" dirty="0">
                <a:solidFill>
                  <a:srgbClr val="3C5790"/>
                </a:solidFill>
              </a:rPr>
              <a:t> = new </a:t>
            </a:r>
            <a:r>
              <a:rPr lang="en-US" sz="1500" dirty="0" err="1">
                <a:solidFill>
                  <a:srgbClr val="3C5790"/>
                </a:solidFill>
              </a:rPr>
              <a:t>WireMockRule</a:t>
            </a:r>
            <a:r>
              <a:rPr lang="en-US" sz="1500" dirty="0">
                <a:solidFill>
                  <a:srgbClr val="3C5790"/>
                </a:solidFill>
              </a:rPr>
              <a:t>(options().port(2345));</a:t>
            </a:r>
          </a:p>
        </p:txBody>
      </p:sp>
    </p:spTree>
    <p:extLst>
      <p:ext uri="{BB962C8B-B14F-4D97-AF65-F5344CB8AC3E}">
        <p14:creationId xmlns:p14="http://schemas.microsoft.com/office/powerpoint/2010/main" val="163500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Configuration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958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Network ports and bindings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>
                <a:solidFill>
                  <a:srgbClr val="3C5790"/>
                </a:solidFill>
              </a:rPr>
              <a:t>port</a:t>
            </a:r>
            <a:r>
              <a:rPr lang="en-US" sz="1500" dirty="0">
                <a:solidFill>
                  <a:srgbClr val="3C5790"/>
                </a:solidFill>
              </a:rPr>
              <a:t>(8000) // Statically set the HTTP port number. Defaults to 8080.</a:t>
            </a:r>
          </a:p>
          <a:p>
            <a:pPr marL="0" indent="0">
              <a:buNone/>
            </a:pPr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httpsPort</a:t>
            </a:r>
            <a:r>
              <a:rPr lang="en-US" sz="1500" dirty="0">
                <a:solidFill>
                  <a:srgbClr val="3C5790"/>
                </a:solidFill>
              </a:rPr>
              <a:t>(8001) // Statically set the HTTPS port number. Defaults to 8443.</a:t>
            </a:r>
          </a:p>
          <a:p>
            <a:pPr marL="0" indent="0">
              <a:buNone/>
            </a:pPr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dynamicPort</a:t>
            </a:r>
            <a:r>
              <a:rPr lang="en-US" sz="1500" dirty="0">
                <a:solidFill>
                  <a:srgbClr val="3C5790"/>
                </a:solidFill>
              </a:rPr>
              <a:t>() // Randomly assign the HTTP port on startup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dynamicHttpsPort</a:t>
            </a:r>
            <a:r>
              <a:rPr lang="en-US" sz="1500" dirty="0">
                <a:solidFill>
                  <a:srgbClr val="3C5790"/>
                </a:solidFill>
              </a:rPr>
              <a:t>() // Randomly </a:t>
            </a:r>
            <a:r>
              <a:rPr lang="en-US" sz="1500" dirty="0" err="1">
                <a:solidFill>
                  <a:srgbClr val="3C5790"/>
                </a:solidFill>
              </a:rPr>
              <a:t>asssign</a:t>
            </a:r>
            <a:r>
              <a:rPr lang="en-US" sz="1500" dirty="0">
                <a:solidFill>
                  <a:srgbClr val="3C5790"/>
                </a:solidFill>
              </a:rPr>
              <a:t> the HTTPS port on startup</a:t>
            </a:r>
          </a:p>
          <a:p>
            <a:pPr marL="0" indent="0">
              <a:buNone/>
            </a:pPr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bindAddress</a:t>
            </a:r>
            <a:r>
              <a:rPr lang="en-US" sz="1500" dirty="0">
                <a:solidFill>
                  <a:srgbClr val="3C5790"/>
                </a:solidFill>
              </a:rPr>
              <a:t>("192.168.1.111") </a:t>
            </a:r>
            <a:r>
              <a:rPr lang="en-US" sz="1200" dirty="0">
                <a:solidFill>
                  <a:srgbClr val="3C5790"/>
                </a:solidFill>
              </a:rPr>
              <a:t>// Bind the </a:t>
            </a:r>
            <a:r>
              <a:rPr lang="en-US" sz="1200" dirty="0" err="1">
                <a:solidFill>
                  <a:srgbClr val="3C5790"/>
                </a:solidFill>
              </a:rPr>
              <a:t>WireMock</a:t>
            </a:r>
            <a:r>
              <a:rPr lang="en-US" sz="1200" dirty="0">
                <a:solidFill>
                  <a:srgbClr val="3C5790"/>
                </a:solidFill>
              </a:rPr>
              <a:t> server to this IP address locally. Defaults to the loopback adaptor.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Configuration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Jetty configuration</a:t>
            </a:r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containerThreads</a:t>
            </a:r>
            <a:r>
              <a:rPr lang="en-US" sz="1500" dirty="0">
                <a:solidFill>
                  <a:srgbClr val="3C5790"/>
                </a:solidFill>
              </a:rPr>
              <a:t>(5) // Set the number of request handling threads in Jetty. Defaults to 10.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jettyAcceptors</a:t>
            </a:r>
            <a:r>
              <a:rPr lang="en-US" sz="1500" dirty="0">
                <a:solidFill>
                  <a:srgbClr val="3C5790"/>
                </a:solidFill>
              </a:rPr>
              <a:t>(4) // Set the number of connection acceptor threads in Jetty. Defaults to 2.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jettyAcceptQueueSize</a:t>
            </a:r>
            <a:r>
              <a:rPr lang="en-US" sz="1500" dirty="0">
                <a:solidFill>
                  <a:srgbClr val="3C5790"/>
                </a:solidFill>
              </a:rPr>
              <a:t>(100) // Set the Jetty accept queue size. Defaults to Jetty's default of unbounded.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 // Set the size of Jetty's header buffer (to avoid exceptions when very large request headers are sent). Defaults to 8192.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jettyHeaderBufferSize</a:t>
            </a:r>
            <a:r>
              <a:rPr lang="en-US" sz="1500" dirty="0">
                <a:solidFill>
                  <a:srgbClr val="3C5790"/>
                </a:solidFill>
              </a:rPr>
              <a:t>(16834)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// Enable asynchronous request processing in Jetty. Recommended when using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for performance testing with delays, as it allows much more efficient use of container threads and therefore higher throughput. Defaults to false.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asynchronousResponseEnabled</a:t>
            </a:r>
            <a:r>
              <a:rPr lang="en-US" sz="1500" dirty="0">
                <a:solidFill>
                  <a:srgbClr val="3C5790"/>
                </a:solidFill>
              </a:rPr>
              <a:t>(true)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// Set the number of asynchronous response threads. Effective only with </a:t>
            </a:r>
            <a:r>
              <a:rPr lang="en-US" sz="1500" dirty="0" err="1">
                <a:solidFill>
                  <a:srgbClr val="3C5790"/>
                </a:solidFill>
              </a:rPr>
              <a:t>asynchronousResponseEnabled</a:t>
            </a:r>
            <a:r>
              <a:rPr lang="en-US" sz="1500" dirty="0">
                <a:solidFill>
                  <a:srgbClr val="3C5790"/>
                </a:solidFill>
              </a:rPr>
              <a:t>=true. Defaults to 10.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asynchronousResponseThreads</a:t>
            </a:r>
            <a:r>
              <a:rPr lang="en-US" sz="1500" dirty="0">
                <a:solidFill>
                  <a:srgbClr val="3C5790"/>
                </a:solidFill>
              </a:rPr>
              <a:t>(10)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3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Configuration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can accept HTTP connections from clients that </a:t>
            </a:r>
            <a:r>
              <a:rPr lang="en-US" sz="1500" dirty="0" err="1">
                <a:solidFill>
                  <a:srgbClr val="3C5790"/>
                </a:solidFill>
              </a:rPr>
              <a:t>cna</a:t>
            </a:r>
            <a:r>
              <a:rPr lang="en-US" sz="1500" dirty="0">
                <a:solidFill>
                  <a:srgbClr val="3C5790"/>
                </a:solidFill>
              </a:rPr>
              <a:t> have certificates as authentication.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keystorePath</a:t>
            </a:r>
            <a:r>
              <a:rPr lang="en-US" sz="1500" dirty="0">
                <a:solidFill>
                  <a:srgbClr val="3C5790"/>
                </a:solidFill>
              </a:rPr>
              <a:t>("/path/to/https-certs-</a:t>
            </a:r>
            <a:r>
              <a:rPr lang="en-US" sz="1500" dirty="0" err="1">
                <a:solidFill>
                  <a:srgbClr val="3C5790"/>
                </a:solidFill>
              </a:rPr>
              <a:t>keystore.jks</a:t>
            </a:r>
            <a:r>
              <a:rPr lang="en-US" sz="1500" dirty="0">
                <a:solidFill>
                  <a:srgbClr val="3C5790"/>
                </a:solidFill>
              </a:rPr>
              <a:t>") // Set the </a:t>
            </a:r>
            <a:r>
              <a:rPr lang="en-US" sz="1500" dirty="0" err="1">
                <a:solidFill>
                  <a:srgbClr val="3C5790"/>
                </a:solidFill>
              </a:rPr>
              <a:t>keystore</a:t>
            </a:r>
            <a:r>
              <a:rPr lang="en-US" sz="1500" dirty="0">
                <a:solidFill>
                  <a:srgbClr val="3C5790"/>
                </a:solidFill>
              </a:rPr>
              <a:t> containing the HTTPS certificate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keystorePassword</a:t>
            </a:r>
            <a:r>
              <a:rPr lang="en-US" sz="1500" dirty="0">
                <a:solidFill>
                  <a:srgbClr val="3C5790"/>
                </a:solidFill>
              </a:rPr>
              <a:t>("</a:t>
            </a:r>
            <a:r>
              <a:rPr lang="en-US" sz="1500" dirty="0" err="1">
                <a:solidFill>
                  <a:srgbClr val="3C5790"/>
                </a:solidFill>
              </a:rPr>
              <a:t>verysecret</a:t>
            </a:r>
            <a:r>
              <a:rPr lang="en-US" sz="1500" dirty="0">
                <a:solidFill>
                  <a:srgbClr val="3C5790"/>
                </a:solidFill>
              </a:rPr>
              <a:t>!") // Set the password to the </a:t>
            </a:r>
            <a:r>
              <a:rPr lang="en-US" sz="1500" dirty="0" err="1">
                <a:solidFill>
                  <a:srgbClr val="3C5790"/>
                </a:solidFill>
              </a:rPr>
              <a:t>keystore</a:t>
            </a:r>
            <a:endParaRPr lang="en-US" sz="1500" dirty="0">
              <a:solidFill>
                <a:srgbClr val="3C5790"/>
              </a:solidFill>
            </a:endParaRP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keystoreType</a:t>
            </a:r>
            <a:r>
              <a:rPr lang="en-US" sz="1500" dirty="0">
                <a:solidFill>
                  <a:srgbClr val="3C5790"/>
                </a:solidFill>
              </a:rPr>
              <a:t>("BKS") // Set the </a:t>
            </a:r>
            <a:r>
              <a:rPr lang="en-US" sz="1500" dirty="0" err="1">
                <a:solidFill>
                  <a:srgbClr val="3C5790"/>
                </a:solidFill>
              </a:rPr>
              <a:t>keystore</a:t>
            </a:r>
            <a:r>
              <a:rPr lang="en-US" sz="1500" dirty="0">
                <a:solidFill>
                  <a:srgbClr val="3C5790"/>
                </a:solidFill>
              </a:rPr>
              <a:t> type</a:t>
            </a:r>
          </a:p>
          <a:p>
            <a:pPr marL="0" indent="0">
              <a:buNone/>
            </a:pPr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// Require a client calling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to present a client certificate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needClientAuth</a:t>
            </a:r>
            <a:r>
              <a:rPr lang="en-US" sz="1500" dirty="0">
                <a:solidFill>
                  <a:srgbClr val="3C5790"/>
                </a:solidFill>
              </a:rPr>
              <a:t>(true)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// Path to the trust store containing the client certificate required in by the previous parameter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trustStorePath</a:t>
            </a:r>
            <a:r>
              <a:rPr lang="en-US" sz="1500" dirty="0">
                <a:solidFill>
                  <a:srgbClr val="3C5790"/>
                </a:solidFill>
              </a:rPr>
              <a:t>("/path/to/trust-</a:t>
            </a:r>
            <a:r>
              <a:rPr lang="en-US" sz="1500" dirty="0" err="1">
                <a:solidFill>
                  <a:srgbClr val="3C5790"/>
                </a:solidFill>
              </a:rPr>
              <a:t>store.jks</a:t>
            </a:r>
            <a:r>
              <a:rPr lang="en-US" sz="1500" dirty="0">
                <a:solidFill>
                  <a:srgbClr val="3C5790"/>
                </a:solidFill>
              </a:rPr>
              <a:t>")</a:t>
            </a:r>
          </a:p>
          <a:p>
            <a:pPr marL="0" indent="0">
              <a:buNone/>
            </a:pPr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trustStorePassword</a:t>
            </a:r>
            <a:r>
              <a:rPr lang="en-US" sz="1500" dirty="0">
                <a:solidFill>
                  <a:srgbClr val="3C5790"/>
                </a:solidFill>
              </a:rPr>
              <a:t>("</a:t>
            </a:r>
            <a:r>
              <a:rPr lang="en-US" sz="1500" dirty="0" err="1">
                <a:solidFill>
                  <a:srgbClr val="3C5790"/>
                </a:solidFill>
              </a:rPr>
              <a:t>trustme</a:t>
            </a:r>
            <a:r>
              <a:rPr lang="en-US" sz="1500" dirty="0">
                <a:solidFill>
                  <a:srgbClr val="3C5790"/>
                </a:solidFill>
              </a:rPr>
              <a:t>") </a:t>
            </a:r>
            <a:r>
              <a:rPr lang="en-US" sz="1200" dirty="0">
                <a:solidFill>
                  <a:srgbClr val="3C5790"/>
                </a:solidFill>
              </a:rPr>
              <a:t>// The password to the trust store</a:t>
            </a:r>
          </a:p>
        </p:txBody>
      </p:sp>
    </p:spTree>
    <p:extLst>
      <p:ext uri="{BB962C8B-B14F-4D97-AF65-F5344CB8AC3E}">
        <p14:creationId xmlns:p14="http://schemas.microsoft.com/office/powerpoint/2010/main" val="370066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Configuration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8862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Proxy settings</a:t>
            </a:r>
          </a:p>
          <a:p>
            <a:endParaRPr lang="en-US" sz="1500" b="1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// Make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behave as a forward proxy e.g. via browser proxy settings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enableBrowserProxying</a:t>
            </a:r>
            <a:r>
              <a:rPr lang="en-US" sz="1500" dirty="0">
                <a:solidFill>
                  <a:srgbClr val="3C5790"/>
                </a:solidFill>
              </a:rPr>
              <a:t>(true)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// Send the Host header in the original request onwards to the system being proxied to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preserveHostHeader</a:t>
            </a:r>
            <a:r>
              <a:rPr lang="en-US" sz="1500" dirty="0">
                <a:solidFill>
                  <a:srgbClr val="3C5790"/>
                </a:solidFill>
              </a:rPr>
              <a:t>(false)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 // Override the Host header sent when reverse proxying to another system (this and the previous parameter are mutually exclusive)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proxyHostHeader</a:t>
            </a:r>
            <a:r>
              <a:rPr lang="en-US" sz="1500" dirty="0">
                <a:solidFill>
                  <a:srgbClr val="3C5790"/>
                </a:solidFill>
              </a:rPr>
              <a:t>("my.otherdomain.com")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 // When reverse proxying, also route via the specified forward proxy (useful inside corporate firewalls)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proxyVia</a:t>
            </a:r>
            <a:r>
              <a:rPr lang="en-US" sz="1500" dirty="0">
                <a:solidFill>
                  <a:srgbClr val="3C5790"/>
                </a:solidFill>
              </a:rPr>
              <a:t>("</a:t>
            </a:r>
            <a:r>
              <a:rPr lang="en-US" sz="1500" dirty="0" err="1">
                <a:solidFill>
                  <a:srgbClr val="3C5790"/>
                </a:solidFill>
              </a:rPr>
              <a:t>my.corporate.proxy</a:t>
            </a:r>
            <a:r>
              <a:rPr lang="en-US" sz="1500" dirty="0">
                <a:solidFill>
                  <a:srgbClr val="3C5790"/>
                </a:solidFill>
              </a:rPr>
              <a:t>", 8080)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2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Configuration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will try to find file under </a:t>
            </a:r>
            <a:r>
              <a:rPr lang="en-US" sz="1500" b="1" dirty="0" err="1">
                <a:solidFill>
                  <a:srgbClr val="3C5790"/>
                </a:solidFill>
              </a:rPr>
              <a:t>src</a:t>
            </a:r>
            <a:r>
              <a:rPr lang="en-US" sz="1500" b="1" dirty="0">
                <a:solidFill>
                  <a:srgbClr val="3C5790"/>
                </a:solidFill>
              </a:rPr>
              <a:t>/test/resources</a:t>
            </a:r>
            <a:r>
              <a:rPr lang="en-US" sz="1500" dirty="0">
                <a:solidFill>
                  <a:srgbClr val="3C5790"/>
                </a:solidFill>
              </a:rPr>
              <a:t> as a filesystem root if it's not configured.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// Set the root of the filesystem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will look under for files and mappings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usingFilesUnderDirectory</a:t>
            </a:r>
            <a:r>
              <a:rPr lang="en-US" sz="1500" dirty="0">
                <a:solidFill>
                  <a:srgbClr val="3C5790"/>
                </a:solidFill>
              </a:rPr>
              <a:t>("/path/to/files-and-mappings-root")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// Set a path within the </a:t>
            </a:r>
            <a:r>
              <a:rPr lang="en-US" sz="1500" dirty="0" err="1">
                <a:solidFill>
                  <a:srgbClr val="3C5790"/>
                </a:solidFill>
              </a:rPr>
              <a:t>classpath</a:t>
            </a:r>
            <a:r>
              <a:rPr lang="en-US" sz="1500" dirty="0">
                <a:solidFill>
                  <a:srgbClr val="3C5790"/>
                </a:solidFill>
              </a:rPr>
              <a:t> as the filesystem root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usingFilesUnderClasspath</a:t>
            </a:r>
            <a:r>
              <a:rPr lang="en-US" sz="1500" dirty="0">
                <a:solidFill>
                  <a:srgbClr val="3C5790"/>
                </a:solidFill>
              </a:rPr>
              <a:t>("root/path/under/</a:t>
            </a:r>
            <a:r>
              <a:rPr lang="en-US" sz="1500" dirty="0" err="1">
                <a:solidFill>
                  <a:srgbClr val="3C5790"/>
                </a:solidFill>
              </a:rPr>
              <a:t>classpath</a:t>
            </a:r>
            <a:r>
              <a:rPr lang="en-US" sz="1500" dirty="0">
                <a:solidFill>
                  <a:srgbClr val="3C5790"/>
                </a:solidFill>
              </a:rPr>
              <a:t>")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8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Configuration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124200"/>
          </a:xfrm>
        </p:spPr>
        <p:txBody>
          <a:bodyPr/>
          <a:lstStyle/>
          <a:p>
            <a:r>
              <a:rPr lang="en-US" sz="1600" dirty="0" err="1">
                <a:solidFill>
                  <a:srgbClr val="3C5790"/>
                </a:solidFill>
              </a:rPr>
              <a:t>WireMock</a:t>
            </a:r>
            <a:r>
              <a:rPr lang="en-US" sz="1600" dirty="0">
                <a:solidFill>
                  <a:srgbClr val="3C5790"/>
                </a:solidFill>
              </a:rPr>
              <a:t> can start as a standalone process from command line.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Command line options </a:t>
            </a:r>
            <a:r>
              <a:rPr lang="en-US" sz="1600" dirty="0" err="1">
                <a:solidFill>
                  <a:srgbClr val="3C5790"/>
                </a:solidFill>
              </a:rPr>
              <a:t>options</a:t>
            </a:r>
            <a:r>
              <a:rPr lang="en-US" sz="16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--</a:t>
            </a:r>
            <a:r>
              <a:rPr lang="en-US" sz="1600" b="1" dirty="0">
                <a:solidFill>
                  <a:srgbClr val="3C5790"/>
                </a:solidFill>
              </a:rPr>
              <a:t>port</a:t>
            </a:r>
            <a:r>
              <a:rPr lang="en-US" sz="1600" dirty="0">
                <a:solidFill>
                  <a:srgbClr val="3C5790"/>
                </a:solidFill>
              </a:rPr>
              <a:t>: sets the HTTP port number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--</a:t>
            </a:r>
            <a:r>
              <a:rPr lang="en-US" sz="1600" b="1" dirty="0">
                <a:solidFill>
                  <a:srgbClr val="3C5790"/>
                </a:solidFill>
              </a:rPr>
              <a:t>https-port</a:t>
            </a:r>
            <a:r>
              <a:rPr lang="en-US" sz="1600" dirty="0">
                <a:solidFill>
                  <a:srgbClr val="3C5790"/>
                </a:solidFill>
              </a:rPr>
              <a:t>: enables HTTPS on specific port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--</a:t>
            </a:r>
            <a:r>
              <a:rPr lang="en-US" sz="1600" b="1" dirty="0">
                <a:solidFill>
                  <a:srgbClr val="3C5790"/>
                </a:solidFill>
              </a:rPr>
              <a:t>bind-address</a:t>
            </a:r>
            <a:r>
              <a:rPr lang="en-US" sz="1600" dirty="0">
                <a:solidFill>
                  <a:srgbClr val="3C5790"/>
                </a:solidFill>
              </a:rPr>
              <a:t>: IP address used for </a:t>
            </a:r>
            <a:r>
              <a:rPr lang="en-US" sz="1600" dirty="0" err="1">
                <a:solidFill>
                  <a:srgbClr val="3C5790"/>
                </a:solidFill>
              </a:rPr>
              <a:t>WireMock</a:t>
            </a:r>
            <a:r>
              <a:rPr lang="en-US" sz="1600" dirty="0">
                <a:solidFill>
                  <a:srgbClr val="3C5790"/>
                </a:solidFill>
              </a:rPr>
              <a:t> server.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--</a:t>
            </a:r>
            <a:r>
              <a:rPr lang="en-US" sz="1600" b="1" dirty="0">
                <a:solidFill>
                  <a:srgbClr val="3C5790"/>
                </a:solidFill>
              </a:rPr>
              <a:t>verbose</a:t>
            </a:r>
            <a:r>
              <a:rPr lang="en-US" sz="1600" dirty="0">
                <a:solidFill>
                  <a:srgbClr val="3C5790"/>
                </a:solidFill>
              </a:rPr>
              <a:t>: turn on verbose logging to </a:t>
            </a:r>
            <a:r>
              <a:rPr lang="en-US" sz="1600" dirty="0" err="1">
                <a:solidFill>
                  <a:srgbClr val="3C5790"/>
                </a:solidFill>
              </a:rPr>
              <a:t>stdout</a:t>
            </a:r>
            <a:endParaRPr lang="en-US" sz="1600" dirty="0">
              <a:solidFill>
                <a:srgbClr val="3C5790"/>
              </a:solidFill>
            </a:endParaRP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--</a:t>
            </a:r>
            <a:r>
              <a:rPr lang="en-US" sz="1600" b="1" dirty="0">
                <a:solidFill>
                  <a:srgbClr val="3C5790"/>
                </a:solidFill>
              </a:rPr>
              <a:t>root-</a:t>
            </a:r>
            <a:r>
              <a:rPr lang="en-US" sz="1600" b="1" dirty="0" err="1">
                <a:solidFill>
                  <a:srgbClr val="3C5790"/>
                </a:solidFill>
              </a:rPr>
              <a:t>dir</a:t>
            </a:r>
            <a:r>
              <a:rPr lang="en-US" sz="1600" dirty="0">
                <a:solidFill>
                  <a:srgbClr val="3C5790"/>
                </a:solidFill>
              </a:rPr>
              <a:t>: sets root directory, under which mappings and __files reside.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--</a:t>
            </a:r>
            <a:r>
              <a:rPr lang="en-US" sz="1600" b="1" dirty="0">
                <a:solidFill>
                  <a:srgbClr val="3C5790"/>
                </a:solidFill>
              </a:rPr>
              <a:t>print-all-network-traffic</a:t>
            </a:r>
            <a:r>
              <a:rPr lang="en-US" sz="1600" dirty="0">
                <a:solidFill>
                  <a:srgbClr val="3C5790"/>
                </a:solidFill>
              </a:rPr>
              <a:t>: prints incoming/outgoing network traffic to console</a:t>
            </a:r>
          </a:p>
        </p:txBody>
      </p:sp>
    </p:spTree>
    <p:extLst>
      <p:ext uri="{BB962C8B-B14F-4D97-AF65-F5344CB8AC3E}">
        <p14:creationId xmlns:p14="http://schemas.microsoft.com/office/powerpoint/2010/main" val="15799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57400" y="12954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Wiremock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Configuration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Stubbing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Veryfing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Request</a:t>
            </a:r>
            <a:r>
              <a:rPr lang="fr-CA" sz="1600" dirty="0">
                <a:solidFill>
                  <a:srgbClr val="3C5790"/>
                </a:solidFill>
              </a:rPr>
              <a:t> Matching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Extending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Wiremock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Configuration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server can be configured via JSON over HTTP.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We can create a stub mapping by posting to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HTTP API:</a:t>
            </a:r>
          </a:p>
          <a:p>
            <a:r>
              <a:rPr lang="en-US" sz="1500" dirty="0">
                <a:solidFill>
                  <a:srgbClr val="3C5790"/>
                </a:solidFill>
              </a:rPr>
              <a:t>$ curl -X POST \</a:t>
            </a:r>
          </a:p>
          <a:p>
            <a:r>
              <a:rPr lang="en-US" sz="1500" dirty="0">
                <a:solidFill>
                  <a:srgbClr val="3C5790"/>
                </a:solidFill>
              </a:rPr>
              <a:t>--data '{ "request": { "</a:t>
            </a:r>
            <a:r>
              <a:rPr lang="en-US" sz="1500" dirty="0" err="1">
                <a:solidFill>
                  <a:srgbClr val="3C5790"/>
                </a:solidFill>
              </a:rPr>
              <a:t>url</a:t>
            </a:r>
            <a:r>
              <a:rPr lang="en-US" sz="1500" dirty="0">
                <a:solidFill>
                  <a:srgbClr val="3C5790"/>
                </a:solidFill>
              </a:rPr>
              <a:t>": "/get/this", "method": "GET" }, "response": { "status": 200, "body": "Here it is!\n" }}' \</a:t>
            </a:r>
          </a:p>
          <a:p>
            <a:r>
              <a:rPr lang="en-US" sz="1500" dirty="0">
                <a:solidFill>
                  <a:srgbClr val="3C5790"/>
                </a:solidFill>
              </a:rPr>
              <a:t>http://localhost:8080/__admin/mappings/new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$ curl http://localhost:8080/get/this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Here it is!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56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Stubbing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838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 core feature of </a:t>
            </a:r>
            <a:r>
              <a:rPr lang="en-US" sz="1500" dirty="0" err="1">
                <a:solidFill>
                  <a:srgbClr val="3C5790"/>
                </a:solidFill>
              </a:rPr>
              <a:t>WirMock</a:t>
            </a:r>
            <a:r>
              <a:rPr lang="en-US" sz="1500" dirty="0">
                <a:solidFill>
                  <a:srgbClr val="3C5790"/>
                </a:solidFill>
              </a:rPr>
              <a:t> is the ability to return HTTP responses for request matching criteria.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F9017C-99A2-41A5-8F2E-5F19D948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1800"/>
            <a:ext cx="7661634" cy="31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77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Stubbing</a:t>
            </a:r>
            <a:r>
              <a:rPr lang="fr-CA" dirty="0">
                <a:solidFill>
                  <a:schemeClr val="bg1"/>
                </a:solidFill>
              </a:rPr>
              <a:t>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We can define a </a:t>
            </a:r>
            <a:r>
              <a:rPr lang="en-US" sz="1500" dirty="0" err="1">
                <a:solidFill>
                  <a:srgbClr val="3C5790"/>
                </a:solidFill>
              </a:rPr>
              <a:t>stubb</a:t>
            </a:r>
            <a:r>
              <a:rPr lang="en-US" sz="1500" dirty="0">
                <a:solidFill>
                  <a:srgbClr val="3C5790"/>
                </a:solidFill>
              </a:rPr>
              <a:t> for any URL that doesn't math any specific cases.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FB1C98-A46A-4C0D-8D3B-109A83E2B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19400"/>
            <a:ext cx="830611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42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Stubbing</a:t>
            </a:r>
            <a:r>
              <a:rPr lang="fr-CA" dirty="0">
                <a:solidFill>
                  <a:schemeClr val="bg1"/>
                </a:solidFill>
              </a:rPr>
              <a:t>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762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We can send response headers as well.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623328-E27A-450F-8FBF-848592FB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89" y="3048000"/>
            <a:ext cx="7520411" cy="19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73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Stubbing</a:t>
            </a:r>
            <a:r>
              <a:rPr lang="fr-CA" dirty="0">
                <a:solidFill>
                  <a:schemeClr val="bg1"/>
                </a:solidFill>
              </a:rPr>
              <a:t>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90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When a request cannot be mapped to a resource,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returns an HTML response with a 404 status code.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It's possible to customize the response by catching all URL with low priority.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EF3C7C-787B-48E3-985D-6E6AAE08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429000"/>
            <a:ext cx="8930319" cy="14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86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Stubbing</a:t>
            </a:r>
            <a:r>
              <a:rPr lang="fr-CA" dirty="0">
                <a:solidFill>
                  <a:schemeClr val="bg1"/>
                </a:solidFill>
              </a:rPr>
              <a:t>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0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Stub mappings can be deleted via Java API: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F52179-95B6-44CC-8B20-3C741D09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5600"/>
            <a:ext cx="760924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8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Stubbing</a:t>
            </a:r>
            <a:r>
              <a:rPr lang="fr-CA" dirty="0">
                <a:solidFill>
                  <a:schemeClr val="bg1"/>
                </a:solidFill>
              </a:rPr>
              <a:t>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752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All stub mappings can be fetched in Java by calling </a:t>
            </a:r>
            <a:r>
              <a:rPr lang="en-US" sz="1500" dirty="0" err="1">
                <a:solidFill>
                  <a:srgbClr val="3C5790"/>
                </a:solidFill>
              </a:rPr>
              <a:t>WireMock.listAllStubMappings</a:t>
            </a:r>
            <a:r>
              <a:rPr lang="en-US" sz="1500" dirty="0">
                <a:solidFill>
                  <a:srgbClr val="3C5790"/>
                </a:solidFill>
              </a:rPr>
              <a:t>().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To fetch mappings via HTTP API we send a GET request to http://&lt;host&gt;:&lt;port&gt;/__admin/mappings.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Limit and offset parameters can be specified with http://localhost:8080/__admin/mappings?limit=10&amp;offset=50.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1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Veryfing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3528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server records all requests it receives until it's </a:t>
            </a:r>
            <a:r>
              <a:rPr lang="en-US" sz="1500" dirty="0" err="1">
                <a:solidFill>
                  <a:srgbClr val="3C5790"/>
                </a:solidFill>
              </a:rPr>
              <a:t>reseted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This makes possible to verify that a request </a:t>
            </a:r>
            <a:r>
              <a:rPr lang="en-US" sz="1500" dirty="0" err="1">
                <a:solidFill>
                  <a:srgbClr val="3C5790"/>
                </a:solidFill>
              </a:rPr>
              <a:t>maching</a:t>
            </a:r>
            <a:r>
              <a:rPr lang="en-US" sz="1500" dirty="0">
                <a:solidFill>
                  <a:srgbClr val="3C5790"/>
                </a:solidFill>
              </a:rPr>
              <a:t> a specific pattern war received.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Veryfying</a:t>
            </a:r>
            <a:r>
              <a:rPr lang="en-US" sz="1500" dirty="0">
                <a:solidFill>
                  <a:srgbClr val="3C5790"/>
                </a:solidFill>
              </a:rPr>
              <a:t> and querying requests relies on the request journal, which is an in-memory log of received requests. This can be disabled for load testing.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// Do not record received requests. Typically needed during load testing to avoid JVM heap exhaustion.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disableRequestJournal</a:t>
            </a:r>
            <a:r>
              <a:rPr lang="en-US" sz="1500" dirty="0">
                <a:solidFill>
                  <a:srgbClr val="3C5790"/>
                </a:solidFill>
              </a:rPr>
              <a:t>()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// Limit the size of the request log (for the same reason as above).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b="1" dirty="0" err="1">
                <a:solidFill>
                  <a:srgbClr val="3C5790"/>
                </a:solidFill>
              </a:rPr>
              <a:t>maxRequestJournalEntries</a:t>
            </a:r>
            <a:r>
              <a:rPr lang="en-US" sz="1500" dirty="0">
                <a:solidFill>
                  <a:srgbClr val="3C5790"/>
                </a:solidFill>
              </a:rPr>
              <a:t>(</a:t>
            </a:r>
            <a:r>
              <a:rPr lang="en-US" sz="1500" dirty="0" err="1">
                <a:solidFill>
                  <a:srgbClr val="3C5790"/>
                </a:solidFill>
              </a:rPr>
              <a:t>Optional.of</a:t>
            </a:r>
            <a:r>
              <a:rPr lang="en-US" sz="1500" dirty="0">
                <a:solidFill>
                  <a:srgbClr val="3C5790"/>
                </a:solidFill>
              </a:rPr>
              <a:t>(100))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60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Veryfing</a:t>
            </a:r>
            <a:r>
              <a:rPr lang="fr-CA" dirty="0">
                <a:solidFill>
                  <a:schemeClr val="bg1"/>
                </a:solidFill>
              </a:rPr>
              <a:t>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828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To verify that a request is matching a criteria we can use:</a:t>
            </a:r>
          </a:p>
          <a:p>
            <a:r>
              <a:rPr lang="en-US" sz="1500" dirty="0">
                <a:solidFill>
                  <a:srgbClr val="3C5790"/>
                </a:solidFill>
              </a:rPr>
              <a:t>verify(</a:t>
            </a:r>
            <a:r>
              <a:rPr lang="en-US" sz="1500" dirty="0" err="1">
                <a:solidFill>
                  <a:srgbClr val="3C5790"/>
                </a:solidFill>
              </a:rPr>
              <a:t>postRequestedFor</a:t>
            </a:r>
            <a:r>
              <a:rPr lang="en-US" sz="1500" dirty="0">
                <a:solidFill>
                  <a:srgbClr val="3C5790"/>
                </a:solidFill>
              </a:rPr>
              <a:t>(</a:t>
            </a:r>
            <a:r>
              <a:rPr lang="en-US" sz="1500" dirty="0" err="1">
                <a:solidFill>
                  <a:srgbClr val="3C5790"/>
                </a:solidFill>
              </a:rPr>
              <a:t>urlEqualTo</a:t>
            </a:r>
            <a:r>
              <a:rPr lang="en-US" sz="1500" dirty="0">
                <a:solidFill>
                  <a:srgbClr val="3C5790"/>
                </a:solidFill>
              </a:rPr>
              <a:t>("/verify/this")).</a:t>
            </a:r>
            <a:r>
              <a:rPr lang="en-US" sz="1500" dirty="0" err="1">
                <a:solidFill>
                  <a:srgbClr val="3C5790"/>
                </a:solidFill>
              </a:rPr>
              <a:t>withHeader</a:t>
            </a:r>
            <a:r>
              <a:rPr lang="en-US" sz="1500" dirty="0">
                <a:solidFill>
                  <a:srgbClr val="3C5790"/>
                </a:solidFill>
              </a:rPr>
              <a:t>("Content-Type", </a:t>
            </a:r>
            <a:r>
              <a:rPr lang="en-US" sz="1500" dirty="0" err="1">
                <a:solidFill>
                  <a:srgbClr val="3C5790"/>
                </a:solidFill>
              </a:rPr>
              <a:t>equalTo</a:t>
            </a:r>
            <a:r>
              <a:rPr lang="en-US" sz="1500" dirty="0">
                <a:solidFill>
                  <a:srgbClr val="3C5790"/>
                </a:solidFill>
              </a:rPr>
              <a:t>("text/xml")));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To check for a </a:t>
            </a:r>
            <a:r>
              <a:rPr lang="en-US" sz="1500" dirty="0" err="1">
                <a:solidFill>
                  <a:srgbClr val="3C5790"/>
                </a:solidFill>
              </a:rPr>
              <a:t>pricese</a:t>
            </a:r>
            <a:r>
              <a:rPr lang="en-US" sz="1500" dirty="0">
                <a:solidFill>
                  <a:srgbClr val="3C5790"/>
                </a:solidFill>
              </a:rPr>
              <a:t> number of requests matching the criteria we use this form:</a:t>
            </a:r>
          </a:p>
          <a:p>
            <a:r>
              <a:rPr lang="en-US" sz="1500" dirty="0">
                <a:solidFill>
                  <a:srgbClr val="3C5790"/>
                </a:solidFill>
              </a:rPr>
              <a:t>verify(3, </a:t>
            </a:r>
            <a:r>
              <a:rPr lang="en-US" sz="1500" dirty="0" err="1">
                <a:solidFill>
                  <a:srgbClr val="3C5790"/>
                </a:solidFill>
              </a:rPr>
              <a:t>postRequestedFor</a:t>
            </a:r>
            <a:r>
              <a:rPr lang="en-US" sz="1500" dirty="0">
                <a:solidFill>
                  <a:srgbClr val="3C5790"/>
                </a:solidFill>
              </a:rPr>
              <a:t>(</a:t>
            </a:r>
            <a:r>
              <a:rPr lang="en-US" sz="1500" dirty="0" err="1">
                <a:solidFill>
                  <a:srgbClr val="3C5790"/>
                </a:solidFill>
              </a:rPr>
              <a:t>urlEqualTo</a:t>
            </a:r>
            <a:r>
              <a:rPr lang="en-US" sz="1500" dirty="0">
                <a:solidFill>
                  <a:srgbClr val="3C5790"/>
                </a:solidFill>
              </a:rPr>
              <a:t>("/three/times")));</a:t>
            </a:r>
          </a:p>
        </p:txBody>
      </p:sp>
    </p:spTree>
    <p:extLst>
      <p:ext uri="{BB962C8B-B14F-4D97-AF65-F5344CB8AC3E}">
        <p14:creationId xmlns:p14="http://schemas.microsoft.com/office/powerpoint/2010/main" val="632444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Request</a:t>
            </a:r>
            <a:r>
              <a:rPr lang="fr-CA" dirty="0">
                <a:solidFill>
                  <a:schemeClr val="bg1"/>
                </a:solidFill>
              </a:rPr>
              <a:t> Matching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600" dirty="0" err="1">
                <a:solidFill>
                  <a:srgbClr val="3C5790"/>
                </a:solidFill>
              </a:rPr>
              <a:t>WireMock</a:t>
            </a:r>
            <a:r>
              <a:rPr lang="en-US" sz="1600" dirty="0">
                <a:solidFill>
                  <a:srgbClr val="3C5790"/>
                </a:solidFill>
              </a:rPr>
              <a:t> supports matching of requests to stubs using following attributes: 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URL 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HTTP Method 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Query parameters 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Headers 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Basic authentication 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Cookies 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Request body 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Multipart/form-data</a:t>
            </a:r>
          </a:p>
        </p:txBody>
      </p:sp>
    </p:spTree>
    <p:extLst>
      <p:ext uri="{BB962C8B-B14F-4D97-AF65-F5344CB8AC3E}">
        <p14:creationId xmlns:p14="http://schemas.microsoft.com/office/powerpoint/2010/main" val="401516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Wiremock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Mock your APIs for fast, robust and comprehensive testing </a:t>
            </a:r>
            <a:r>
              <a:rPr lang="en-US" sz="1600" dirty="0" err="1">
                <a:solidFill>
                  <a:srgbClr val="3C5790"/>
                </a:solidFill>
              </a:rPr>
              <a:t>WireMock</a:t>
            </a:r>
            <a:r>
              <a:rPr lang="en-US" sz="1600" dirty="0">
                <a:solidFill>
                  <a:srgbClr val="3C5790"/>
                </a:solidFill>
              </a:rPr>
              <a:t> is a simulator for HTTP-based APIs.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It supports testing of edge cases and failure modes that the real API won't reliably produce.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It's fast and it can reduce the build time from hours down to minutes.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Request</a:t>
            </a:r>
            <a:r>
              <a:rPr lang="fr-CA" dirty="0">
                <a:solidFill>
                  <a:schemeClr val="bg1"/>
                </a:solidFill>
              </a:rPr>
              <a:t> Matching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B3977-89BB-44F5-96BB-CC89E9BDF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09800"/>
            <a:ext cx="688258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6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Request</a:t>
            </a:r>
            <a:r>
              <a:rPr lang="fr-CA" dirty="0">
                <a:solidFill>
                  <a:schemeClr val="bg1"/>
                </a:solidFill>
              </a:rPr>
              <a:t> Matching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2098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URL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b="1" dirty="0">
                <a:solidFill>
                  <a:srgbClr val="3C5790"/>
                </a:solidFill>
              </a:rPr>
              <a:t>matching</a:t>
            </a:r>
          </a:p>
          <a:p>
            <a:r>
              <a:rPr lang="en-US" sz="1500" dirty="0">
                <a:solidFill>
                  <a:srgbClr val="3C5790"/>
                </a:solidFill>
              </a:rPr>
              <a:t>URLSs can be matched either by equality or by regular expression.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We can choose to match just the path part of the URL or the path and query together.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urlEqualTo</a:t>
            </a:r>
            <a:r>
              <a:rPr lang="en-US" sz="1500" dirty="0">
                <a:solidFill>
                  <a:srgbClr val="3C5790"/>
                </a:solidFill>
              </a:rPr>
              <a:t>("/your/</a:t>
            </a:r>
            <a:r>
              <a:rPr lang="en-US" sz="1500" dirty="0" err="1">
                <a:solidFill>
                  <a:srgbClr val="3C5790"/>
                </a:solidFill>
              </a:rPr>
              <a:t>url?and</a:t>
            </a:r>
            <a:r>
              <a:rPr lang="en-US" sz="1500" dirty="0">
                <a:solidFill>
                  <a:srgbClr val="3C5790"/>
                </a:solidFill>
              </a:rPr>
              <a:t>=query")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urlMatching</a:t>
            </a:r>
            <a:r>
              <a:rPr lang="en-US" sz="1500" dirty="0">
                <a:solidFill>
                  <a:srgbClr val="3C5790"/>
                </a:solidFill>
              </a:rPr>
              <a:t>("/your/([a-z]*)\\?and=query")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urlPathEqualTo</a:t>
            </a:r>
            <a:r>
              <a:rPr lang="en-US" sz="1500" dirty="0">
                <a:solidFill>
                  <a:srgbClr val="3C5790"/>
                </a:solidFill>
              </a:rPr>
              <a:t>("/your/</a:t>
            </a:r>
            <a:r>
              <a:rPr lang="en-US" sz="1500" dirty="0" err="1">
                <a:solidFill>
                  <a:srgbClr val="3C5790"/>
                </a:solidFill>
              </a:rPr>
              <a:t>url</a:t>
            </a:r>
            <a:r>
              <a:rPr lang="en-US" sz="1500" dirty="0">
                <a:solidFill>
                  <a:srgbClr val="3C5790"/>
                </a:solidFill>
              </a:rPr>
              <a:t>")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urlPathMatching</a:t>
            </a:r>
            <a:r>
              <a:rPr lang="en-US" sz="1500" dirty="0">
                <a:solidFill>
                  <a:srgbClr val="3C5790"/>
                </a:solidFill>
              </a:rPr>
              <a:t>("/your/([a-z]*)")</a:t>
            </a:r>
          </a:p>
        </p:txBody>
      </p:sp>
    </p:spTree>
    <p:extLst>
      <p:ext uri="{BB962C8B-B14F-4D97-AF65-F5344CB8AC3E}">
        <p14:creationId xmlns:p14="http://schemas.microsoft.com/office/powerpoint/2010/main" val="2305229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Request</a:t>
            </a:r>
            <a:r>
              <a:rPr lang="fr-CA" dirty="0">
                <a:solidFill>
                  <a:schemeClr val="bg1"/>
                </a:solidFill>
              </a:rPr>
              <a:t> Matching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7432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Matching other attributes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All request attributes other than the URL match can be matched.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dirty="0" err="1">
                <a:solidFill>
                  <a:srgbClr val="3C5790"/>
                </a:solidFill>
              </a:rPr>
              <a:t>withHeader</a:t>
            </a:r>
            <a:r>
              <a:rPr lang="en-US" sz="1500" dirty="0">
                <a:solidFill>
                  <a:srgbClr val="3C5790"/>
                </a:solidFill>
              </a:rPr>
              <a:t>("Content-Type", </a:t>
            </a:r>
            <a:r>
              <a:rPr lang="en-US" sz="1500" dirty="0" err="1">
                <a:solidFill>
                  <a:srgbClr val="3C5790"/>
                </a:solidFill>
              </a:rPr>
              <a:t>equalTo</a:t>
            </a:r>
            <a:r>
              <a:rPr lang="en-US" sz="1500" dirty="0">
                <a:solidFill>
                  <a:srgbClr val="3C5790"/>
                </a:solidFill>
              </a:rPr>
              <a:t>("application/</a:t>
            </a:r>
            <a:r>
              <a:rPr lang="en-US" sz="1500" dirty="0" err="1">
                <a:solidFill>
                  <a:srgbClr val="3C5790"/>
                </a:solidFill>
              </a:rPr>
              <a:t>json</a:t>
            </a:r>
            <a:r>
              <a:rPr lang="en-US" sz="1500" dirty="0">
                <a:solidFill>
                  <a:srgbClr val="3C5790"/>
                </a:solidFill>
              </a:rPr>
              <a:t>"))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dirty="0" err="1">
                <a:solidFill>
                  <a:srgbClr val="3C5790"/>
                </a:solidFill>
              </a:rPr>
              <a:t>withHeader</a:t>
            </a:r>
            <a:r>
              <a:rPr lang="en-US" sz="1500" dirty="0">
                <a:solidFill>
                  <a:srgbClr val="3C5790"/>
                </a:solidFill>
              </a:rPr>
              <a:t>("Content-Type", </a:t>
            </a:r>
            <a:r>
              <a:rPr lang="en-US" sz="1500" dirty="0" err="1">
                <a:solidFill>
                  <a:srgbClr val="3C5790"/>
                </a:solidFill>
              </a:rPr>
              <a:t>equalToIgnoreCase</a:t>
            </a:r>
            <a:r>
              <a:rPr lang="en-US" sz="1500" dirty="0">
                <a:solidFill>
                  <a:srgbClr val="3C5790"/>
                </a:solidFill>
              </a:rPr>
              <a:t>("application/</a:t>
            </a:r>
            <a:r>
              <a:rPr lang="en-US" sz="1500" dirty="0" err="1">
                <a:solidFill>
                  <a:srgbClr val="3C5790"/>
                </a:solidFill>
              </a:rPr>
              <a:t>json</a:t>
            </a:r>
            <a:r>
              <a:rPr lang="en-US" sz="1500" dirty="0">
                <a:solidFill>
                  <a:srgbClr val="3C5790"/>
                </a:solidFill>
              </a:rPr>
              <a:t>"))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dirty="0" err="1">
                <a:solidFill>
                  <a:srgbClr val="3C5790"/>
                </a:solidFill>
              </a:rPr>
              <a:t>withCookie</a:t>
            </a:r>
            <a:r>
              <a:rPr lang="en-US" sz="1500" dirty="0">
                <a:solidFill>
                  <a:srgbClr val="3C5790"/>
                </a:solidFill>
              </a:rPr>
              <a:t>("</a:t>
            </a:r>
            <a:r>
              <a:rPr lang="en-US" sz="1500" dirty="0" err="1">
                <a:solidFill>
                  <a:srgbClr val="3C5790"/>
                </a:solidFill>
              </a:rPr>
              <a:t>my_profile</a:t>
            </a:r>
            <a:r>
              <a:rPr lang="en-US" sz="1500" dirty="0">
                <a:solidFill>
                  <a:srgbClr val="3C5790"/>
                </a:solidFill>
              </a:rPr>
              <a:t>", containing("johnsmith@example.com"))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dirty="0" err="1">
                <a:solidFill>
                  <a:srgbClr val="3C5790"/>
                </a:solidFill>
              </a:rPr>
              <a:t>withQueryParam</a:t>
            </a:r>
            <a:r>
              <a:rPr lang="en-US" sz="1500" dirty="0">
                <a:solidFill>
                  <a:srgbClr val="3C5790"/>
                </a:solidFill>
              </a:rPr>
              <a:t>("</a:t>
            </a:r>
            <a:r>
              <a:rPr lang="en-US" sz="1500" dirty="0" err="1">
                <a:solidFill>
                  <a:srgbClr val="3C5790"/>
                </a:solidFill>
              </a:rPr>
              <a:t>search_term</a:t>
            </a:r>
            <a:r>
              <a:rPr lang="en-US" sz="1500" dirty="0">
                <a:solidFill>
                  <a:srgbClr val="3C5790"/>
                </a:solidFill>
              </a:rPr>
              <a:t>", matches("^(.*)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([A-</a:t>
            </a:r>
            <a:r>
              <a:rPr lang="en-US" sz="1500" dirty="0" err="1">
                <a:solidFill>
                  <a:srgbClr val="3C5790"/>
                </a:solidFill>
              </a:rPr>
              <a:t>Za</a:t>
            </a:r>
            <a:r>
              <a:rPr lang="en-US" sz="1500" dirty="0">
                <a:solidFill>
                  <a:srgbClr val="3C5790"/>
                </a:solidFill>
              </a:rPr>
              <a:t>-z]+)$"))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dirty="0" err="1">
                <a:solidFill>
                  <a:srgbClr val="3C5790"/>
                </a:solidFill>
              </a:rPr>
              <a:t>withQueryParam</a:t>
            </a:r>
            <a:r>
              <a:rPr lang="en-US" sz="1500" dirty="0">
                <a:solidFill>
                  <a:srgbClr val="3C5790"/>
                </a:solidFill>
              </a:rPr>
              <a:t>("</a:t>
            </a:r>
            <a:r>
              <a:rPr lang="en-US" sz="1500" dirty="0" err="1">
                <a:solidFill>
                  <a:srgbClr val="3C5790"/>
                </a:solidFill>
              </a:rPr>
              <a:t>search_term</a:t>
            </a:r>
            <a:r>
              <a:rPr lang="en-US" sz="1500" dirty="0">
                <a:solidFill>
                  <a:srgbClr val="3C5790"/>
                </a:solidFill>
              </a:rPr>
              <a:t>", </a:t>
            </a:r>
            <a:r>
              <a:rPr lang="en-US" sz="1500" dirty="0" err="1">
                <a:solidFill>
                  <a:srgbClr val="3C5790"/>
                </a:solidFill>
              </a:rPr>
              <a:t>notMatching</a:t>
            </a:r>
            <a:r>
              <a:rPr lang="en-US" sz="1500" dirty="0">
                <a:solidFill>
                  <a:srgbClr val="3C5790"/>
                </a:solidFill>
              </a:rPr>
              <a:t>("^(.*)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([A-</a:t>
            </a:r>
            <a:r>
              <a:rPr lang="en-US" sz="1500" dirty="0" err="1">
                <a:solidFill>
                  <a:srgbClr val="3C5790"/>
                </a:solidFill>
              </a:rPr>
              <a:t>Za</a:t>
            </a:r>
            <a:r>
              <a:rPr lang="en-US" sz="1500" dirty="0">
                <a:solidFill>
                  <a:srgbClr val="3C5790"/>
                </a:solidFill>
              </a:rPr>
              <a:t>-z]+)$"))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.</a:t>
            </a:r>
            <a:r>
              <a:rPr lang="en-US" sz="1500" dirty="0" err="1">
                <a:solidFill>
                  <a:srgbClr val="3C5790"/>
                </a:solidFill>
              </a:rPr>
              <a:t>withRequestBody</a:t>
            </a:r>
            <a:r>
              <a:rPr lang="en-US" sz="1500" dirty="0">
                <a:solidFill>
                  <a:srgbClr val="3C5790"/>
                </a:solidFill>
              </a:rPr>
              <a:t>(</a:t>
            </a:r>
            <a:r>
              <a:rPr lang="en-US" sz="1500" dirty="0" err="1">
                <a:solidFill>
                  <a:srgbClr val="3C5790"/>
                </a:solidFill>
              </a:rPr>
              <a:t>equalToJson</a:t>
            </a:r>
            <a:r>
              <a:rPr lang="en-US" sz="1500" dirty="0">
                <a:solidFill>
                  <a:srgbClr val="3C5790"/>
                </a:solidFill>
              </a:rPr>
              <a:t>("{ \"</a:t>
            </a:r>
            <a:r>
              <a:rPr lang="en-US" sz="1500" dirty="0" err="1">
                <a:solidFill>
                  <a:srgbClr val="3C5790"/>
                </a:solidFill>
              </a:rPr>
              <a:t>total_results</a:t>
            </a:r>
            <a:r>
              <a:rPr lang="en-US" sz="1500" dirty="0">
                <a:solidFill>
                  <a:srgbClr val="3C5790"/>
                </a:solidFill>
              </a:rPr>
              <a:t>\": 4 }"))</a:t>
            </a:r>
          </a:p>
        </p:txBody>
      </p:sp>
    </p:spTree>
    <p:extLst>
      <p:ext uri="{BB962C8B-B14F-4D97-AF65-F5344CB8AC3E}">
        <p14:creationId xmlns:p14="http://schemas.microsoft.com/office/powerpoint/2010/main" val="4255371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Request</a:t>
            </a:r>
            <a:r>
              <a:rPr lang="fr-CA" dirty="0">
                <a:solidFill>
                  <a:schemeClr val="bg1"/>
                </a:solidFill>
              </a:rPr>
              <a:t> Matching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Multipart/form-data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 multipart pattern can be defined as matching ANY request </a:t>
            </a:r>
            <a:r>
              <a:rPr lang="en-US" sz="1500" dirty="0" err="1">
                <a:solidFill>
                  <a:srgbClr val="3C5790"/>
                </a:solidFill>
              </a:rPr>
              <a:t>mutiparts</a:t>
            </a:r>
            <a:r>
              <a:rPr lang="en-US" sz="1500" dirty="0">
                <a:solidFill>
                  <a:srgbClr val="3C5790"/>
                </a:solidFill>
              </a:rPr>
              <a:t> or ALL.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default matching type is ANY.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DBB712-9366-4540-88C8-12E5805AC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05200"/>
            <a:ext cx="69838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8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Request</a:t>
            </a:r>
            <a:r>
              <a:rPr lang="fr-CA" dirty="0">
                <a:solidFill>
                  <a:schemeClr val="bg1"/>
                </a:solidFill>
              </a:rPr>
              <a:t> Matching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Basic Authentication</a:t>
            </a:r>
          </a:p>
          <a:p>
            <a:r>
              <a:rPr lang="en-US" sz="1500" dirty="0">
                <a:solidFill>
                  <a:srgbClr val="3C5790"/>
                </a:solidFill>
              </a:rPr>
              <a:t>HTTP basic </a:t>
            </a:r>
            <a:r>
              <a:rPr lang="en-US" sz="1500" dirty="0" err="1">
                <a:solidFill>
                  <a:srgbClr val="3C5790"/>
                </a:solidFill>
              </a:rPr>
              <a:t>authenticaiton</a:t>
            </a:r>
            <a:r>
              <a:rPr lang="en-US" sz="1500" dirty="0">
                <a:solidFill>
                  <a:srgbClr val="3C5790"/>
                </a:solidFill>
              </a:rPr>
              <a:t> could be supported via a correctly encoded Authorization header.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stubFor</a:t>
            </a:r>
            <a:r>
              <a:rPr lang="en-US" sz="1500" dirty="0">
                <a:solidFill>
                  <a:srgbClr val="3C5790"/>
                </a:solidFill>
              </a:rPr>
              <a:t>(get(</a:t>
            </a:r>
            <a:r>
              <a:rPr lang="en-US" sz="1500" dirty="0" err="1">
                <a:solidFill>
                  <a:srgbClr val="3C5790"/>
                </a:solidFill>
              </a:rPr>
              <a:t>urlEqualTo</a:t>
            </a:r>
            <a:r>
              <a:rPr lang="en-US" sz="1500" dirty="0">
                <a:solidFill>
                  <a:srgbClr val="3C5790"/>
                </a:solidFill>
              </a:rPr>
              <a:t>("/basic-</a:t>
            </a:r>
            <a:r>
              <a:rPr lang="en-US" sz="1500" dirty="0" err="1">
                <a:solidFill>
                  <a:srgbClr val="3C5790"/>
                </a:solidFill>
              </a:rPr>
              <a:t>auth</a:t>
            </a:r>
            <a:r>
              <a:rPr lang="en-US" sz="1500" dirty="0">
                <a:solidFill>
                  <a:srgbClr val="3C5790"/>
                </a:solidFill>
              </a:rPr>
              <a:t>")).</a:t>
            </a:r>
            <a:r>
              <a:rPr lang="en-US" sz="1500" dirty="0" err="1">
                <a:solidFill>
                  <a:srgbClr val="3C5790"/>
                </a:solidFill>
              </a:rPr>
              <a:t>withBasicAuth</a:t>
            </a:r>
            <a:r>
              <a:rPr lang="en-US" sz="1500" dirty="0">
                <a:solidFill>
                  <a:srgbClr val="3C5790"/>
                </a:solidFill>
              </a:rPr>
              <a:t>("user", "pass")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87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Request</a:t>
            </a:r>
            <a:r>
              <a:rPr lang="fr-CA" dirty="0">
                <a:solidFill>
                  <a:schemeClr val="bg1"/>
                </a:solidFill>
              </a:rPr>
              <a:t> Matching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144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Simulating Faults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is able to generate a few types of problems.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1BB7F5-BB96-4243-BE65-C8BAAECAD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47193"/>
            <a:ext cx="5463430" cy="1633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01F5AA-D189-4ED4-B2A4-BE4527E51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181600"/>
            <a:ext cx="5710362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8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Request</a:t>
            </a:r>
            <a:r>
              <a:rPr lang="fr-CA" dirty="0">
                <a:solidFill>
                  <a:schemeClr val="bg1"/>
                </a:solidFill>
              </a:rPr>
              <a:t> Matching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HTTPS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can optionally accept requests over HTTPS.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9F4D0D-B673-4656-800B-369C6E95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16" y="3307644"/>
            <a:ext cx="85664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23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Extending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Wiremock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906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Extending </a:t>
            </a:r>
            <a:r>
              <a:rPr lang="en-US" sz="1500" b="1" dirty="0" err="1">
                <a:solidFill>
                  <a:srgbClr val="3C5790"/>
                </a:solidFill>
              </a:rPr>
              <a:t>WireMock</a:t>
            </a:r>
            <a:endParaRPr lang="en-US" sz="1500" b="1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We can register extensions programmatically via its class name, class or an instance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B93FA-0588-466F-BCA6-8681A71A7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90" y="3124200"/>
            <a:ext cx="789302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13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Extending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Wiremock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To transform </a:t>
            </a:r>
            <a:r>
              <a:rPr lang="en-US" sz="1500" b="1" dirty="0" err="1">
                <a:solidFill>
                  <a:srgbClr val="3C5790"/>
                </a:solidFill>
              </a:rPr>
              <a:t>ResponseDefinition</a:t>
            </a:r>
            <a:r>
              <a:rPr lang="en-US" sz="1500" dirty="0">
                <a:solidFill>
                  <a:srgbClr val="3C5790"/>
                </a:solidFill>
              </a:rPr>
              <a:t>, extend the </a:t>
            </a:r>
            <a:r>
              <a:rPr lang="en-US" sz="1500" b="1" dirty="0" err="1">
                <a:solidFill>
                  <a:srgbClr val="3C5790"/>
                </a:solidFill>
              </a:rPr>
              <a:t>ResponseDefinitionTransformer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67A2B7-78E9-4DC2-86E3-D1201B87E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67000"/>
            <a:ext cx="746885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47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Extending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Wiremock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Admin API Reference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admin API is described in RAML and Swagger.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spec files in these formats plus a Swagger UI can be accessed from a running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instance under the /__admin/docs.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29B4F-DC21-4B0E-AEEA-7B5573A2F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3352800"/>
            <a:ext cx="71913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7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Wiremock</a:t>
            </a:r>
            <a:r>
              <a:rPr lang="fr-CA" dirty="0">
                <a:solidFill>
                  <a:schemeClr val="bg1"/>
                </a:solidFill>
              </a:rPr>
              <a:t>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600" dirty="0" err="1">
                <a:solidFill>
                  <a:srgbClr val="3C5790"/>
                </a:solidFill>
              </a:rPr>
              <a:t>WireMock</a:t>
            </a:r>
            <a:r>
              <a:rPr lang="en-US" sz="1600" dirty="0">
                <a:solidFill>
                  <a:srgbClr val="3C5790"/>
                </a:solidFill>
              </a:rPr>
              <a:t> is distributed in 2 flavors: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standard JAR containing only </a:t>
            </a:r>
            <a:r>
              <a:rPr lang="en-US" sz="1600" dirty="0" err="1">
                <a:solidFill>
                  <a:srgbClr val="3C5790"/>
                </a:solidFill>
              </a:rPr>
              <a:t>WireMock</a:t>
            </a:r>
            <a:endParaRPr lang="en-US" sz="1600" dirty="0">
              <a:solidFill>
                <a:srgbClr val="3C5790"/>
              </a:solidFill>
            </a:endParaRP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standalone fat JAR containing </a:t>
            </a:r>
            <a:r>
              <a:rPr lang="en-US" sz="1600" dirty="0" err="1">
                <a:solidFill>
                  <a:srgbClr val="3C5790"/>
                </a:solidFill>
              </a:rPr>
              <a:t>WireMock</a:t>
            </a:r>
            <a:r>
              <a:rPr lang="en-US" sz="1600" dirty="0">
                <a:solidFill>
                  <a:srgbClr val="3C5790"/>
                </a:solidFill>
              </a:rPr>
              <a:t> and all its dependencies</a:t>
            </a:r>
          </a:p>
          <a:p>
            <a:endParaRPr lang="en-US" sz="16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7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Extending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Wiremock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73F5E-035A-4268-948F-D12539A57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09800"/>
            <a:ext cx="72104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62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Extending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Wiremock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8C0AE-CC4D-4097-8640-8A121577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57400"/>
            <a:ext cx="7353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86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Extending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Wiremock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AE113-FCB7-4492-81C9-F5DD2805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5000"/>
            <a:ext cx="6553200" cy="480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32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Conclusions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Allows for Production-like test cases and error scenarios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Mirror end user app/service real behavior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Fixes are directly and smoothly deployed to Production without unexpected bugs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Real Production data can be replicated to test with real cases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Easy to keep Production environment updated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http://wiremock.org/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9718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Flexible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b="1" dirty="0">
                <a:solidFill>
                  <a:srgbClr val="3C5790"/>
                </a:solidFill>
              </a:rPr>
              <a:t>deployment</a:t>
            </a:r>
            <a:r>
              <a:rPr lang="en-US" sz="1500" dirty="0">
                <a:solidFill>
                  <a:srgbClr val="3C5790"/>
                </a:solidFill>
              </a:rPr>
              <a:t>: run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from within your Java application, JUnit test, Servlet container or as a standalone process.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Powerful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b="1" dirty="0">
                <a:solidFill>
                  <a:srgbClr val="3C5790"/>
                </a:solidFill>
              </a:rPr>
              <a:t>Request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b="1" dirty="0">
                <a:solidFill>
                  <a:srgbClr val="3C5790"/>
                </a:solidFill>
              </a:rPr>
              <a:t>Matching</a:t>
            </a:r>
            <a:r>
              <a:rPr lang="en-US" sz="1500" dirty="0">
                <a:solidFill>
                  <a:srgbClr val="3C5790"/>
                </a:solidFill>
              </a:rPr>
              <a:t>: match request URLs, methods, headers cookies and bodies using a wide variety of strategies. It support for JSON and XML.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Record</a:t>
            </a:r>
            <a:r>
              <a:rPr lang="en-US" sz="1500" dirty="0">
                <a:solidFill>
                  <a:srgbClr val="3C5790"/>
                </a:solidFill>
              </a:rPr>
              <a:t> and </a:t>
            </a:r>
            <a:r>
              <a:rPr lang="en-US" sz="1500" b="1" dirty="0">
                <a:solidFill>
                  <a:srgbClr val="3C5790"/>
                </a:solidFill>
              </a:rPr>
              <a:t>Playback</a:t>
            </a:r>
            <a:r>
              <a:rPr lang="en-US" sz="1500" dirty="0">
                <a:solidFill>
                  <a:srgbClr val="3C5790"/>
                </a:solidFill>
              </a:rPr>
              <a:t>: get up and running quickly by capturing traffic to and from an existing API.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81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We need to import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fluent API: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45BD4A-5086-4730-B9F4-A00D063A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36838"/>
            <a:ext cx="7250636" cy="639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72D87C-05D3-4BB6-9CF0-BAD240E46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800600"/>
            <a:ext cx="6383215" cy="685800"/>
          </a:xfrm>
          <a:prstGeom prst="rect">
            <a:avLst/>
          </a:prstGeom>
        </p:spPr>
      </p:pic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2BAF5ADD-44C1-4B79-A650-FB88BA7854B7}"/>
              </a:ext>
            </a:extLst>
          </p:cNvPr>
          <p:cNvSpPr txBox="1">
            <a:spLocks/>
          </p:cNvSpPr>
          <p:nvPr/>
        </p:nvSpPr>
        <p:spPr bwMode="auto">
          <a:xfrm>
            <a:off x="228600" y="36576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ships with some JUnit rules to manage the server’s lifecycle and setup/tear-down tasks.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To start and stop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per-test case, add the following to your test class.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C02EC-CDC2-4067-8189-A0A20008F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057400"/>
            <a:ext cx="665682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81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We can control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server using the </a:t>
            </a:r>
            <a:r>
              <a:rPr lang="en-US" sz="1500" dirty="0" err="1">
                <a:solidFill>
                  <a:srgbClr val="3C5790"/>
                </a:solidFill>
              </a:rPr>
              <a:t>WireMockConfiguration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8E79-7727-44BC-99FC-DA3455C5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56" y="2667000"/>
            <a:ext cx="8567055" cy="1143000"/>
          </a:xfrm>
          <a:prstGeom prst="rect">
            <a:avLst/>
          </a:prstGeom>
        </p:spPr>
      </p:pic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8D747E62-7FD8-41D2-AC0B-5BD50F00A4A1}"/>
              </a:ext>
            </a:extLst>
          </p:cNvPr>
          <p:cNvSpPr txBox="1">
            <a:spLocks/>
          </p:cNvSpPr>
          <p:nvPr/>
        </p:nvSpPr>
        <p:spPr bwMode="auto">
          <a:xfrm>
            <a:off x="228600" y="40386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3C5790"/>
                </a:solidFill>
              </a:rPr>
              <a:t>We can start the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using dynamic ports.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03F32-55E3-4BDD-9421-D0F03C669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648200"/>
            <a:ext cx="8755890" cy="11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7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(.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If we aren't using JUnit or neither </a:t>
            </a:r>
            <a:r>
              <a:rPr lang="en-US" sz="1500" dirty="0" err="1">
                <a:solidFill>
                  <a:srgbClr val="3C5790"/>
                </a:solidFill>
              </a:rPr>
              <a:t>WireMock</a:t>
            </a:r>
            <a:r>
              <a:rPr lang="en-US" sz="1500" dirty="0">
                <a:solidFill>
                  <a:srgbClr val="3C5790"/>
                </a:solidFill>
              </a:rPr>
              <a:t> rules we can manage the lifecycle </a:t>
            </a:r>
            <a:r>
              <a:rPr lang="en-US" sz="1500" dirty="0" err="1">
                <a:solidFill>
                  <a:srgbClr val="3C5790"/>
                </a:solidFill>
              </a:rPr>
              <a:t>programatically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A52DEE-DB30-4DB8-98DA-D85DA126E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70" y="2819400"/>
            <a:ext cx="756945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30147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8377</TotalTime>
  <Words>1938</Words>
  <Application>Microsoft Office PowerPoint</Application>
  <PresentationFormat>On-screen Show (4:3)</PresentationFormat>
  <Paragraphs>231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143</vt:lpstr>
      <vt:lpstr>Wiremock</vt:lpstr>
      <vt:lpstr>Contents</vt:lpstr>
      <vt:lpstr>What is Wiremock?</vt:lpstr>
      <vt:lpstr>What is Wiremock? (cont.)</vt:lpstr>
      <vt:lpstr>Features</vt:lpstr>
      <vt:lpstr>Core</vt:lpstr>
      <vt:lpstr>Core (.cont)</vt:lpstr>
      <vt:lpstr>Core (.cont)</vt:lpstr>
      <vt:lpstr>Core (.cont)</vt:lpstr>
      <vt:lpstr>Core (.cont)</vt:lpstr>
      <vt:lpstr>Core (.cont)</vt:lpstr>
      <vt:lpstr>Core (.cont)</vt:lpstr>
      <vt:lpstr>Core (.cont)</vt:lpstr>
      <vt:lpstr>Configuration</vt:lpstr>
      <vt:lpstr>Configuration (.cont)</vt:lpstr>
      <vt:lpstr>Configuration (.cont)</vt:lpstr>
      <vt:lpstr>Configuration (.cont)</vt:lpstr>
      <vt:lpstr>Configuration (.cont)</vt:lpstr>
      <vt:lpstr>Configuration (.cont)</vt:lpstr>
      <vt:lpstr>Configuration (.cont)</vt:lpstr>
      <vt:lpstr>Stubbing</vt:lpstr>
      <vt:lpstr>Stubbing (.cont)</vt:lpstr>
      <vt:lpstr>Stubbing (.cont)</vt:lpstr>
      <vt:lpstr>Stubbing (.cont)</vt:lpstr>
      <vt:lpstr>Stubbing (.cont)</vt:lpstr>
      <vt:lpstr>Stubbing (.cont)</vt:lpstr>
      <vt:lpstr>Veryfing </vt:lpstr>
      <vt:lpstr>Veryfing (.cont)</vt:lpstr>
      <vt:lpstr>Request Matching</vt:lpstr>
      <vt:lpstr>Request Matching (.cont)</vt:lpstr>
      <vt:lpstr>Request Matching (.cont)</vt:lpstr>
      <vt:lpstr>Request Matching (.cont)</vt:lpstr>
      <vt:lpstr>Request Matching (.cont)</vt:lpstr>
      <vt:lpstr>Request Matching (.cont)</vt:lpstr>
      <vt:lpstr>Request Matching (.cont)</vt:lpstr>
      <vt:lpstr>Request Matching (.cont)</vt:lpstr>
      <vt:lpstr>Extending Wiremock</vt:lpstr>
      <vt:lpstr>Extending Wiremock (cont.)</vt:lpstr>
      <vt:lpstr>Extending Wiremock (cont.)</vt:lpstr>
      <vt:lpstr>Extending Wiremock (cont.)</vt:lpstr>
      <vt:lpstr>Extending Wiremock (cont.)</vt:lpstr>
      <vt:lpstr>Extending Wiremock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829</cp:revision>
  <dcterms:created xsi:type="dcterms:W3CDTF">2012-04-12T06:19:17Z</dcterms:created>
  <dcterms:modified xsi:type="dcterms:W3CDTF">2018-03-06T10:17:42Z</dcterms:modified>
</cp:coreProperties>
</file>