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391" r:id="rId6"/>
    <p:sldId id="390" r:id="rId7"/>
    <p:sldId id="429" r:id="rId8"/>
    <p:sldId id="430" r:id="rId9"/>
    <p:sldId id="436" r:id="rId10"/>
    <p:sldId id="432" r:id="rId11"/>
    <p:sldId id="431" r:id="rId12"/>
    <p:sldId id="433" r:id="rId13"/>
    <p:sldId id="428" r:id="rId14"/>
    <p:sldId id="438" r:id="rId15"/>
    <p:sldId id="440" r:id="rId16"/>
    <p:sldId id="442" r:id="rId17"/>
    <p:sldId id="439" r:id="rId18"/>
    <p:sldId id="441" r:id="rId19"/>
    <p:sldId id="259" r:id="rId2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p:scale>
          <a:sx n="75" d="100"/>
          <a:sy n="75" d="100"/>
        </p:scale>
        <p:origin x="103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08/12/2023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08/12/2023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08/12/2023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08/12/2023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12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500" dirty="0">
                <a:solidFill>
                  <a:srgbClr val="3C5790"/>
                </a:solidFill>
              </a:rPr>
              <a:t>A new </a:t>
            </a:r>
            <a:r>
              <a:rPr lang="en-US" sz="1500" b="1" dirty="0">
                <a:solidFill>
                  <a:srgbClr val="3C5790"/>
                </a:solidFill>
              </a:rPr>
              <a:t>teeing</a:t>
            </a:r>
            <a:r>
              <a:rPr lang="en-US" sz="1500" dirty="0">
                <a:solidFill>
                  <a:srgbClr val="3C5790"/>
                </a:solidFill>
              </a:rPr>
              <a:t> collector was introduced as an addition to the Collectors class.</a:t>
            </a:r>
          </a:p>
          <a:p>
            <a:r>
              <a:rPr lang="en-US" sz="1500" dirty="0">
                <a:solidFill>
                  <a:srgbClr val="3C5790"/>
                </a:solidFill>
              </a:rPr>
              <a:t>It is a composite of two downstream collectors. Every element is processed by both downstream collectors. Then their results are passed to the merge function and transformed into the result.</a:t>
            </a:r>
            <a:endParaRPr lang="fr-CA" sz="1200" dirty="0">
              <a:solidFill>
                <a:srgbClr val="3C5790"/>
              </a:solidFill>
            </a:endParaRPr>
          </a:p>
        </p:txBody>
      </p:sp>
      <p:pic>
        <p:nvPicPr>
          <p:cNvPr id="3" name="Picture 2">
            <a:extLst>
              <a:ext uri="{FF2B5EF4-FFF2-40B4-BE49-F238E27FC236}">
                <a16:creationId xmlns:a16="http://schemas.microsoft.com/office/drawing/2014/main" id="{F8B7468B-8C1B-E075-6258-E471A1FF1C98}"/>
              </a:ext>
            </a:extLst>
          </p:cNvPr>
          <p:cNvPicPr>
            <a:picLocks noChangeAspect="1"/>
          </p:cNvPicPr>
          <p:nvPr/>
        </p:nvPicPr>
        <p:blipFill>
          <a:blip r:embed="rId3"/>
          <a:stretch>
            <a:fillRect/>
          </a:stretch>
        </p:blipFill>
        <p:spPr>
          <a:xfrm>
            <a:off x="1143000" y="3295639"/>
            <a:ext cx="6731502" cy="1089045"/>
          </a:xfrm>
          <a:prstGeom prst="rect">
            <a:avLst/>
          </a:prstGeom>
        </p:spPr>
      </p:pic>
    </p:spTree>
    <p:extLst>
      <p:ext uri="{BB962C8B-B14F-4D97-AF65-F5344CB8AC3E}">
        <p14:creationId xmlns:p14="http://schemas.microsoft.com/office/powerpoint/2010/main" val="326132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066800"/>
          </a:xfrm>
        </p:spPr>
        <p:txBody>
          <a:bodyPr/>
          <a:lstStyle/>
          <a:p>
            <a:r>
              <a:rPr lang="en-US" sz="1500" dirty="0">
                <a:solidFill>
                  <a:srgbClr val="3C5790"/>
                </a:solidFill>
              </a:rPr>
              <a:t>We have a new number formatter class </a:t>
            </a:r>
            <a:r>
              <a:rPr lang="en-US" sz="1500" b="1" dirty="0" err="1">
                <a:solidFill>
                  <a:srgbClr val="3C5790"/>
                </a:solidFill>
              </a:rPr>
              <a:t>CompactNumberFormat</a:t>
            </a:r>
            <a:r>
              <a:rPr lang="en-US" sz="1500" dirty="0">
                <a:solidFill>
                  <a:srgbClr val="3C5790"/>
                </a:solidFill>
              </a:rPr>
              <a:t>. It’s designed to represent a number in a shorter form, based on the patterns provided by a given locale. We can get its instance via the </a:t>
            </a:r>
            <a:r>
              <a:rPr lang="en-US" sz="1500" b="1" dirty="0" err="1">
                <a:solidFill>
                  <a:srgbClr val="3C5790"/>
                </a:solidFill>
              </a:rPr>
              <a:t>getCompactNumberInstance</a:t>
            </a:r>
            <a:r>
              <a:rPr lang="en-US" sz="1500" dirty="0">
                <a:solidFill>
                  <a:srgbClr val="3C5790"/>
                </a:solidFill>
              </a:rPr>
              <a:t> method in </a:t>
            </a:r>
            <a:r>
              <a:rPr lang="en-US" sz="1500" b="1" dirty="0" err="1">
                <a:solidFill>
                  <a:srgbClr val="3C5790"/>
                </a:solidFill>
              </a:rPr>
              <a:t>NumberFormat</a:t>
            </a:r>
            <a:r>
              <a:rPr lang="en-US" sz="1500" dirty="0">
                <a:solidFill>
                  <a:srgbClr val="3C5790"/>
                </a:solidFill>
              </a:rPr>
              <a:t> class.</a:t>
            </a:r>
            <a:endParaRPr lang="fr-CA" sz="1200" dirty="0">
              <a:solidFill>
                <a:srgbClr val="3C5790"/>
              </a:solidFill>
            </a:endParaRPr>
          </a:p>
        </p:txBody>
      </p:sp>
      <p:pic>
        <p:nvPicPr>
          <p:cNvPr id="3" name="Picture 2">
            <a:extLst>
              <a:ext uri="{FF2B5EF4-FFF2-40B4-BE49-F238E27FC236}">
                <a16:creationId xmlns:a16="http://schemas.microsoft.com/office/drawing/2014/main" id="{E7FDF611-82A7-EB0A-A831-9DCDD6EBE7D7}"/>
              </a:ext>
            </a:extLst>
          </p:cNvPr>
          <p:cNvPicPr>
            <a:picLocks noChangeAspect="1"/>
          </p:cNvPicPr>
          <p:nvPr/>
        </p:nvPicPr>
        <p:blipFill>
          <a:blip r:embed="rId3"/>
          <a:stretch>
            <a:fillRect/>
          </a:stretch>
        </p:blipFill>
        <p:spPr>
          <a:xfrm>
            <a:off x="838200" y="3429000"/>
            <a:ext cx="7356098" cy="1806609"/>
          </a:xfrm>
          <a:prstGeom prst="rect">
            <a:avLst/>
          </a:prstGeom>
        </p:spPr>
      </p:pic>
    </p:spTree>
    <p:extLst>
      <p:ext uri="{BB962C8B-B14F-4D97-AF65-F5344CB8AC3E}">
        <p14:creationId xmlns:p14="http://schemas.microsoft.com/office/powerpoint/2010/main" val="234954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838200"/>
          </a:xfrm>
        </p:spPr>
        <p:txBody>
          <a:bodyPr/>
          <a:lstStyle/>
          <a:p>
            <a:r>
              <a:rPr lang="en-US" sz="1500" dirty="0">
                <a:solidFill>
                  <a:srgbClr val="3C5790"/>
                </a:solidFill>
              </a:rPr>
              <a:t>A new nice features introduces was the </a:t>
            </a:r>
            <a:r>
              <a:rPr lang="en-US" sz="1500" b="1" dirty="0">
                <a:solidFill>
                  <a:srgbClr val="3C5790"/>
                </a:solidFill>
              </a:rPr>
              <a:t>pattern matching for </a:t>
            </a:r>
            <a:r>
              <a:rPr lang="en-US" sz="1500" b="1" dirty="0" err="1">
                <a:solidFill>
                  <a:srgbClr val="3C5790"/>
                </a:solidFill>
              </a:rPr>
              <a:t>instanceof</a:t>
            </a:r>
            <a:r>
              <a:rPr lang="en-US" sz="1500" dirty="0">
                <a:solidFill>
                  <a:srgbClr val="3C5790"/>
                </a:solidFill>
              </a:rPr>
              <a:t>.</a:t>
            </a:r>
          </a:p>
          <a:p>
            <a:r>
              <a:rPr lang="en-US" sz="1500" dirty="0">
                <a:solidFill>
                  <a:srgbClr val="3C5790"/>
                </a:solidFill>
              </a:rPr>
              <a:t>The compiler will automatically inject the typecasted String s variable for us.</a:t>
            </a:r>
          </a:p>
          <a:p>
            <a:r>
              <a:rPr lang="en-US" sz="1500" dirty="0">
                <a:solidFill>
                  <a:srgbClr val="3C5790"/>
                </a:solidFill>
              </a:rPr>
              <a:t>Old Syntax:</a:t>
            </a:r>
          </a:p>
          <a:p>
            <a:endParaRPr lang="fr-CA" sz="1200" dirty="0">
              <a:solidFill>
                <a:srgbClr val="3C5790"/>
              </a:solidFill>
            </a:endParaRPr>
          </a:p>
        </p:txBody>
      </p:sp>
      <p:pic>
        <p:nvPicPr>
          <p:cNvPr id="5" name="Picture 4">
            <a:extLst>
              <a:ext uri="{FF2B5EF4-FFF2-40B4-BE49-F238E27FC236}">
                <a16:creationId xmlns:a16="http://schemas.microsoft.com/office/drawing/2014/main" id="{6198DC8C-3B7D-2573-A176-FAEE1F826FB2}"/>
              </a:ext>
            </a:extLst>
          </p:cNvPr>
          <p:cNvPicPr>
            <a:picLocks noChangeAspect="1"/>
          </p:cNvPicPr>
          <p:nvPr/>
        </p:nvPicPr>
        <p:blipFill>
          <a:blip r:embed="rId3"/>
          <a:stretch>
            <a:fillRect/>
          </a:stretch>
        </p:blipFill>
        <p:spPr>
          <a:xfrm>
            <a:off x="2743200" y="3079705"/>
            <a:ext cx="4214849" cy="1035095"/>
          </a:xfrm>
          <a:prstGeom prst="rect">
            <a:avLst/>
          </a:prstGeom>
        </p:spPr>
      </p:pic>
      <p:sp>
        <p:nvSpPr>
          <p:cNvPr id="6" name="Espace réservé du contenu 4">
            <a:extLst>
              <a:ext uri="{FF2B5EF4-FFF2-40B4-BE49-F238E27FC236}">
                <a16:creationId xmlns:a16="http://schemas.microsoft.com/office/drawing/2014/main" id="{16780F98-7D38-C351-05C8-C256D00BF3ED}"/>
              </a:ext>
            </a:extLst>
          </p:cNvPr>
          <p:cNvSpPr txBox="1">
            <a:spLocks/>
          </p:cNvSpPr>
          <p:nvPr/>
        </p:nvSpPr>
        <p:spPr bwMode="auto">
          <a:xfrm>
            <a:off x="228600" y="4953000"/>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solidFill>
                  <a:srgbClr val="3C5790"/>
                </a:solidFill>
              </a:rPr>
              <a:t>New Syntax:</a:t>
            </a:r>
          </a:p>
        </p:txBody>
      </p:sp>
      <p:pic>
        <p:nvPicPr>
          <p:cNvPr id="8" name="Picture 7">
            <a:extLst>
              <a:ext uri="{FF2B5EF4-FFF2-40B4-BE49-F238E27FC236}">
                <a16:creationId xmlns:a16="http://schemas.microsoft.com/office/drawing/2014/main" id="{F9B951CB-0AAC-62BD-16AE-318D9FF9943C}"/>
              </a:ext>
            </a:extLst>
          </p:cNvPr>
          <p:cNvPicPr>
            <a:picLocks noChangeAspect="1"/>
          </p:cNvPicPr>
          <p:nvPr/>
        </p:nvPicPr>
        <p:blipFill>
          <a:blip r:embed="rId4"/>
          <a:stretch>
            <a:fillRect/>
          </a:stretch>
        </p:blipFill>
        <p:spPr>
          <a:xfrm>
            <a:off x="2666999" y="5060905"/>
            <a:ext cx="4518273" cy="1035095"/>
          </a:xfrm>
          <a:prstGeom prst="rect">
            <a:avLst/>
          </a:prstGeom>
        </p:spPr>
      </p:pic>
    </p:spTree>
    <p:extLst>
      <p:ext uri="{BB962C8B-B14F-4D97-AF65-F5344CB8AC3E}">
        <p14:creationId xmlns:p14="http://schemas.microsoft.com/office/powerpoint/2010/main" val="102510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Java 12 introduces a suite of around </a:t>
            </a:r>
            <a:r>
              <a:rPr lang="en-US" sz="1400" b="1" dirty="0">
                <a:solidFill>
                  <a:srgbClr val="3C5790"/>
                </a:solidFill>
              </a:rPr>
              <a:t>100</a:t>
            </a:r>
            <a:r>
              <a:rPr lang="en-US" sz="1400" dirty="0">
                <a:solidFill>
                  <a:srgbClr val="3C5790"/>
                </a:solidFill>
              </a:rPr>
              <a:t> </a:t>
            </a:r>
            <a:r>
              <a:rPr lang="en-US" sz="1400" b="1" dirty="0">
                <a:solidFill>
                  <a:srgbClr val="3C5790"/>
                </a:solidFill>
              </a:rPr>
              <a:t>microbenchmark</a:t>
            </a:r>
            <a:r>
              <a:rPr lang="en-US" sz="1400" dirty="0">
                <a:solidFill>
                  <a:srgbClr val="3C5790"/>
                </a:solidFill>
              </a:rPr>
              <a:t> </a:t>
            </a:r>
            <a:r>
              <a:rPr lang="en-US" sz="1400" b="1" dirty="0">
                <a:solidFill>
                  <a:srgbClr val="3C5790"/>
                </a:solidFill>
              </a:rPr>
              <a:t>tests</a:t>
            </a:r>
            <a:r>
              <a:rPr lang="en-US" sz="1400" dirty="0">
                <a:solidFill>
                  <a:srgbClr val="3C5790"/>
                </a:solidFill>
              </a:rPr>
              <a:t> to the JDK source code.</a:t>
            </a:r>
          </a:p>
          <a:p>
            <a:r>
              <a:rPr lang="en-US" sz="1400" dirty="0">
                <a:solidFill>
                  <a:srgbClr val="3C5790"/>
                </a:solidFill>
              </a:rPr>
              <a:t>These tests will allow for continuous performance testing on a JVM.</a:t>
            </a:r>
          </a:p>
          <a:p>
            <a:r>
              <a:rPr lang="en-US" sz="1400" dirty="0">
                <a:solidFill>
                  <a:srgbClr val="3C5790"/>
                </a:solidFill>
              </a:rPr>
              <a:t>This will become useful for every developer wishing to work on the JVM itself or create a new microbenchmark.</a:t>
            </a:r>
          </a:p>
        </p:txBody>
      </p:sp>
    </p:spTree>
    <p:extLst>
      <p:ext uri="{BB962C8B-B14F-4D97-AF65-F5344CB8AC3E}">
        <p14:creationId xmlns:p14="http://schemas.microsoft.com/office/powerpoint/2010/main" val="150042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Shenandoah</a:t>
            </a:r>
            <a:r>
              <a:rPr lang="en-US" sz="1400" dirty="0">
                <a:solidFill>
                  <a:srgbClr val="3C5790"/>
                </a:solidFill>
              </a:rPr>
              <a:t> is an experimental garbage collection (GC) algorithm initiated by RedHat, for now not included in the default Java 12 builds.</a:t>
            </a:r>
          </a:p>
          <a:p>
            <a:r>
              <a:rPr lang="en-US" sz="1400" dirty="0">
                <a:solidFill>
                  <a:srgbClr val="3C5790"/>
                </a:solidFill>
              </a:rPr>
              <a:t>It reduces the GC pause times by doing evacuation work simultaneously with the running Java threads. </a:t>
            </a:r>
          </a:p>
          <a:p>
            <a:r>
              <a:rPr lang="en-US" sz="1400" dirty="0">
                <a:solidFill>
                  <a:srgbClr val="3C5790"/>
                </a:solidFill>
              </a:rPr>
              <a:t>With Shenandoah, pause times are not dependent on the heap’s size and should be consistent. </a:t>
            </a:r>
          </a:p>
          <a:p>
            <a:endParaRPr lang="en-US" sz="1400" dirty="0">
              <a:solidFill>
                <a:srgbClr val="3C5790"/>
              </a:solidFill>
            </a:endParaRPr>
          </a:p>
        </p:txBody>
      </p:sp>
    </p:spTree>
    <p:extLst>
      <p:ext uri="{BB962C8B-B14F-4D97-AF65-F5344CB8AC3E}">
        <p14:creationId xmlns:p14="http://schemas.microsoft.com/office/powerpoint/2010/main" val="285860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Stating Java 12, </a:t>
            </a:r>
            <a:r>
              <a:rPr lang="en-US" sz="1400" b="1" dirty="0">
                <a:solidFill>
                  <a:srgbClr val="3C5790"/>
                </a:solidFill>
              </a:rPr>
              <a:t>G1</a:t>
            </a:r>
            <a:r>
              <a:rPr lang="en-US" sz="1400" dirty="0">
                <a:solidFill>
                  <a:srgbClr val="3C5790"/>
                </a:solidFill>
              </a:rPr>
              <a:t> will now check Java Heap memory during inactivity of application and return it to the operating system. This is a preemptive measure to conserve and use free memory.</a:t>
            </a:r>
          </a:p>
          <a:p>
            <a:r>
              <a:rPr lang="en-US" sz="1400" dirty="0">
                <a:solidFill>
                  <a:srgbClr val="3C5790"/>
                </a:solidFill>
              </a:rPr>
              <a:t>Improvements in G1 efficiency include making G1 mixed collections abortable if they might exceed the defined pause target. This is done by splitting the mixed collection set into mandatory and optional.</a:t>
            </a:r>
          </a:p>
        </p:txBody>
      </p:sp>
    </p:spTree>
    <p:extLst>
      <p:ext uri="{BB962C8B-B14F-4D97-AF65-F5344CB8AC3E}">
        <p14:creationId xmlns:p14="http://schemas.microsoft.com/office/powerpoint/2010/main" val="1387604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The Z Garbage Collector </a:t>
            </a:r>
            <a:r>
              <a:rPr lang="en-US" sz="1400" dirty="0">
                <a:solidFill>
                  <a:srgbClr val="3C5790"/>
                </a:solidFill>
              </a:rPr>
              <a:t>now supports class unloading.</a:t>
            </a:r>
          </a:p>
          <a:p>
            <a:r>
              <a:rPr lang="en-US" sz="1400" dirty="0">
                <a:solidFill>
                  <a:srgbClr val="3C5790"/>
                </a:solidFill>
              </a:rPr>
              <a:t>By unloading unused classes, data structures related to these classes can be freed, lowering the overall footprint of the application.</a:t>
            </a:r>
          </a:p>
          <a:p>
            <a:r>
              <a:rPr lang="en-US" sz="1400" dirty="0">
                <a:solidFill>
                  <a:srgbClr val="3C5790"/>
                </a:solidFill>
              </a:rPr>
              <a:t>Class unloading in ZGC happens concurrently, without stopping the execution of Java application threads, and has thus zero impact on GC pause times. This feature is enabled by default but can be disabled using the command line option </a:t>
            </a:r>
            <a:r>
              <a:rPr lang="en-US" sz="1400" b="1" dirty="0">
                <a:solidFill>
                  <a:srgbClr val="3C5790"/>
                </a:solidFill>
              </a:rPr>
              <a:t>-XX:-</a:t>
            </a:r>
            <a:r>
              <a:rPr lang="en-US" sz="1400" b="1" dirty="0" err="1">
                <a:solidFill>
                  <a:srgbClr val="3C5790"/>
                </a:solidFill>
              </a:rPr>
              <a:t>ClassUnloading</a:t>
            </a:r>
            <a:r>
              <a:rPr lang="en-US" sz="1400" dirty="0">
                <a:solidFill>
                  <a:srgbClr val="3C5790"/>
                </a:solidFill>
              </a:rPr>
              <a:t>.</a:t>
            </a:r>
          </a:p>
        </p:txBody>
      </p:sp>
    </p:spTree>
    <p:extLst>
      <p:ext uri="{BB962C8B-B14F-4D97-AF65-F5344CB8AC3E}">
        <p14:creationId xmlns:p14="http://schemas.microsoft.com/office/powerpoint/2010/main" val="118640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Class Data Sharing (CDS) </a:t>
            </a:r>
            <a:r>
              <a:rPr lang="en-US" sz="1400" dirty="0">
                <a:solidFill>
                  <a:srgbClr val="3C5790"/>
                </a:solidFill>
              </a:rPr>
              <a:t>feature helps reduce the startup time and memory footprint between multiple Java Virtual Machines.</a:t>
            </a:r>
          </a:p>
          <a:p>
            <a:r>
              <a:rPr lang="en-US" sz="1400" dirty="0">
                <a:solidFill>
                  <a:srgbClr val="3C5790"/>
                </a:solidFill>
              </a:rPr>
              <a:t>It uses a built-time generated default class list that contains the selected core library classes.</a:t>
            </a:r>
          </a:p>
          <a:p>
            <a:r>
              <a:rPr lang="en-US" sz="1400" dirty="0">
                <a:solidFill>
                  <a:srgbClr val="3C5790"/>
                </a:solidFill>
              </a:rPr>
              <a:t>The change that came with Java 12 is that the CDS archive is enabled by default. </a:t>
            </a:r>
          </a:p>
          <a:p>
            <a:r>
              <a:rPr lang="en-US" sz="1400" dirty="0">
                <a:solidFill>
                  <a:srgbClr val="3C5790"/>
                </a:solidFill>
              </a:rPr>
              <a:t>To run programs with CDS turned off we need to set the </a:t>
            </a:r>
            <a:r>
              <a:rPr lang="en-US" sz="1400" b="1" dirty="0" err="1">
                <a:solidFill>
                  <a:srgbClr val="3C5790"/>
                </a:solidFill>
              </a:rPr>
              <a:t>Xshare</a:t>
            </a:r>
            <a:r>
              <a:rPr lang="en-US" sz="1400" dirty="0">
                <a:solidFill>
                  <a:srgbClr val="3C5790"/>
                </a:solidFill>
              </a:rPr>
              <a:t> flag to off (java -</a:t>
            </a:r>
            <a:r>
              <a:rPr lang="en-US" sz="1400" dirty="0" err="1">
                <a:solidFill>
                  <a:srgbClr val="3C5790"/>
                </a:solidFill>
              </a:rPr>
              <a:t>Xshare:off</a:t>
            </a:r>
            <a:r>
              <a:rPr lang="en-US" sz="1400" dirty="0">
                <a:solidFill>
                  <a:srgbClr val="3C5790"/>
                </a:solidFill>
              </a:rPr>
              <a:t> HelloWorld.java).</a:t>
            </a:r>
          </a:p>
        </p:txBody>
      </p:sp>
    </p:spTree>
    <p:extLst>
      <p:ext uri="{BB962C8B-B14F-4D97-AF65-F5344CB8AC3E}">
        <p14:creationId xmlns:p14="http://schemas.microsoft.com/office/powerpoint/2010/main" val="397604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new package </a:t>
            </a:r>
            <a:r>
              <a:rPr lang="en-US" sz="1400" b="1" dirty="0" err="1">
                <a:solidFill>
                  <a:srgbClr val="3C5790"/>
                </a:solidFill>
              </a:rPr>
              <a:t>java.lang.invoke.constant</a:t>
            </a:r>
            <a:r>
              <a:rPr lang="en-US" sz="1400" dirty="0">
                <a:solidFill>
                  <a:srgbClr val="3C5790"/>
                </a:solidFill>
              </a:rPr>
              <a:t> introduces an API to model nominal descriptions of class file and run-time artifacts, in particular constants that are loadable from the constant pool.</a:t>
            </a:r>
          </a:p>
          <a:p>
            <a:r>
              <a:rPr lang="en-US" sz="1400" dirty="0">
                <a:solidFill>
                  <a:srgbClr val="3C5790"/>
                </a:solidFill>
              </a:rPr>
              <a:t>It does so by defining a family of value-based symbolic reference (JVMS 5.1) types, capable of describing each kind of loadable constant. </a:t>
            </a:r>
          </a:p>
          <a:p>
            <a:r>
              <a:rPr lang="en-US" sz="1400" dirty="0">
                <a:solidFill>
                  <a:srgbClr val="3C5790"/>
                </a:solidFill>
              </a:rPr>
              <a:t>A symbolic reference describes a loadable constant in purely nominal form, separate from class loading or accessibility context.</a:t>
            </a:r>
          </a:p>
        </p:txBody>
      </p:sp>
    </p:spTree>
    <p:extLst>
      <p:ext uri="{BB962C8B-B14F-4D97-AF65-F5344CB8AC3E}">
        <p14:creationId xmlns:p14="http://schemas.microsoft.com/office/powerpoint/2010/main" val="116977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Learn Java 12 Programming</a:t>
            </a:r>
          </a:p>
          <a:p>
            <a:r>
              <a:rPr lang="en-US" sz="1600" dirty="0">
                <a:solidFill>
                  <a:schemeClr val="bg1"/>
                </a:solidFill>
              </a:rPr>
              <a:t>https://www.baeldung.com/java-12-new-features</a:t>
            </a:r>
          </a:p>
          <a:p>
            <a:r>
              <a:rPr lang="en-US" sz="1600" dirty="0">
                <a:solidFill>
                  <a:schemeClr val="bg1"/>
                </a:solidFill>
              </a:rPr>
              <a:t>https://www.digitalocean.com/community/tutorials/java-12-features</a:t>
            </a:r>
          </a:p>
          <a:p>
            <a:r>
              <a:rPr lang="en-US" sz="1600" dirty="0">
                <a:solidFill>
                  <a:schemeClr val="bg1"/>
                </a:solidFill>
              </a:rPr>
              <a:t>https://www.oracle.com/java/technologies/javase/12-relnote-issues.html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a:p>
            <a:r>
              <a:rPr lang="en-US" sz="1500" dirty="0">
                <a:solidFill>
                  <a:srgbClr val="3C5790"/>
                </a:solidFill>
              </a:rPr>
              <a:t>Java SE 12 – 19 March 2019</a:t>
            </a:r>
          </a:p>
          <a:p>
            <a:endParaRPr lang="en-US" sz="1500" dirty="0">
              <a:solidFill>
                <a:srgbClr val="3C579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JEP 325 - Switch Expressions</a:t>
            </a:r>
          </a:p>
          <a:p>
            <a:r>
              <a:rPr lang="en-US" sz="1400" dirty="0">
                <a:solidFill>
                  <a:srgbClr val="3C5790"/>
                </a:solidFill>
              </a:rPr>
              <a:t>JEP 326 - Raw String Literals</a:t>
            </a:r>
          </a:p>
          <a:p>
            <a:r>
              <a:rPr lang="fr-CA" sz="1400" dirty="0">
                <a:solidFill>
                  <a:srgbClr val="3C5790"/>
                </a:solidFill>
              </a:rPr>
              <a:t>JEP 189 -Shenandoah: A Low-Pause-Time Garbage Collector (</a:t>
            </a:r>
            <a:r>
              <a:rPr lang="fr-CA" sz="1400" dirty="0" err="1">
                <a:solidFill>
                  <a:srgbClr val="3C5790"/>
                </a:solidFill>
              </a:rPr>
              <a:t>Experimental</a:t>
            </a:r>
            <a:r>
              <a:rPr lang="fr-CA" sz="1400" dirty="0">
                <a:solidFill>
                  <a:srgbClr val="3C5790"/>
                </a:solidFill>
              </a:rPr>
              <a:t>)</a:t>
            </a:r>
          </a:p>
          <a:p>
            <a:r>
              <a:rPr lang="fr-CA" sz="1400" dirty="0">
                <a:solidFill>
                  <a:srgbClr val="3C5790"/>
                </a:solidFill>
              </a:rPr>
              <a:t>JEP 230 - </a:t>
            </a:r>
            <a:r>
              <a:rPr lang="fr-CA" sz="1400" dirty="0" err="1">
                <a:solidFill>
                  <a:srgbClr val="3C5790"/>
                </a:solidFill>
              </a:rPr>
              <a:t>Microbenchmark</a:t>
            </a:r>
            <a:r>
              <a:rPr lang="fr-CA" sz="1400" dirty="0">
                <a:solidFill>
                  <a:srgbClr val="3C5790"/>
                </a:solidFill>
              </a:rPr>
              <a:t> Suite</a:t>
            </a:r>
          </a:p>
          <a:p>
            <a:r>
              <a:rPr lang="fr-CA" sz="1400" dirty="0">
                <a:solidFill>
                  <a:srgbClr val="3C5790"/>
                </a:solidFill>
              </a:rPr>
              <a:t>JEP 334 - JVM Constants API</a:t>
            </a:r>
          </a:p>
          <a:p>
            <a:r>
              <a:rPr lang="fr-CA" sz="1400" dirty="0">
                <a:solidFill>
                  <a:srgbClr val="3C5790"/>
                </a:solidFill>
              </a:rPr>
              <a:t>JEP 340 - One AArch64 Port, Not </a:t>
            </a:r>
            <a:r>
              <a:rPr lang="fr-CA" sz="1400" dirty="0" err="1">
                <a:solidFill>
                  <a:srgbClr val="3C5790"/>
                </a:solidFill>
              </a:rPr>
              <a:t>Two</a:t>
            </a:r>
            <a:endParaRPr lang="fr-CA" sz="1400" dirty="0">
              <a:solidFill>
                <a:srgbClr val="3C5790"/>
              </a:solidFill>
            </a:endParaRPr>
          </a:p>
          <a:p>
            <a:r>
              <a:rPr lang="fr-CA" sz="1400" dirty="0">
                <a:solidFill>
                  <a:srgbClr val="3C5790"/>
                </a:solidFill>
              </a:rPr>
              <a:t>JEP 341 - Default CDS Archives</a:t>
            </a:r>
          </a:p>
          <a:p>
            <a:r>
              <a:rPr lang="fr-CA" sz="1400" dirty="0">
                <a:solidFill>
                  <a:srgbClr val="3C5790"/>
                </a:solidFill>
              </a:rPr>
              <a:t>JEP 344 - </a:t>
            </a:r>
            <a:r>
              <a:rPr lang="fr-CA" sz="1400" dirty="0" err="1">
                <a:solidFill>
                  <a:srgbClr val="3C5790"/>
                </a:solidFill>
              </a:rPr>
              <a:t>Abortable</a:t>
            </a:r>
            <a:r>
              <a:rPr lang="fr-CA" sz="1400" dirty="0">
                <a:solidFill>
                  <a:srgbClr val="3C5790"/>
                </a:solidFill>
              </a:rPr>
              <a:t> Mixed Collections for G1</a:t>
            </a:r>
          </a:p>
          <a:p>
            <a:r>
              <a:rPr lang="fr-CA" sz="1400" dirty="0">
                <a:solidFill>
                  <a:srgbClr val="3C5790"/>
                </a:solidFill>
              </a:rPr>
              <a:t>JEP 346 - </a:t>
            </a:r>
            <a:r>
              <a:rPr lang="fr-CA" sz="1400" dirty="0" err="1">
                <a:solidFill>
                  <a:srgbClr val="3C5790"/>
                </a:solidFill>
              </a:rPr>
              <a:t>Promptly</a:t>
            </a:r>
            <a:r>
              <a:rPr lang="fr-CA" sz="1400" dirty="0">
                <a:solidFill>
                  <a:srgbClr val="3C5790"/>
                </a:solidFill>
              </a:rPr>
              <a:t> Return </a:t>
            </a:r>
            <a:r>
              <a:rPr lang="fr-CA" sz="1400" dirty="0" err="1">
                <a:solidFill>
                  <a:srgbClr val="3C5790"/>
                </a:solidFill>
              </a:rPr>
              <a:t>Unused</a:t>
            </a:r>
            <a:r>
              <a:rPr lang="fr-CA" sz="1400" dirty="0">
                <a:solidFill>
                  <a:srgbClr val="3C5790"/>
                </a:solidFill>
              </a:rPr>
              <a:t> </a:t>
            </a:r>
            <a:r>
              <a:rPr lang="fr-CA" sz="1400" dirty="0" err="1">
                <a:solidFill>
                  <a:srgbClr val="3C5790"/>
                </a:solidFill>
              </a:rPr>
              <a:t>Committed</a:t>
            </a:r>
            <a:r>
              <a:rPr lang="fr-CA" sz="1400" dirty="0">
                <a:solidFill>
                  <a:srgbClr val="3C5790"/>
                </a:solidFill>
              </a:rPr>
              <a:t> Memory </a:t>
            </a:r>
            <a:r>
              <a:rPr lang="fr-CA" sz="1400" dirty="0" err="1">
                <a:solidFill>
                  <a:srgbClr val="3C5790"/>
                </a:solidFill>
              </a:rPr>
              <a:t>from</a:t>
            </a:r>
            <a:r>
              <a:rPr lang="fr-CA" sz="1400" dirty="0">
                <a:solidFill>
                  <a:srgbClr val="3C5790"/>
                </a:solidFill>
              </a:rPr>
              <a:t> G1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1371600"/>
          </a:xfrm>
        </p:spPr>
        <p:txBody>
          <a:bodyPr/>
          <a:lstStyle/>
          <a:p>
            <a:r>
              <a:rPr lang="en-US" sz="1400" dirty="0">
                <a:solidFill>
                  <a:srgbClr val="3C5790"/>
                </a:solidFill>
              </a:rPr>
              <a:t>Java 12 comes with two new methods in the String class: indent and transform.</a:t>
            </a:r>
          </a:p>
          <a:p>
            <a:r>
              <a:rPr lang="en-US" sz="1400" dirty="0">
                <a:solidFill>
                  <a:srgbClr val="3C5790"/>
                </a:solidFill>
              </a:rPr>
              <a:t>The </a:t>
            </a:r>
            <a:r>
              <a:rPr lang="en-US" sz="1400" b="1" dirty="0">
                <a:solidFill>
                  <a:srgbClr val="3C5790"/>
                </a:solidFill>
              </a:rPr>
              <a:t>indent</a:t>
            </a:r>
            <a:r>
              <a:rPr lang="en-US" sz="1400" dirty="0">
                <a:solidFill>
                  <a:srgbClr val="3C5790"/>
                </a:solidFill>
              </a:rPr>
              <a:t> method adjusts the indentation of each line based on the integer parameter. </a:t>
            </a:r>
          </a:p>
          <a:p>
            <a:r>
              <a:rPr lang="en-US" sz="1400" dirty="0">
                <a:solidFill>
                  <a:srgbClr val="3C5790"/>
                </a:solidFill>
              </a:rPr>
              <a:t>The second new method is </a:t>
            </a:r>
            <a:r>
              <a:rPr lang="en-US" sz="1400" b="1" dirty="0">
                <a:solidFill>
                  <a:srgbClr val="3C5790"/>
                </a:solidFill>
              </a:rPr>
              <a:t>transform</a:t>
            </a:r>
            <a:r>
              <a:rPr lang="en-US" sz="1400" dirty="0">
                <a:solidFill>
                  <a:srgbClr val="3C5790"/>
                </a:solidFill>
              </a:rPr>
              <a:t>. It accepts a single argument function as a parameter that will be applied to the string.</a:t>
            </a:r>
            <a:endParaRPr lang="fr-CA" sz="1400" dirty="0">
              <a:solidFill>
                <a:srgbClr val="3C5790"/>
              </a:solidFill>
            </a:endParaRPr>
          </a:p>
        </p:txBody>
      </p:sp>
      <p:pic>
        <p:nvPicPr>
          <p:cNvPr id="9" name="Picture 8">
            <a:extLst>
              <a:ext uri="{FF2B5EF4-FFF2-40B4-BE49-F238E27FC236}">
                <a16:creationId xmlns:a16="http://schemas.microsoft.com/office/drawing/2014/main" id="{BCF6D497-81DC-5ADD-A948-97A4778A6F46}"/>
              </a:ext>
            </a:extLst>
          </p:cNvPr>
          <p:cNvPicPr>
            <a:picLocks noChangeAspect="1"/>
          </p:cNvPicPr>
          <p:nvPr/>
        </p:nvPicPr>
        <p:blipFill>
          <a:blip r:embed="rId3"/>
          <a:stretch>
            <a:fillRect/>
          </a:stretch>
        </p:blipFill>
        <p:spPr>
          <a:xfrm>
            <a:off x="1598708" y="3335865"/>
            <a:ext cx="5154608" cy="1456267"/>
          </a:xfrm>
          <a:prstGeom prst="rect">
            <a:avLst/>
          </a:prstGeom>
        </p:spPr>
      </p:pic>
      <p:pic>
        <p:nvPicPr>
          <p:cNvPr id="11" name="Picture 10">
            <a:extLst>
              <a:ext uri="{FF2B5EF4-FFF2-40B4-BE49-F238E27FC236}">
                <a16:creationId xmlns:a16="http://schemas.microsoft.com/office/drawing/2014/main" id="{6C628547-FD68-7A79-041D-29A5C4EDC5B6}"/>
              </a:ext>
            </a:extLst>
          </p:cNvPr>
          <p:cNvPicPr>
            <a:picLocks noChangeAspect="1"/>
          </p:cNvPicPr>
          <p:nvPr/>
        </p:nvPicPr>
        <p:blipFill>
          <a:blip r:embed="rId4"/>
          <a:stretch>
            <a:fillRect/>
          </a:stretch>
        </p:blipFill>
        <p:spPr>
          <a:xfrm>
            <a:off x="2590800" y="5166814"/>
            <a:ext cx="2807396" cy="852985"/>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1943001"/>
            <a:ext cx="8686800" cy="1143000"/>
          </a:xfrm>
        </p:spPr>
        <p:txBody>
          <a:bodyPr/>
          <a:lstStyle/>
          <a:p>
            <a:r>
              <a:rPr lang="en-US" sz="1500" dirty="0">
                <a:solidFill>
                  <a:srgbClr val="3C5790"/>
                </a:solidFill>
              </a:rPr>
              <a:t>The most popular feature introduced in Java 12 is the Switch Expressions. New switch statements are more compact and readable. They also remove the need for break statements. Another notable difference is that we can assign a switch statement directly to the variable. It was not possible previously. Old syntax: </a:t>
            </a:r>
            <a:endParaRPr lang="fr-CA" sz="1200" dirty="0">
              <a:solidFill>
                <a:srgbClr val="3C5790"/>
              </a:solidFill>
            </a:endParaRPr>
          </a:p>
        </p:txBody>
      </p:sp>
      <p:sp>
        <p:nvSpPr>
          <p:cNvPr id="4" name="Espace réservé du contenu 4">
            <a:extLst>
              <a:ext uri="{FF2B5EF4-FFF2-40B4-BE49-F238E27FC236}">
                <a16:creationId xmlns:a16="http://schemas.microsoft.com/office/drawing/2014/main" id="{AF502214-976A-8E10-306A-5E379D3BDC9F}"/>
              </a:ext>
            </a:extLst>
          </p:cNvPr>
          <p:cNvSpPr txBox="1">
            <a:spLocks/>
          </p:cNvSpPr>
          <p:nvPr/>
        </p:nvSpPr>
        <p:spPr bwMode="auto">
          <a:xfrm>
            <a:off x="237067" y="5433507"/>
            <a:ext cx="1684396" cy="3742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solidFill>
                  <a:srgbClr val="3C5790"/>
                </a:solidFill>
              </a:rPr>
              <a:t>New syntax: </a:t>
            </a:r>
            <a:endParaRPr lang="fr-CA" sz="1200" dirty="0">
              <a:solidFill>
                <a:srgbClr val="3C5790"/>
              </a:solidFill>
            </a:endParaRPr>
          </a:p>
        </p:txBody>
      </p:sp>
      <p:pic>
        <p:nvPicPr>
          <p:cNvPr id="6" name="Picture 5">
            <a:extLst>
              <a:ext uri="{FF2B5EF4-FFF2-40B4-BE49-F238E27FC236}">
                <a16:creationId xmlns:a16="http://schemas.microsoft.com/office/drawing/2014/main" id="{57C23F9D-C182-CC3F-E9CF-41B719313270}"/>
              </a:ext>
            </a:extLst>
          </p:cNvPr>
          <p:cNvPicPr>
            <a:picLocks noChangeAspect="1"/>
          </p:cNvPicPr>
          <p:nvPr/>
        </p:nvPicPr>
        <p:blipFill>
          <a:blip r:embed="rId3"/>
          <a:stretch>
            <a:fillRect/>
          </a:stretch>
        </p:blipFill>
        <p:spPr>
          <a:xfrm>
            <a:off x="2374430" y="2895600"/>
            <a:ext cx="4106333" cy="2022015"/>
          </a:xfrm>
          <a:prstGeom prst="rect">
            <a:avLst/>
          </a:prstGeom>
        </p:spPr>
      </p:pic>
      <p:pic>
        <p:nvPicPr>
          <p:cNvPr id="8" name="Picture 7">
            <a:extLst>
              <a:ext uri="{FF2B5EF4-FFF2-40B4-BE49-F238E27FC236}">
                <a16:creationId xmlns:a16="http://schemas.microsoft.com/office/drawing/2014/main" id="{B3F96FB0-D61C-FA4C-95E9-3662F4B6B403}"/>
              </a:ext>
            </a:extLst>
          </p:cNvPr>
          <p:cNvPicPr>
            <a:picLocks noChangeAspect="1"/>
          </p:cNvPicPr>
          <p:nvPr/>
        </p:nvPicPr>
        <p:blipFill>
          <a:blip r:embed="rId4"/>
          <a:stretch>
            <a:fillRect/>
          </a:stretch>
        </p:blipFill>
        <p:spPr>
          <a:xfrm>
            <a:off x="2209800" y="5268243"/>
            <a:ext cx="4435594" cy="753896"/>
          </a:xfrm>
          <a:prstGeom prst="rect">
            <a:avLst/>
          </a:prstGeom>
        </p:spPr>
      </p:pic>
    </p:spTree>
    <p:extLst>
      <p:ext uri="{BB962C8B-B14F-4D97-AF65-F5344CB8AC3E}">
        <p14:creationId xmlns:p14="http://schemas.microsoft.com/office/powerpoint/2010/main" val="397205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500" dirty="0">
                <a:solidFill>
                  <a:srgbClr val="3C5790"/>
                </a:solidFill>
              </a:rPr>
              <a:t>A new </a:t>
            </a:r>
            <a:r>
              <a:rPr lang="en-US" sz="1500" b="1" dirty="0">
                <a:solidFill>
                  <a:srgbClr val="3C5790"/>
                </a:solidFill>
              </a:rPr>
              <a:t>mismatch</a:t>
            </a:r>
            <a:r>
              <a:rPr lang="en-US" sz="1500" dirty="0">
                <a:solidFill>
                  <a:srgbClr val="3C5790"/>
                </a:solidFill>
              </a:rPr>
              <a:t> method is introduced into the </a:t>
            </a:r>
            <a:r>
              <a:rPr lang="en-US" sz="1500" dirty="0" err="1">
                <a:solidFill>
                  <a:srgbClr val="3C5790"/>
                </a:solidFill>
              </a:rPr>
              <a:t>nio.file.Files</a:t>
            </a:r>
            <a:r>
              <a:rPr lang="en-US" sz="1500" dirty="0">
                <a:solidFill>
                  <a:srgbClr val="3C5790"/>
                </a:solidFill>
              </a:rPr>
              <a:t> utility class.</a:t>
            </a:r>
          </a:p>
          <a:p>
            <a:r>
              <a:rPr lang="en-US" sz="1500" dirty="0">
                <a:solidFill>
                  <a:srgbClr val="3C5790"/>
                </a:solidFill>
              </a:rPr>
              <a:t>The method is used to compare two files and find the position of the first mismatched byte in their contents. The return value will be in the inclusive range of 0L up to the byte size of the smaller file or -1L if the files are identical.</a:t>
            </a:r>
            <a:endParaRPr lang="fr-CA" sz="1200" dirty="0">
              <a:solidFill>
                <a:srgbClr val="3C5790"/>
              </a:solidFill>
            </a:endParaRPr>
          </a:p>
        </p:txBody>
      </p:sp>
      <p:pic>
        <p:nvPicPr>
          <p:cNvPr id="3" name="Picture 2">
            <a:extLst>
              <a:ext uri="{FF2B5EF4-FFF2-40B4-BE49-F238E27FC236}">
                <a16:creationId xmlns:a16="http://schemas.microsoft.com/office/drawing/2014/main" id="{E0B86F3E-F23B-3465-6719-298306151A28}"/>
              </a:ext>
            </a:extLst>
          </p:cNvPr>
          <p:cNvPicPr>
            <a:picLocks noChangeAspect="1"/>
          </p:cNvPicPr>
          <p:nvPr/>
        </p:nvPicPr>
        <p:blipFill>
          <a:blip r:embed="rId3"/>
          <a:stretch>
            <a:fillRect/>
          </a:stretch>
        </p:blipFill>
        <p:spPr>
          <a:xfrm>
            <a:off x="1600200" y="3429000"/>
            <a:ext cx="5954610" cy="2133600"/>
          </a:xfrm>
          <a:prstGeom prst="rect">
            <a:avLst/>
          </a:prstGeom>
        </p:spPr>
      </p:pic>
    </p:spTree>
    <p:extLst>
      <p:ext uri="{BB962C8B-B14F-4D97-AF65-F5344CB8AC3E}">
        <p14:creationId xmlns:p14="http://schemas.microsoft.com/office/powerpoint/2010/main" val="185677215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11620</TotalTime>
  <Words>1308</Words>
  <Application>Microsoft Office PowerPoint</Application>
  <PresentationFormat>On-screen Show (4:3)</PresentationFormat>
  <Paragraphs>99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143</vt:lpstr>
      <vt:lpstr>Java 12 New Features</vt:lpstr>
      <vt:lpstr>Contents</vt:lpstr>
      <vt:lpstr>What is Java?</vt:lpstr>
      <vt:lpstr>History</vt:lpstr>
      <vt:lpstr>Java Flavors</vt:lpstr>
      <vt:lpstr>New Features</vt:lpstr>
      <vt:lpstr>Core</vt:lpstr>
      <vt:lpstr>Core (cont.)</vt:lpstr>
      <vt:lpstr>Core (cont.)</vt:lpstr>
      <vt:lpstr>Core (cont.)</vt:lpstr>
      <vt:lpstr>Core (cont.)</vt:lpstr>
      <vt:lpstr>Core (cont.)</vt:lpstr>
      <vt:lpstr>Other Improvements  </vt:lpstr>
      <vt:lpstr>Other Improvements (cont.) </vt:lpstr>
      <vt:lpstr>Other Improvements (cont.) </vt:lpstr>
      <vt:lpstr>Other Improvements (cont.) </vt:lpstr>
      <vt:lpstr>Other Improvements (cont.) </vt:lpstr>
      <vt:lpstr>Other Improvements (cont.)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844</cp:revision>
  <dcterms:created xsi:type="dcterms:W3CDTF">2012-04-12T06:19:17Z</dcterms:created>
  <dcterms:modified xsi:type="dcterms:W3CDTF">2023-12-08T08:30:27Z</dcterms:modified>
</cp:coreProperties>
</file>