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391" r:id="rId6"/>
    <p:sldId id="390" r:id="rId7"/>
    <p:sldId id="429" r:id="rId8"/>
    <p:sldId id="436" r:id="rId9"/>
    <p:sldId id="439" r:id="rId10"/>
    <p:sldId id="440" r:id="rId11"/>
    <p:sldId id="446" r:id="rId12"/>
    <p:sldId id="441" r:id="rId13"/>
    <p:sldId id="428" r:id="rId14"/>
    <p:sldId id="438" r:id="rId15"/>
    <p:sldId id="442" r:id="rId16"/>
    <p:sldId id="443" r:id="rId17"/>
    <p:sldId id="444" r:id="rId18"/>
    <p:sldId id="259" r:id="rId1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p:scale>
          <a:sx n="66" d="100"/>
          <a:sy n="66" d="100"/>
        </p:scale>
        <p:origin x="1296"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08/12/2023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08/12/2023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08/12/2023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08/12/2023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08/12/2023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08/12/2023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13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124200"/>
          </a:xfrm>
        </p:spPr>
        <p:txBody>
          <a:bodyPr/>
          <a:lstStyle/>
          <a:p>
            <a:r>
              <a:rPr lang="en-US" sz="1400" dirty="0">
                <a:solidFill>
                  <a:srgbClr val="3C5790"/>
                </a:solidFill>
              </a:rPr>
              <a:t>New methods have been added for instantiating DOM and SAX factories with Namespace support by default. These methods are prefixed over their existing counterparts with “NS,” which stands for </a:t>
            </a:r>
            <a:r>
              <a:rPr lang="en-US" sz="1400" dirty="0" err="1">
                <a:solidFill>
                  <a:srgbClr val="3C5790"/>
                </a:solidFill>
              </a:rPr>
              <a:t>NamespaceAware</a:t>
            </a:r>
            <a:r>
              <a:rPr lang="en-US" sz="1400" dirty="0">
                <a:solidFill>
                  <a:srgbClr val="3C5790"/>
                </a:solidFill>
              </a:rPr>
              <a:t>.</a:t>
            </a:r>
          </a:p>
          <a:p>
            <a:pPr lvl="1">
              <a:buFont typeface="Wingdings" panose="05000000000000000000" pitchFamily="2" charset="2"/>
              <a:buChar char="Ø"/>
            </a:pPr>
            <a:r>
              <a:rPr lang="en-US" sz="1400" dirty="0" err="1">
                <a:solidFill>
                  <a:srgbClr val="3C5790"/>
                </a:solidFill>
              </a:rPr>
              <a:t>newDefaultNSInstance</a:t>
            </a:r>
            <a:r>
              <a:rPr lang="en-US" sz="1400" dirty="0">
                <a:solidFill>
                  <a:srgbClr val="3C5790"/>
                </a:solidFill>
              </a:rPr>
              <a:t>()</a:t>
            </a:r>
          </a:p>
          <a:p>
            <a:pPr lvl="1">
              <a:buFont typeface="Wingdings" panose="05000000000000000000" pitchFamily="2" charset="2"/>
              <a:buChar char="Ø"/>
            </a:pPr>
            <a:r>
              <a:rPr lang="en-US" sz="1400" dirty="0" err="1">
                <a:solidFill>
                  <a:srgbClr val="3C5790"/>
                </a:solidFill>
              </a:rPr>
              <a:t>newNSInstance</a:t>
            </a:r>
            <a:r>
              <a:rPr lang="en-US" sz="1400" dirty="0">
                <a:solidFill>
                  <a:srgbClr val="3C5790"/>
                </a:solidFill>
              </a:rPr>
              <a:t>()</a:t>
            </a:r>
          </a:p>
          <a:p>
            <a:pPr lvl="1">
              <a:buFont typeface="Wingdings" panose="05000000000000000000" pitchFamily="2" charset="2"/>
              <a:buChar char="Ø"/>
            </a:pPr>
            <a:r>
              <a:rPr lang="en-US" sz="1400" dirty="0" err="1">
                <a:solidFill>
                  <a:srgbClr val="3C5790"/>
                </a:solidFill>
              </a:rPr>
              <a:t>newNSInstance</a:t>
            </a:r>
            <a:r>
              <a:rPr lang="en-US" sz="1400" dirty="0">
                <a:solidFill>
                  <a:srgbClr val="3C5790"/>
                </a:solidFill>
              </a:rPr>
              <a:t>(String </a:t>
            </a:r>
            <a:r>
              <a:rPr lang="en-US" sz="1400" dirty="0" err="1">
                <a:solidFill>
                  <a:srgbClr val="3C5790"/>
                </a:solidFill>
              </a:rPr>
              <a:t>factoryClassName</a:t>
            </a:r>
            <a:r>
              <a:rPr lang="en-US" sz="1400" dirty="0">
                <a:solidFill>
                  <a:srgbClr val="3C5790"/>
                </a:solidFill>
              </a:rPr>
              <a:t>, </a:t>
            </a:r>
            <a:r>
              <a:rPr lang="en-US" sz="1400" dirty="0" err="1">
                <a:solidFill>
                  <a:srgbClr val="3C5790"/>
                </a:solidFill>
              </a:rPr>
              <a:t>ClassLoader</a:t>
            </a:r>
            <a:r>
              <a:rPr lang="en-US" sz="1400" dirty="0">
                <a:solidFill>
                  <a:srgbClr val="3C5790"/>
                </a:solidFill>
              </a:rPr>
              <a:t> </a:t>
            </a:r>
            <a:r>
              <a:rPr lang="en-US" sz="1400" dirty="0" err="1">
                <a:solidFill>
                  <a:srgbClr val="3C5790"/>
                </a:solidFill>
              </a:rPr>
              <a:t>classLoader</a:t>
            </a:r>
            <a:r>
              <a:rPr lang="en-US" sz="1400" dirty="0">
                <a:solidFill>
                  <a:srgbClr val="3C5790"/>
                </a:solidFill>
              </a:rPr>
              <a:t>)</a:t>
            </a:r>
            <a:endParaRPr lang="fr-CA" sz="1400" dirty="0">
              <a:solidFill>
                <a:srgbClr val="3C5790"/>
              </a:solidFill>
            </a:endParaRPr>
          </a:p>
          <a:p>
            <a:r>
              <a:rPr lang="fr-CA" sz="1400" dirty="0" err="1">
                <a:solidFill>
                  <a:srgbClr val="3C5790"/>
                </a:solidFill>
              </a:rPr>
              <a:t>DocumentBuilder</a:t>
            </a:r>
            <a:r>
              <a:rPr lang="fr-CA" sz="1400" dirty="0">
                <a:solidFill>
                  <a:srgbClr val="3C5790"/>
                </a:solidFill>
              </a:rPr>
              <a:t> </a:t>
            </a:r>
            <a:r>
              <a:rPr lang="fr-CA" sz="1400" dirty="0" err="1">
                <a:solidFill>
                  <a:srgbClr val="3C5790"/>
                </a:solidFill>
              </a:rPr>
              <a:t>db</a:t>
            </a:r>
            <a:r>
              <a:rPr lang="fr-CA" sz="1400" dirty="0">
                <a:solidFill>
                  <a:srgbClr val="3C5790"/>
                </a:solidFill>
              </a:rPr>
              <a:t> = </a:t>
            </a:r>
            <a:r>
              <a:rPr lang="fr-CA" sz="1400" dirty="0" err="1">
                <a:solidFill>
                  <a:srgbClr val="3C5790"/>
                </a:solidFill>
              </a:rPr>
              <a:t>DocumentBuilderFactory.newDefaultNSInstance</a:t>
            </a:r>
            <a:r>
              <a:rPr lang="fr-CA" sz="1400" dirty="0">
                <a:solidFill>
                  <a:srgbClr val="3C5790"/>
                </a:solidFill>
              </a:rPr>
              <a:t>().</a:t>
            </a:r>
            <a:r>
              <a:rPr lang="fr-CA" sz="1400" dirty="0" err="1">
                <a:solidFill>
                  <a:srgbClr val="3C5790"/>
                </a:solidFill>
              </a:rPr>
              <a:t>newDocumentBuilder</a:t>
            </a:r>
            <a:r>
              <a:rPr lang="fr-CA" sz="1400" dirty="0">
                <a:solidFill>
                  <a:srgbClr val="3C5790"/>
                </a:solidFill>
              </a:rPr>
              <a:t>();</a:t>
            </a:r>
          </a:p>
          <a:p>
            <a:r>
              <a:rPr lang="fr-CA" sz="1400" dirty="0" err="1">
                <a:solidFill>
                  <a:srgbClr val="3C5790"/>
                </a:solidFill>
              </a:rPr>
              <a:t>is</a:t>
            </a:r>
            <a:r>
              <a:rPr lang="fr-CA" sz="1400" dirty="0">
                <a:solidFill>
                  <a:srgbClr val="3C5790"/>
                </a:solidFill>
              </a:rPr>
              <a:t> </a:t>
            </a:r>
            <a:r>
              <a:rPr lang="fr-CA" sz="1400" dirty="0" err="1">
                <a:solidFill>
                  <a:srgbClr val="3C5790"/>
                </a:solidFill>
              </a:rPr>
              <a:t>equivalent</a:t>
            </a:r>
            <a:r>
              <a:rPr lang="fr-CA" sz="1400" dirty="0">
                <a:solidFill>
                  <a:srgbClr val="3C5790"/>
                </a:solidFill>
              </a:rPr>
              <a:t> to:</a:t>
            </a:r>
          </a:p>
          <a:p>
            <a:r>
              <a:rPr lang="fr-CA" sz="1400" dirty="0" err="1">
                <a:solidFill>
                  <a:srgbClr val="3C5790"/>
                </a:solidFill>
              </a:rPr>
              <a:t>DocumentBuilderFactory</a:t>
            </a:r>
            <a:r>
              <a:rPr lang="fr-CA" sz="1400" dirty="0">
                <a:solidFill>
                  <a:srgbClr val="3C5790"/>
                </a:solidFill>
              </a:rPr>
              <a:t> </a:t>
            </a:r>
            <a:r>
              <a:rPr lang="fr-CA" sz="1400" dirty="0" err="1">
                <a:solidFill>
                  <a:srgbClr val="3C5790"/>
                </a:solidFill>
              </a:rPr>
              <a:t>dbf</a:t>
            </a:r>
            <a:r>
              <a:rPr lang="fr-CA" sz="1400" dirty="0">
                <a:solidFill>
                  <a:srgbClr val="3C5790"/>
                </a:solidFill>
              </a:rPr>
              <a:t> = </a:t>
            </a:r>
            <a:r>
              <a:rPr lang="fr-CA" sz="1400" dirty="0" err="1">
                <a:solidFill>
                  <a:srgbClr val="3C5790"/>
                </a:solidFill>
              </a:rPr>
              <a:t>DocumentBuilderFactory.newDefaultInstance</a:t>
            </a:r>
            <a:r>
              <a:rPr lang="fr-CA" sz="1400" dirty="0">
                <a:solidFill>
                  <a:srgbClr val="3C5790"/>
                </a:solidFill>
              </a:rPr>
              <a:t>(); </a:t>
            </a:r>
          </a:p>
          <a:p>
            <a:r>
              <a:rPr lang="fr-CA" sz="1400" dirty="0" err="1">
                <a:solidFill>
                  <a:srgbClr val="3C5790"/>
                </a:solidFill>
              </a:rPr>
              <a:t>dbf.setNamespaceAware</a:t>
            </a:r>
            <a:r>
              <a:rPr lang="fr-CA" sz="1400" dirty="0">
                <a:solidFill>
                  <a:srgbClr val="3C5790"/>
                </a:solidFill>
              </a:rPr>
              <a:t>(</a:t>
            </a:r>
            <a:r>
              <a:rPr lang="fr-CA" sz="1400" dirty="0" err="1">
                <a:solidFill>
                  <a:srgbClr val="3C5790"/>
                </a:solidFill>
              </a:rPr>
              <a:t>true</a:t>
            </a:r>
            <a:r>
              <a:rPr lang="fr-CA" sz="1400" dirty="0">
                <a:solidFill>
                  <a:srgbClr val="3C5790"/>
                </a:solidFill>
              </a:rPr>
              <a:t>); </a:t>
            </a:r>
          </a:p>
          <a:p>
            <a:r>
              <a:rPr lang="fr-CA" sz="1400" dirty="0" err="1">
                <a:solidFill>
                  <a:srgbClr val="3C5790"/>
                </a:solidFill>
              </a:rPr>
              <a:t>DocumentBuilder</a:t>
            </a:r>
            <a:r>
              <a:rPr lang="fr-CA" sz="1400" dirty="0">
                <a:solidFill>
                  <a:srgbClr val="3C5790"/>
                </a:solidFill>
              </a:rPr>
              <a:t> </a:t>
            </a:r>
            <a:r>
              <a:rPr lang="fr-CA" sz="1400" dirty="0" err="1">
                <a:solidFill>
                  <a:srgbClr val="3C5790"/>
                </a:solidFill>
              </a:rPr>
              <a:t>db</a:t>
            </a:r>
            <a:r>
              <a:rPr lang="fr-CA" sz="1400" dirty="0">
                <a:solidFill>
                  <a:srgbClr val="3C5790"/>
                </a:solidFill>
              </a:rPr>
              <a:t> = </a:t>
            </a:r>
            <a:r>
              <a:rPr lang="fr-CA" sz="1400" dirty="0" err="1">
                <a:solidFill>
                  <a:srgbClr val="3C5790"/>
                </a:solidFill>
              </a:rPr>
              <a:t>dbf.newDocumentBuilder</a:t>
            </a:r>
            <a:r>
              <a:rPr lang="fr-CA" sz="1400" dirty="0">
                <a:solidFill>
                  <a:srgbClr val="3C5790"/>
                </a:solidFill>
              </a:rPr>
              <a:t>();</a:t>
            </a:r>
          </a:p>
        </p:txBody>
      </p:sp>
    </p:spTree>
    <p:extLst>
      <p:ext uri="{BB962C8B-B14F-4D97-AF65-F5344CB8AC3E}">
        <p14:creationId xmlns:p14="http://schemas.microsoft.com/office/powerpoint/2010/main" val="2729055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a:solidFill>
                  <a:srgbClr val="3C5790"/>
                </a:solidFill>
              </a:rPr>
              <a:t>The class-data-sharing feature was introduced in Java 10, is extended in this JEP 350.</a:t>
            </a:r>
          </a:p>
          <a:p>
            <a:r>
              <a:rPr lang="en-US" sz="1500" dirty="0">
                <a:solidFill>
                  <a:srgbClr val="3C5790"/>
                </a:solidFill>
              </a:rPr>
              <a:t>It's now much easier to create a CDS archive and to use it.</a:t>
            </a:r>
          </a:p>
          <a:p>
            <a:endParaRPr lang="en-US" sz="1500" dirty="0">
              <a:solidFill>
                <a:srgbClr val="3C5790"/>
              </a:solidFill>
            </a:endParaRPr>
          </a:p>
          <a:p>
            <a:r>
              <a:rPr lang="en-US" sz="1500" dirty="0">
                <a:solidFill>
                  <a:srgbClr val="3C5790"/>
                </a:solidFill>
              </a:rPr>
              <a:t>$ java -</a:t>
            </a:r>
            <a:r>
              <a:rPr lang="en-US" sz="1500" dirty="0" err="1">
                <a:solidFill>
                  <a:srgbClr val="3C5790"/>
                </a:solidFill>
              </a:rPr>
              <a:t>XX:ArchiveClassesAtExit</a:t>
            </a:r>
            <a:r>
              <a:rPr lang="en-US" sz="1500" dirty="0">
                <a:solidFill>
                  <a:srgbClr val="3C5790"/>
                </a:solidFill>
              </a:rPr>
              <a:t>=</a:t>
            </a:r>
            <a:r>
              <a:rPr lang="en-US" sz="1500" dirty="0" err="1">
                <a:solidFill>
                  <a:srgbClr val="3C5790"/>
                </a:solidFill>
              </a:rPr>
              <a:t>my_app_cds.jsa</a:t>
            </a:r>
            <a:r>
              <a:rPr lang="en-US" sz="1500" dirty="0">
                <a:solidFill>
                  <a:srgbClr val="3C5790"/>
                </a:solidFill>
              </a:rPr>
              <a:t> -cp my_app.jar  </a:t>
            </a:r>
          </a:p>
          <a:p>
            <a:r>
              <a:rPr lang="en-US" sz="1500" dirty="0">
                <a:solidFill>
                  <a:srgbClr val="3C5790"/>
                </a:solidFill>
              </a:rPr>
              <a:t>$ java -</a:t>
            </a:r>
            <a:r>
              <a:rPr lang="en-US" sz="1500" dirty="0" err="1">
                <a:solidFill>
                  <a:srgbClr val="3C5790"/>
                </a:solidFill>
              </a:rPr>
              <a:t>XX:SharedArchiveFile</a:t>
            </a:r>
            <a:r>
              <a:rPr lang="en-US" sz="1500" dirty="0">
                <a:solidFill>
                  <a:srgbClr val="3C5790"/>
                </a:solidFill>
              </a:rPr>
              <a:t>=</a:t>
            </a:r>
            <a:r>
              <a:rPr lang="en-US" sz="1500" dirty="0" err="1">
                <a:solidFill>
                  <a:srgbClr val="3C5790"/>
                </a:solidFill>
              </a:rPr>
              <a:t>my_app_cds.jsa</a:t>
            </a:r>
            <a:r>
              <a:rPr lang="en-US" sz="1500" dirty="0">
                <a:solidFill>
                  <a:srgbClr val="3C5790"/>
                </a:solidFill>
              </a:rPr>
              <a:t> -cp my_app.jar </a:t>
            </a:r>
            <a:endParaRPr lang="fr-CA" sz="1200" dirty="0">
              <a:solidFill>
                <a:srgbClr val="3C5790"/>
              </a:solidFill>
            </a:endParaRPr>
          </a:p>
        </p:txBody>
      </p:sp>
    </p:spTree>
    <p:extLst>
      <p:ext uri="{BB962C8B-B14F-4D97-AF65-F5344CB8AC3E}">
        <p14:creationId xmlns:p14="http://schemas.microsoft.com/office/powerpoint/2010/main" val="207656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895600"/>
          </a:xfrm>
        </p:spPr>
        <p:txBody>
          <a:bodyPr/>
          <a:lstStyle/>
          <a:p>
            <a:r>
              <a:rPr lang="en-US" sz="1500" dirty="0">
                <a:solidFill>
                  <a:srgbClr val="3C5790"/>
                </a:solidFill>
              </a:rPr>
              <a:t>Java 13 has given us a few more notable changes:</a:t>
            </a:r>
          </a:p>
          <a:p>
            <a:r>
              <a:rPr lang="en-US" sz="1500" b="1" dirty="0" err="1">
                <a:solidFill>
                  <a:srgbClr val="3C5790"/>
                </a:solidFill>
              </a:rPr>
              <a:t>java.nio</a:t>
            </a:r>
            <a:r>
              <a:rPr lang="en-US" sz="1500" dirty="0">
                <a:solidFill>
                  <a:srgbClr val="3C5790"/>
                </a:solidFill>
              </a:rPr>
              <a:t> – method </a:t>
            </a:r>
            <a:r>
              <a:rPr lang="en-US" sz="1500" dirty="0" err="1">
                <a:solidFill>
                  <a:srgbClr val="3C5790"/>
                </a:solidFill>
              </a:rPr>
              <a:t>FileSystems.newFileSystem</a:t>
            </a:r>
            <a:r>
              <a:rPr lang="en-US" sz="1500" dirty="0">
                <a:solidFill>
                  <a:srgbClr val="3C5790"/>
                </a:solidFill>
              </a:rPr>
              <a:t>(Path, Map&lt;String, ?&gt;) added</a:t>
            </a:r>
          </a:p>
          <a:p>
            <a:r>
              <a:rPr lang="en-US" sz="1500" b="1" dirty="0" err="1">
                <a:solidFill>
                  <a:srgbClr val="3C5790"/>
                </a:solidFill>
              </a:rPr>
              <a:t>java.time</a:t>
            </a:r>
            <a:r>
              <a:rPr lang="en-US" sz="1500" dirty="0">
                <a:solidFill>
                  <a:srgbClr val="3C5790"/>
                </a:solidFill>
              </a:rPr>
              <a:t> – new official Japanese era name added</a:t>
            </a:r>
          </a:p>
          <a:p>
            <a:r>
              <a:rPr lang="en-US" sz="1500" b="1" dirty="0" err="1">
                <a:solidFill>
                  <a:srgbClr val="3C5790"/>
                </a:solidFill>
              </a:rPr>
              <a:t>javax.crypto</a:t>
            </a:r>
            <a:r>
              <a:rPr lang="en-US" sz="1500" dirty="0">
                <a:solidFill>
                  <a:srgbClr val="3C5790"/>
                </a:solidFill>
              </a:rPr>
              <a:t> – support for MS Cryptography Next Generation (CNG)</a:t>
            </a:r>
          </a:p>
          <a:p>
            <a:r>
              <a:rPr lang="en-US" sz="1500" b="1" dirty="0" err="1">
                <a:solidFill>
                  <a:srgbClr val="3C5790"/>
                </a:solidFill>
              </a:rPr>
              <a:t>javax.security</a:t>
            </a:r>
            <a:r>
              <a:rPr lang="en-US" sz="1500" b="1" dirty="0">
                <a:solidFill>
                  <a:srgbClr val="3C5790"/>
                </a:solidFill>
              </a:rPr>
              <a:t> </a:t>
            </a:r>
            <a:r>
              <a:rPr lang="en-US" sz="1500" dirty="0">
                <a:solidFill>
                  <a:srgbClr val="3C5790"/>
                </a:solidFill>
              </a:rPr>
              <a:t>– property </a:t>
            </a:r>
            <a:r>
              <a:rPr lang="en-US" sz="1500" dirty="0" err="1">
                <a:solidFill>
                  <a:srgbClr val="3C5790"/>
                </a:solidFill>
              </a:rPr>
              <a:t>jdk.sasl.disabledMechanisms</a:t>
            </a:r>
            <a:r>
              <a:rPr lang="en-US" sz="1500" dirty="0">
                <a:solidFill>
                  <a:srgbClr val="3C5790"/>
                </a:solidFill>
              </a:rPr>
              <a:t> added to disable SASL mechanisms</a:t>
            </a:r>
          </a:p>
          <a:p>
            <a:r>
              <a:rPr lang="en-US" sz="1500" b="1" dirty="0" err="1">
                <a:solidFill>
                  <a:srgbClr val="3C5790"/>
                </a:solidFill>
              </a:rPr>
              <a:t>javax.xml.crypto</a:t>
            </a:r>
            <a:r>
              <a:rPr lang="en-US" sz="1500" b="1" dirty="0">
                <a:solidFill>
                  <a:srgbClr val="3C5790"/>
                </a:solidFill>
              </a:rPr>
              <a:t> </a:t>
            </a:r>
            <a:r>
              <a:rPr lang="en-US" sz="1500" dirty="0">
                <a:solidFill>
                  <a:srgbClr val="3C5790"/>
                </a:solidFill>
              </a:rPr>
              <a:t>– new String constants introduced to represent Canonical XML 1.1 URIs</a:t>
            </a:r>
          </a:p>
          <a:p>
            <a:r>
              <a:rPr lang="en-US" sz="1500" b="1" dirty="0" err="1">
                <a:solidFill>
                  <a:srgbClr val="3C5790"/>
                </a:solidFill>
              </a:rPr>
              <a:t>javax.xml.parsers</a:t>
            </a:r>
            <a:r>
              <a:rPr lang="en-US" sz="1500" b="1" dirty="0">
                <a:solidFill>
                  <a:srgbClr val="3C5790"/>
                </a:solidFill>
              </a:rPr>
              <a:t> </a:t>
            </a:r>
            <a:r>
              <a:rPr lang="en-US" sz="1500" dirty="0">
                <a:solidFill>
                  <a:srgbClr val="3C5790"/>
                </a:solidFill>
              </a:rPr>
              <a:t>– new methods added to instantiate DOM and SAX factories with namespaces support</a:t>
            </a:r>
          </a:p>
          <a:p>
            <a:r>
              <a:rPr lang="en-US" sz="1500" dirty="0">
                <a:solidFill>
                  <a:srgbClr val="3C5790"/>
                </a:solidFill>
              </a:rPr>
              <a:t>Unicode support upgraded to version 12.1</a:t>
            </a:r>
          </a:p>
          <a:p>
            <a:r>
              <a:rPr lang="en-US" sz="1500" dirty="0">
                <a:solidFill>
                  <a:srgbClr val="3C5790"/>
                </a:solidFill>
              </a:rPr>
              <a:t>Support added for Kerberos principal name canonicalization and cross-realm referrals.</a:t>
            </a:r>
            <a:endParaRPr lang="fr-CA" sz="1200" dirty="0">
              <a:solidFill>
                <a:srgbClr val="3C5790"/>
              </a:solidFill>
            </a:endParaRPr>
          </a:p>
        </p:txBody>
      </p:sp>
    </p:spTree>
    <p:extLst>
      <p:ext uri="{BB962C8B-B14F-4D97-AF65-F5344CB8AC3E}">
        <p14:creationId xmlns:p14="http://schemas.microsoft.com/office/powerpoint/2010/main" val="78734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Class data sharing (CDS) </a:t>
            </a:r>
            <a:r>
              <a:rPr lang="en-US" sz="1400" dirty="0">
                <a:solidFill>
                  <a:srgbClr val="3C5790"/>
                </a:solidFill>
              </a:rPr>
              <a:t>has been a prominent feature of Java </a:t>
            </a:r>
            <a:r>
              <a:rPr lang="en-US" sz="1400" dirty="0" err="1">
                <a:solidFill>
                  <a:srgbClr val="3C5790"/>
                </a:solidFill>
              </a:rPr>
              <a:t>HotSpot</a:t>
            </a:r>
            <a:r>
              <a:rPr lang="en-US" sz="1400" dirty="0">
                <a:solidFill>
                  <a:srgbClr val="3C5790"/>
                </a:solidFill>
              </a:rPr>
              <a:t> VM for a while now.</a:t>
            </a:r>
          </a:p>
          <a:p>
            <a:r>
              <a:rPr lang="en-US" sz="1400" dirty="0">
                <a:solidFill>
                  <a:srgbClr val="3C5790"/>
                </a:solidFill>
              </a:rPr>
              <a:t>It allows class metadata to be shared across different JVMs to reduce startup time and memory footprint.</a:t>
            </a:r>
          </a:p>
          <a:p>
            <a:r>
              <a:rPr lang="en-US" sz="1400" dirty="0">
                <a:solidFill>
                  <a:srgbClr val="3C5790"/>
                </a:solidFill>
              </a:rPr>
              <a:t>JDK 10 extended this ability by adding application CDS (</a:t>
            </a:r>
            <a:r>
              <a:rPr lang="en-US" sz="1400" dirty="0" err="1">
                <a:solidFill>
                  <a:srgbClr val="3C5790"/>
                </a:solidFill>
              </a:rPr>
              <a:t>AppCDS</a:t>
            </a:r>
            <a:r>
              <a:rPr lang="en-US" sz="1400" dirty="0">
                <a:solidFill>
                  <a:srgbClr val="3C5790"/>
                </a:solidFill>
              </a:rPr>
              <a:t>) to give developers the power to include application classes in the shared archive. </a:t>
            </a:r>
          </a:p>
        </p:txBody>
      </p:sp>
    </p:spTree>
    <p:extLst>
      <p:ext uri="{BB962C8B-B14F-4D97-AF65-F5344CB8AC3E}">
        <p14:creationId xmlns:p14="http://schemas.microsoft.com/office/powerpoint/2010/main" val="150042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underlying implementation of the </a:t>
            </a:r>
            <a:r>
              <a:rPr lang="en-US" sz="1400" dirty="0" err="1">
                <a:solidFill>
                  <a:srgbClr val="3C5790"/>
                </a:solidFill>
              </a:rPr>
              <a:t>java.net.Socket</a:t>
            </a:r>
            <a:r>
              <a:rPr lang="en-US" sz="1400" dirty="0">
                <a:solidFill>
                  <a:srgbClr val="3C5790"/>
                </a:solidFill>
              </a:rPr>
              <a:t> and </a:t>
            </a:r>
            <a:r>
              <a:rPr lang="en-US" sz="1400" dirty="0" err="1">
                <a:solidFill>
                  <a:srgbClr val="3C5790"/>
                </a:solidFill>
              </a:rPr>
              <a:t>java.net.ServerSocket</a:t>
            </a:r>
            <a:r>
              <a:rPr lang="en-US" sz="1400" dirty="0">
                <a:solidFill>
                  <a:srgbClr val="3C5790"/>
                </a:solidFill>
              </a:rPr>
              <a:t> APIs have been rewritten. </a:t>
            </a:r>
          </a:p>
          <a:p>
            <a:r>
              <a:rPr lang="en-US" sz="1400" dirty="0">
                <a:solidFill>
                  <a:srgbClr val="3C5790"/>
                </a:solidFill>
              </a:rPr>
              <a:t>The new implementation, </a:t>
            </a:r>
            <a:r>
              <a:rPr lang="en-US" sz="1400" b="1" dirty="0" err="1">
                <a:solidFill>
                  <a:srgbClr val="3C5790"/>
                </a:solidFill>
              </a:rPr>
              <a:t>NioSocketImpl</a:t>
            </a:r>
            <a:r>
              <a:rPr lang="en-US" sz="1400" dirty="0">
                <a:solidFill>
                  <a:srgbClr val="3C5790"/>
                </a:solidFill>
              </a:rPr>
              <a:t>, is a drop-in replacement for </a:t>
            </a:r>
            <a:r>
              <a:rPr lang="en-US" sz="1400" dirty="0" err="1">
                <a:solidFill>
                  <a:srgbClr val="3C5790"/>
                </a:solidFill>
              </a:rPr>
              <a:t>PlainSocketImpl</a:t>
            </a:r>
            <a:r>
              <a:rPr lang="en-US" sz="1400" dirty="0">
                <a:solidFill>
                  <a:srgbClr val="3C5790"/>
                </a:solidFill>
              </a:rPr>
              <a:t>. </a:t>
            </a:r>
          </a:p>
          <a:p>
            <a:r>
              <a:rPr lang="en-US" sz="1400" dirty="0">
                <a:solidFill>
                  <a:srgbClr val="3C5790"/>
                </a:solidFill>
              </a:rPr>
              <a:t>It uses </a:t>
            </a:r>
            <a:r>
              <a:rPr lang="en-US" sz="1400" dirty="0" err="1">
                <a:solidFill>
                  <a:srgbClr val="3C5790"/>
                </a:solidFill>
              </a:rPr>
              <a:t>java.util.concurrent</a:t>
            </a:r>
            <a:r>
              <a:rPr lang="en-US" sz="1400" dirty="0">
                <a:solidFill>
                  <a:srgbClr val="3C5790"/>
                </a:solidFill>
              </a:rPr>
              <a:t> locks rather than synchronized methods. </a:t>
            </a:r>
          </a:p>
          <a:p>
            <a:r>
              <a:rPr lang="en-US" sz="1400" dirty="0">
                <a:solidFill>
                  <a:srgbClr val="3C5790"/>
                </a:solidFill>
              </a:rPr>
              <a:t>To use the legacy </a:t>
            </a:r>
            <a:r>
              <a:rPr lang="en-US" sz="1400" dirty="0" err="1">
                <a:solidFill>
                  <a:srgbClr val="3C5790"/>
                </a:solidFill>
              </a:rPr>
              <a:t>implementation,we</a:t>
            </a:r>
            <a:r>
              <a:rPr lang="en-US" sz="1400" dirty="0">
                <a:solidFill>
                  <a:srgbClr val="3C5790"/>
                </a:solidFill>
              </a:rPr>
              <a:t> need to use the java option </a:t>
            </a:r>
            <a:r>
              <a:rPr lang="en-US" sz="1400" b="1" dirty="0">
                <a:solidFill>
                  <a:srgbClr val="3C5790"/>
                </a:solidFill>
              </a:rPr>
              <a:t>-</a:t>
            </a:r>
            <a:r>
              <a:rPr lang="en-US" sz="1400" b="1" dirty="0" err="1">
                <a:solidFill>
                  <a:srgbClr val="3C5790"/>
                </a:solidFill>
              </a:rPr>
              <a:t>Djdk.net.usePlainSocketImpl</a:t>
            </a:r>
            <a:r>
              <a:rPr lang="en-US" sz="1400" dirty="0">
                <a:solidFill>
                  <a:srgbClr val="3C5790"/>
                </a:solidFill>
              </a:rPr>
              <a:t>.</a:t>
            </a:r>
          </a:p>
        </p:txBody>
      </p:sp>
    </p:spTree>
    <p:extLst>
      <p:ext uri="{BB962C8B-B14F-4D97-AF65-F5344CB8AC3E}">
        <p14:creationId xmlns:p14="http://schemas.microsoft.com/office/powerpoint/2010/main" val="2858606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Z Garbage Collector </a:t>
            </a:r>
            <a:r>
              <a:rPr lang="en-US" sz="1400" dirty="0">
                <a:solidFill>
                  <a:srgbClr val="3C5790"/>
                </a:solidFill>
              </a:rPr>
              <a:t>was introduced in Java 11 as a low-latency garbage collection mechanism, such that GC pause times never exceeded 10 </a:t>
            </a:r>
            <a:r>
              <a:rPr lang="en-US" sz="1400" dirty="0" err="1">
                <a:solidFill>
                  <a:srgbClr val="3C5790"/>
                </a:solidFill>
              </a:rPr>
              <a:t>ms.</a:t>
            </a:r>
            <a:r>
              <a:rPr lang="en-US" sz="1400" dirty="0">
                <a:solidFill>
                  <a:srgbClr val="3C5790"/>
                </a:solidFill>
              </a:rPr>
              <a:t> However, unlike other </a:t>
            </a:r>
            <a:r>
              <a:rPr lang="en-US" sz="1400" dirty="0" err="1">
                <a:solidFill>
                  <a:srgbClr val="3C5790"/>
                </a:solidFill>
              </a:rPr>
              <a:t>HotSpot</a:t>
            </a:r>
            <a:r>
              <a:rPr lang="en-US" sz="1400" dirty="0">
                <a:solidFill>
                  <a:srgbClr val="3C5790"/>
                </a:solidFill>
              </a:rPr>
              <a:t> VM GCs such as G1 and Shenandoah, it was not equipped to return unused heap memory to the operating system. Java 13 added this capability to the ZGC.</a:t>
            </a:r>
          </a:p>
          <a:p>
            <a:r>
              <a:rPr lang="en-US" sz="1400" dirty="0">
                <a:solidFill>
                  <a:srgbClr val="3C5790"/>
                </a:solidFill>
              </a:rPr>
              <a:t>Starting with Java 13, the ZGC now returns uncommitted memory to the operating system by default, up until the specified minimum heap size is reached. If we do not want to use this feature, we can go back to the Java 11 way by:</a:t>
            </a:r>
          </a:p>
          <a:p>
            <a:r>
              <a:rPr lang="en-US" sz="1400" dirty="0">
                <a:solidFill>
                  <a:srgbClr val="3C5790"/>
                </a:solidFill>
              </a:rPr>
              <a:t>Using option </a:t>
            </a:r>
            <a:r>
              <a:rPr lang="en-US" sz="1400" b="1" dirty="0">
                <a:solidFill>
                  <a:srgbClr val="3C5790"/>
                </a:solidFill>
              </a:rPr>
              <a:t>-XX:-</a:t>
            </a:r>
            <a:r>
              <a:rPr lang="en-US" sz="1400" b="1" dirty="0" err="1">
                <a:solidFill>
                  <a:srgbClr val="3C5790"/>
                </a:solidFill>
              </a:rPr>
              <a:t>ZUncommit</a:t>
            </a:r>
            <a:r>
              <a:rPr lang="en-US" sz="1400" dirty="0">
                <a:solidFill>
                  <a:srgbClr val="3C5790"/>
                </a:solidFill>
              </a:rPr>
              <a:t>, or</a:t>
            </a:r>
          </a:p>
          <a:p>
            <a:r>
              <a:rPr lang="en-US" sz="1400" dirty="0">
                <a:solidFill>
                  <a:srgbClr val="3C5790"/>
                </a:solidFill>
              </a:rPr>
              <a:t>Setting equal minimum (</a:t>
            </a:r>
            <a:r>
              <a:rPr lang="en-US" sz="1400" b="1" dirty="0">
                <a:solidFill>
                  <a:srgbClr val="3C5790"/>
                </a:solidFill>
              </a:rPr>
              <a:t>-</a:t>
            </a:r>
            <a:r>
              <a:rPr lang="en-US" sz="1400" b="1" dirty="0" err="1">
                <a:solidFill>
                  <a:srgbClr val="3C5790"/>
                </a:solidFill>
              </a:rPr>
              <a:t>Xms</a:t>
            </a:r>
            <a:r>
              <a:rPr lang="en-US" sz="1400" dirty="0">
                <a:solidFill>
                  <a:srgbClr val="3C5790"/>
                </a:solidFill>
              </a:rPr>
              <a:t>) and maximum (</a:t>
            </a:r>
            <a:r>
              <a:rPr lang="en-US" sz="1400" b="1" dirty="0">
                <a:solidFill>
                  <a:srgbClr val="3C5790"/>
                </a:solidFill>
              </a:rPr>
              <a:t>-</a:t>
            </a:r>
            <a:r>
              <a:rPr lang="en-US" sz="1400" b="1" dirty="0" err="1">
                <a:solidFill>
                  <a:srgbClr val="3C5790"/>
                </a:solidFill>
              </a:rPr>
              <a:t>Xmx</a:t>
            </a:r>
            <a:r>
              <a:rPr lang="en-US" sz="1400" dirty="0">
                <a:solidFill>
                  <a:srgbClr val="3C5790"/>
                </a:solidFill>
              </a:rPr>
              <a:t>) heap sizes</a:t>
            </a:r>
          </a:p>
          <a:p>
            <a:r>
              <a:rPr lang="en-US" sz="1400" dirty="0">
                <a:solidFill>
                  <a:srgbClr val="3C5790"/>
                </a:solidFill>
              </a:rPr>
              <a:t>Additionally, ZGC now has a maximum supported heap size of 16TB. Earlier, 4TB was the limit.</a:t>
            </a:r>
          </a:p>
        </p:txBody>
      </p:sp>
    </p:spTree>
    <p:extLst>
      <p:ext uri="{BB962C8B-B14F-4D97-AF65-F5344CB8AC3E}">
        <p14:creationId xmlns:p14="http://schemas.microsoft.com/office/powerpoint/2010/main" val="419110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dirty="0" err="1">
                <a:solidFill>
                  <a:srgbClr val="3C5790"/>
                </a:solidFill>
              </a:rPr>
              <a:t>java.net.Socket</a:t>
            </a:r>
            <a:r>
              <a:rPr lang="en-US" sz="1400" dirty="0">
                <a:solidFill>
                  <a:srgbClr val="3C5790"/>
                </a:solidFill>
              </a:rPr>
              <a:t> and </a:t>
            </a:r>
            <a:r>
              <a:rPr lang="en-US" sz="1400" dirty="0" err="1">
                <a:solidFill>
                  <a:srgbClr val="3C5790"/>
                </a:solidFill>
              </a:rPr>
              <a:t>java.net.ServerSocket</a:t>
            </a:r>
            <a:r>
              <a:rPr lang="en-US" sz="1400" dirty="0">
                <a:solidFill>
                  <a:srgbClr val="3C5790"/>
                </a:solidFill>
              </a:rPr>
              <a:t> APIs, and their underlying implementations, date back to JDK 1.0.</a:t>
            </a:r>
          </a:p>
          <a:p>
            <a:r>
              <a:rPr lang="en-US" sz="1400" dirty="0">
                <a:solidFill>
                  <a:srgbClr val="3C5790"/>
                </a:solidFill>
              </a:rPr>
              <a:t>The implementation is a mix of legacy Java and C code that is painful to maintain and debug. </a:t>
            </a:r>
          </a:p>
          <a:p>
            <a:r>
              <a:rPr lang="en-US" sz="1400" dirty="0">
                <a:solidFill>
                  <a:srgbClr val="3C5790"/>
                </a:solidFill>
              </a:rPr>
              <a:t>The implementation uses the thread stack as the I/O buffer, an approach that has required increasing the default thread stack size on several occasions.</a:t>
            </a:r>
          </a:p>
          <a:p>
            <a:r>
              <a:rPr lang="en-US" sz="1400" dirty="0">
                <a:solidFill>
                  <a:srgbClr val="3C5790"/>
                </a:solidFill>
              </a:rPr>
              <a:t>In Java 13 version this will be replaced by a simpler and more modern implementation that is easy to maintain and debug.</a:t>
            </a:r>
          </a:p>
          <a:p>
            <a:r>
              <a:rPr lang="en-US" sz="1400" dirty="0">
                <a:solidFill>
                  <a:srgbClr val="3C5790"/>
                </a:solidFill>
              </a:rPr>
              <a:t>The new implementation will be easy to adapt to work with user-mode threads, a.k.a. fibers.</a:t>
            </a:r>
          </a:p>
        </p:txBody>
      </p:sp>
    </p:spTree>
    <p:extLst>
      <p:ext uri="{BB962C8B-B14F-4D97-AF65-F5344CB8AC3E}">
        <p14:creationId xmlns:p14="http://schemas.microsoft.com/office/powerpoint/2010/main" val="3091536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We can check loaded classes at runtime using the -XX:+</a:t>
            </a:r>
            <a:r>
              <a:rPr lang="en-US" sz="1400" dirty="0" err="1">
                <a:solidFill>
                  <a:srgbClr val="3C5790"/>
                </a:solidFill>
              </a:rPr>
              <a:t>TraceClassLoading</a:t>
            </a:r>
            <a:r>
              <a:rPr lang="en-US" sz="1400" dirty="0">
                <a:solidFill>
                  <a:srgbClr val="3C5790"/>
                </a:solidFill>
              </a:rPr>
              <a:t> argument (was removed from JDK 16), or -</a:t>
            </a:r>
            <a:r>
              <a:rPr lang="en-US" sz="1400" dirty="0" err="1">
                <a:solidFill>
                  <a:srgbClr val="3C5790"/>
                </a:solidFill>
              </a:rPr>
              <a:t>Xlog:class+load</a:t>
            </a:r>
            <a:r>
              <a:rPr lang="en-US" sz="1400" dirty="0">
                <a:solidFill>
                  <a:srgbClr val="3C5790"/>
                </a:solidFill>
              </a:rPr>
              <a:t>=info .</a:t>
            </a:r>
          </a:p>
          <a:p>
            <a:endParaRPr lang="en-US" sz="1400" dirty="0">
              <a:solidFill>
                <a:srgbClr val="3C5790"/>
              </a:solidFill>
            </a:endParaRPr>
          </a:p>
        </p:txBody>
      </p:sp>
      <p:pic>
        <p:nvPicPr>
          <p:cNvPr id="3" name="Picture 2">
            <a:extLst>
              <a:ext uri="{FF2B5EF4-FFF2-40B4-BE49-F238E27FC236}">
                <a16:creationId xmlns:a16="http://schemas.microsoft.com/office/drawing/2014/main" id="{B5124FFE-790B-7661-AB59-93F74CFB43EB}"/>
              </a:ext>
            </a:extLst>
          </p:cNvPr>
          <p:cNvPicPr>
            <a:picLocks noChangeAspect="1"/>
          </p:cNvPicPr>
          <p:nvPr/>
        </p:nvPicPr>
        <p:blipFill>
          <a:blip r:embed="rId3"/>
          <a:stretch>
            <a:fillRect/>
          </a:stretch>
        </p:blipFill>
        <p:spPr>
          <a:xfrm>
            <a:off x="1524000" y="2819400"/>
            <a:ext cx="5382745" cy="1981200"/>
          </a:xfrm>
          <a:prstGeom prst="rect">
            <a:avLst/>
          </a:prstGeom>
        </p:spPr>
      </p:pic>
      <p:pic>
        <p:nvPicPr>
          <p:cNvPr id="7" name="Picture 6">
            <a:extLst>
              <a:ext uri="{FF2B5EF4-FFF2-40B4-BE49-F238E27FC236}">
                <a16:creationId xmlns:a16="http://schemas.microsoft.com/office/drawing/2014/main" id="{91BB805E-6C82-D745-6959-7B17CAFB77FA}"/>
              </a:ext>
            </a:extLst>
          </p:cNvPr>
          <p:cNvPicPr>
            <a:picLocks noChangeAspect="1"/>
          </p:cNvPicPr>
          <p:nvPr/>
        </p:nvPicPr>
        <p:blipFill>
          <a:blip r:embed="rId4"/>
          <a:stretch>
            <a:fillRect/>
          </a:stretch>
        </p:blipFill>
        <p:spPr>
          <a:xfrm>
            <a:off x="304800" y="5181600"/>
            <a:ext cx="8458200" cy="1143307"/>
          </a:xfrm>
          <a:prstGeom prst="rect">
            <a:avLst/>
          </a:prstGeom>
        </p:spPr>
      </p:pic>
    </p:spTree>
    <p:extLst>
      <p:ext uri="{BB962C8B-B14F-4D97-AF65-F5344CB8AC3E}">
        <p14:creationId xmlns:p14="http://schemas.microsoft.com/office/powerpoint/2010/main" val="302201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https://www.baeldung.com/java-13-new-features</a:t>
            </a:r>
            <a:br>
              <a:rPr lang="en-US" sz="1600" dirty="0">
                <a:solidFill>
                  <a:schemeClr val="bg1"/>
                </a:solidFill>
              </a:rPr>
            </a:br>
            <a:r>
              <a:rPr lang="en-US" sz="1600" dirty="0">
                <a:solidFill>
                  <a:schemeClr val="bg1"/>
                </a:solidFill>
              </a:rPr>
              <a:t>https://examples.javacodegeeks.com/the-new-features-in-java-13/</a:t>
            </a:r>
          </a:p>
          <a:p>
            <a:r>
              <a:rPr lang="en-US" sz="1600" dirty="0">
                <a:solidFill>
                  <a:schemeClr val="bg1"/>
                </a:solidFill>
              </a:rPr>
              <a:t>https://www.digitalocean.com/community/tutorials/java-13-features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a:p>
            <a:r>
              <a:rPr lang="en-US" sz="1500" dirty="0">
                <a:solidFill>
                  <a:srgbClr val="3C5790"/>
                </a:solidFill>
              </a:rPr>
              <a:t>Java SE 12 – 19 March 2019</a:t>
            </a:r>
          </a:p>
          <a:p>
            <a:r>
              <a:rPr lang="en-US" sz="1500" dirty="0">
                <a:solidFill>
                  <a:srgbClr val="3C5790"/>
                </a:solidFill>
              </a:rPr>
              <a:t>Java SE 13 – 17 September 2019</a:t>
            </a:r>
          </a:p>
          <a:p>
            <a:endParaRPr lang="en-US" sz="1500" dirty="0">
              <a:solidFill>
                <a:srgbClr val="3C579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JEP 354 - Switch Expressions (Second Preview) </a:t>
            </a:r>
          </a:p>
          <a:p>
            <a:r>
              <a:rPr lang="en-US" sz="1400" dirty="0">
                <a:solidFill>
                  <a:srgbClr val="3C5790"/>
                </a:solidFill>
              </a:rPr>
              <a:t>JEP 355 - Text Blocks (Preview)</a:t>
            </a:r>
          </a:p>
          <a:p>
            <a:r>
              <a:rPr lang="en-US" sz="1400" dirty="0">
                <a:solidFill>
                  <a:srgbClr val="3C5790"/>
                </a:solidFill>
              </a:rPr>
              <a:t>JEP 351 - ZGC: Uncommit unused memory</a:t>
            </a:r>
          </a:p>
          <a:p>
            <a:r>
              <a:rPr lang="en-US" sz="1400" dirty="0">
                <a:solidFill>
                  <a:srgbClr val="3C5790"/>
                </a:solidFill>
              </a:rPr>
              <a:t>JEP 350 - Dynamic CDS Archives</a:t>
            </a:r>
          </a:p>
          <a:p>
            <a:r>
              <a:rPr lang="en-US" sz="1400" dirty="0">
                <a:solidFill>
                  <a:srgbClr val="3C5790"/>
                </a:solidFill>
              </a:rPr>
              <a:t>JEP 353 - Reimplement the Legacy Socket API </a:t>
            </a:r>
          </a:p>
          <a:p>
            <a:r>
              <a:rPr lang="en-US" sz="1400" dirty="0">
                <a:solidFill>
                  <a:srgbClr val="3C5790"/>
                </a:solidFill>
              </a:rPr>
              <a:t>Support for Unicode 12.1</a:t>
            </a:r>
            <a:endParaRPr lang="fr-CA" sz="1400" dirty="0">
              <a:solidFill>
                <a:srgbClr val="3C579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457200"/>
          </a:xfrm>
        </p:spPr>
        <p:txBody>
          <a:bodyPr/>
          <a:lstStyle/>
          <a:p>
            <a:r>
              <a:rPr lang="en-US" sz="1400" dirty="0">
                <a:solidFill>
                  <a:srgbClr val="3C5790"/>
                </a:solidFill>
              </a:rPr>
              <a:t>Using </a:t>
            </a:r>
            <a:r>
              <a:rPr lang="en-US" sz="1400" b="1" dirty="0">
                <a:solidFill>
                  <a:srgbClr val="3C5790"/>
                </a:solidFill>
              </a:rPr>
              <a:t>yield</a:t>
            </a:r>
            <a:r>
              <a:rPr lang="en-US" sz="1400" dirty="0">
                <a:solidFill>
                  <a:srgbClr val="3C5790"/>
                </a:solidFill>
              </a:rPr>
              <a:t>, we can now effectively return values from a </a:t>
            </a:r>
            <a:r>
              <a:rPr lang="en-US" sz="1400" b="1" dirty="0">
                <a:solidFill>
                  <a:srgbClr val="3C5790"/>
                </a:solidFill>
              </a:rPr>
              <a:t>switch</a:t>
            </a:r>
            <a:r>
              <a:rPr lang="en-US" sz="1400" dirty="0">
                <a:solidFill>
                  <a:srgbClr val="3C5790"/>
                </a:solidFill>
              </a:rPr>
              <a:t> </a:t>
            </a:r>
            <a:r>
              <a:rPr lang="en-US" sz="1400" b="1" dirty="0">
                <a:solidFill>
                  <a:srgbClr val="3C5790"/>
                </a:solidFill>
              </a:rPr>
              <a:t>expression</a:t>
            </a:r>
            <a:endParaRPr lang="fr-CA" sz="1400" b="1" dirty="0">
              <a:solidFill>
                <a:srgbClr val="3C5790"/>
              </a:solidFill>
            </a:endParaRPr>
          </a:p>
        </p:txBody>
      </p:sp>
      <p:pic>
        <p:nvPicPr>
          <p:cNvPr id="5" name="Picture 4">
            <a:extLst>
              <a:ext uri="{FF2B5EF4-FFF2-40B4-BE49-F238E27FC236}">
                <a16:creationId xmlns:a16="http://schemas.microsoft.com/office/drawing/2014/main" id="{BF744C8E-9CF3-3952-CCE0-544485803099}"/>
              </a:ext>
            </a:extLst>
          </p:cNvPr>
          <p:cNvPicPr>
            <a:picLocks noChangeAspect="1"/>
          </p:cNvPicPr>
          <p:nvPr/>
        </p:nvPicPr>
        <p:blipFill>
          <a:blip r:embed="rId3"/>
          <a:stretch>
            <a:fillRect/>
          </a:stretch>
        </p:blipFill>
        <p:spPr>
          <a:xfrm>
            <a:off x="1905000" y="2909865"/>
            <a:ext cx="5069332" cy="2714671"/>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The </a:t>
            </a:r>
            <a:r>
              <a:rPr lang="en-US" sz="1400" b="1" dirty="0">
                <a:solidFill>
                  <a:srgbClr val="3C5790"/>
                </a:solidFill>
              </a:rPr>
              <a:t>text</a:t>
            </a:r>
            <a:r>
              <a:rPr lang="en-US" sz="1400" dirty="0">
                <a:solidFill>
                  <a:srgbClr val="3C5790"/>
                </a:solidFill>
              </a:rPr>
              <a:t> </a:t>
            </a:r>
            <a:r>
              <a:rPr lang="en-US" sz="1400" b="1" dirty="0">
                <a:solidFill>
                  <a:srgbClr val="3C5790"/>
                </a:solidFill>
              </a:rPr>
              <a:t>blocks</a:t>
            </a:r>
            <a:r>
              <a:rPr lang="en-US" sz="1400" dirty="0">
                <a:solidFill>
                  <a:srgbClr val="3C5790"/>
                </a:solidFill>
              </a:rPr>
              <a:t> </a:t>
            </a:r>
            <a:r>
              <a:rPr lang="en-US" sz="1400" b="1" dirty="0">
                <a:solidFill>
                  <a:srgbClr val="3C5790"/>
                </a:solidFill>
              </a:rPr>
              <a:t>feature</a:t>
            </a:r>
            <a:r>
              <a:rPr lang="en-US" sz="1400" dirty="0">
                <a:solidFill>
                  <a:srgbClr val="3C5790"/>
                </a:solidFill>
              </a:rPr>
              <a:t> for multi-line Strings such as embedded JSON, XML, HTML, </a:t>
            </a:r>
            <a:r>
              <a:rPr lang="en-US" sz="1400" dirty="0" err="1">
                <a:solidFill>
                  <a:srgbClr val="3C5790"/>
                </a:solidFill>
              </a:rPr>
              <a:t>etc</a:t>
            </a:r>
            <a:r>
              <a:rPr lang="en-US" sz="1400" dirty="0">
                <a:solidFill>
                  <a:srgbClr val="3C5790"/>
                </a:solidFill>
              </a:rPr>
              <a:t> was introduced.</a:t>
            </a:r>
          </a:p>
          <a:p>
            <a:r>
              <a:rPr lang="en-US" sz="1400" dirty="0">
                <a:solidFill>
                  <a:srgbClr val="3C5790"/>
                </a:solidFill>
              </a:rPr>
              <a:t>There is no need to escape double quotes or to add a carriage return. </a:t>
            </a:r>
          </a:p>
          <a:p>
            <a:r>
              <a:rPr lang="en-US" sz="1400" dirty="0">
                <a:solidFill>
                  <a:srgbClr val="3C5790"/>
                </a:solidFill>
              </a:rPr>
              <a:t>By using text blocks, the embedded JSON is much simpler to write and easier to read and maintain.</a:t>
            </a:r>
            <a:endParaRPr lang="fr-CA" sz="1400" dirty="0">
              <a:solidFill>
                <a:srgbClr val="3C5790"/>
              </a:solidFill>
            </a:endParaRPr>
          </a:p>
        </p:txBody>
      </p:sp>
      <p:pic>
        <p:nvPicPr>
          <p:cNvPr id="4" name="Picture 3">
            <a:extLst>
              <a:ext uri="{FF2B5EF4-FFF2-40B4-BE49-F238E27FC236}">
                <a16:creationId xmlns:a16="http://schemas.microsoft.com/office/drawing/2014/main" id="{49311720-55B3-B3C0-3D79-139EA708B4DF}"/>
              </a:ext>
            </a:extLst>
          </p:cNvPr>
          <p:cNvPicPr>
            <a:picLocks noChangeAspect="1"/>
          </p:cNvPicPr>
          <p:nvPr/>
        </p:nvPicPr>
        <p:blipFill>
          <a:blip r:embed="rId3"/>
          <a:stretch>
            <a:fillRect/>
          </a:stretch>
        </p:blipFill>
        <p:spPr>
          <a:xfrm>
            <a:off x="609600" y="3200400"/>
            <a:ext cx="3962400" cy="2539285"/>
          </a:xfrm>
          <a:prstGeom prst="rect">
            <a:avLst/>
          </a:prstGeom>
        </p:spPr>
      </p:pic>
      <p:pic>
        <p:nvPicPr>
          <p:cNvPr id="6" name="Picture 5">
            <a:extLst>
              <a:ext uri="{FF2B5EF4-FFF2-40B4-BE49-F238E27FC236}">
                <a16:creationId xmlns:a16="http://schemas.microsoft.com/office/drawing/2014/main" id="{25C218A2-D079-0C5D-D915-657844970C0F}"/>
              </a:ext>
            </a:extLst>
          </p:cNvPr>
          <p:cNvPicPr>
            <a:picLocks noChangeAspect="1"/>
          </p:cNvPicPr>
          <p:nvPr/>
        </p:nvPicPr>
        <p:blipFill>
          <a:blip r:embed="rId4"/>
          <a:stretch>
            <a:fillRect/>
          </a:stretch>
        </p:blipFill>
        <p:spPr>
          <a:xfrm>
            <a:off x="5247501" y="3657600"/>
            <a:ext cx="3286899" cy="1371600"/>
          </a:xfrm>
          <a:prstGeom prst="rect">
            <a:avLst/>
          </a:prstGeom>
        </p:spPr>
      </p:pic>
    </p:spTree>
    <p:extLst>
      <p:ext uri="{BB962C8B-B14F-4D97-AF65-F5344CB8AC3E}">
        <p14:creationId xmlns:p14="http://schemas.microsoft.com/office/powerpoint/2010/main" val="185677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500" b="1" dirty="0" err="1">
                <a:solidFill>
                  <a:srgbClr val="3C5790"/>
                </a:solidFill>
              </a:rPr>
              <a:t>java.lang.String</a:t>
            </a:r>
            <a:r>
              <a:rPr lang="en-US" sz="1500" b="1" dirty="0">
                <a:solidFill>
                  <a:srgbClr val="3C5790"/>
                </a:solidFill>
              </a:rPr>
              <a:t> </a:t>
            </a:r>
            <a:r>
              <a:rPr lang="en-US" sz="1500" dirty="0">
                <a:solidFill>
                  <a:srgbClr val="3C5790"/>
                </a:solidFill>
              </a:rPr>
              <a:t>now has three new methods to manipulate text blocks:</a:t>
            </a:r>
          </a:p>
          <a:p>
            <a:r>
              <a:rPr lang="en-US" sz="1500" b="1" dirty="0" err="1">
                <a:solidFill>
                  <a:srgbClr val="3C5790"/>
                </a:solidFill>
              </a:rPr>
              <a:t>stripIndent</a:t>
            </a:r>
            <a:r>
              <a:rPr lang="en-US" sz="1500" b="1" dirty="0">
                <a:solidFill>
                  <a:srgbClr val="3C5790"/>
                </a:solidFill>
              </a:rPr>
              <a:t>()</a:t>
            </a:r>
            <a:r>
              <a:rPr lang="en-US" sz="1500" dirty="0">
                <a:solidFill>
                  <a:srgbClr val="3C5790"/>
                </a:solidFill>
              </a:rPr>
              <a:t> – mimics the compiler to remove incidental white space</a:t>
            </a:r>
          </a:p>
          <a:p>
            <a:r>
              <a:rPr lang="en-US" sz="1500" b="1" dirty="0" err="1">
                <a:solidFill>
                  <a:srgbClr val="3C5790"/>
                </a:solidFill>
              </a:rPr>
              <a:t>translateEscapes</a:t>
            </a:r>
            <a:r>
              <a:rPr lang="en-US" sz="1500" b="1" dirty="0">
                <a:solidFill>
                  <a:srgbClr val="3C5790"/>
                </a:solidFill>
              </a:rPr>
              <a:t>()</a:t>
            </a:r>
            <a:r>
              <a:rPr lang="en-US" sz="1500" dirty="0">
                <a:solidFill>
                  <a:srgbClr val="3C5790"/>
                </a:solidFill>
              </a:rPr>
              <a:t> – translates escape sequences such as “\\t” to “\t”</a:t>
            </a:r>
          </a:p>
          <a:p>
            <a:r>
              <a:rPr lang="en-US" sz="1500" b="1" dirty="0">
                <a:solidFill>
                  <a:srgbClr val="3C5790"/>
                </a:solidFill>
              </a:rPr>
              <a:t>formatted()</a:t>
            </a:r>
            <a:r>
              <a:rPr lang="en-US" sz="1500" dirty="0">
                <a:solidFill>
                  <a:srgbClr val="3C5790"/>
                </a:solidFill>
              </a:rPr>
              <a:t> – works the same as String::format, but for text blocks</a:t>
            </a:r>
            <a:endParaRPr lang="fr-CA" sz="1200" dirty="0">
              <a:solidFill>
                <a:srgbClr val="3C5790"/>
              </a:solidFill>
            </a:endParaRPr>
          </a:p>
        </p:txBody>
      </p:sp>
    </p:spTree>
    <p:extLst>
      <p:ext uri="{BB962C8B-B14F-4D97-AF65-F5344CB8AC3E}">
        <p14:creationId xmlns:p14="http://schemas.microsoft.com/office/powerpoint/2010/main" val="2874297564"/>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12004</TotalTime>
  <Words>1383</Words>
  <Application>Microsoft Office PowerPoint</Application>
  <PresentationFormat>On-screen Show (4:3)</PresentationFormat>
  <Paragraphs>111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143</vt:lpstr>
      <vt:lpstr>Java 13 New Features</vt:lpstr>
      <vt:lpstr>Contents</vt:lpstr>
      <vt:lpstr>What is Java?</vt:lpstr>
      <vt:lpstr>History</vt:lpstr>
      <vt:lpstr>Java Flavors</vt:lpstr>
      <vt:lpstr>New Features</vt:lpstr>
      <vt:lpstr>Core</vt:lpstr>
      <vt:lpstr>Core (cont.)</vt:lpstr>
      <vt:lpstr>Core (cont.)</vt:lpstr>
      <vt:lpstr>Core (cont.)</vt:lpstr>
      <vt:lpstr>Core (cont.)</vt:lpstr>
      <vt:lpstr>Core (cont.)</vt:lpstr>
      <vt:lpstr>Other Improvements  </vt:lpstr>
      <vt:lpstr>Other Improvements (cont.) </vt:lpstr>
      <vt:lpstr>Other Improvements (cont.) </vt:lpstr>
      <vt:lpstr>Other Improvements (cont.) </vt:lpstr>
      <vt:lpstr>Other Improvements (cont.)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880</cp:revision>
  <dcterms:created xsi:type="dcterms:W3CDTF">2012-04-12T06:19:17Z</dcterms:created>
  <dcterms:modified xsi:type="dcterms:W3CDTF">2023-12-08T14:55:20Z</dcterms:modified>
</cp:coreProperties>
</file>